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1" r:id="rId1"/>
  </p:sldMasterIdLst>
  <p:sldIdLst>
    <p:sldId id="256" r:id="rId2"/>
    <p:sldId id="263" r:id="rId3"/>
    <p:sldId id="257" r:id="rId4"/>
    <p:sldId id="264" r:id="rId5"/>
    <p:sldId id="265" r:id="rId6"/>
    <p:sldId id="262" r:id="rId7"/>
    <p:sldId id="258" r:id="rId8"/>
    <p:sldId id="259" r:id="rId9"/>
    <p:sldId id="260" r:id="rId10"/>
    <p:sldId id="261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F1E2148-9C11-41C1-A171-56CCD9C4750D}">
          <p14:sldIdLst>
            <p14:sldId id="256"/>
            <p14:sldId id="263"/>
            <p14:sldId id="257"/>
            <p14:sldId id="264"/>
            <p14:sldId id="265"/>
            <p14:sldId id="262"/>
            <p14:sldId id="258"/>
            <p14:sldId id="259"/>
            <p14:sldId id="260"/>
            <p14:sldId id="261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6" autoAdjust="0"/>
    <p:restoredTop sz="94660"/>
  </p:normalViewPr>
  <p:slideViewPr>
    <p:cSldViewPr snapToGrid="0">
      <p:cViewPr varScale="1">
        <p:scale>
          <a:sx n="78" d="100"/>
          <a:sy n="78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AD347D-5ACD-4C99-B74B-A9C85AD731AF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17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655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7015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89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25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3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0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7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20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4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99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509A250-FF31-4206-8172-F9D3106AACB1}" type="datetimeFigureOut">
              <a:rPr lang="en-US" smtClean="0"/>
              <a:t>2/2/2023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84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E182BB-6A55-F54E-5CA3-8DD556D2B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24" y="475735"/>
            <a:ext cx="10607951" cy="6101528"/>
          </a:xfr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anchor="t">
            <a:normAutofit fontScale="90000"/>
          </a:bodyPr>
          <a:lstStyle/>
          <a:p>
            <a:pPr algn="ctr"/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>
                <a:latin typeface="Bahnschrift SemiBold" panose="020B0502040204020203" pitchFamily="34" charset="0"/>
              </a:rPr>
              <a:t>LA «RIFORMA CARTABIA»:</a:t>
            </a:r>
            <a:br>
              <a:rPr lang="it-IT" dirty="0">
                <a:latin typeface="Bahnschrift SemiBold" panose="020B0502040204020203" pitchFamily="34" charset="0"/>
              </a:rPr>
            </a:br>
            <a:br>
              <a:rPr lang="it-IT" dirty="0">
                <a:latin typeface="Bahnschrift SemiBold" panose="020B0502040204020203" pitchFamily="34" charset="0"/>
              </a:rPr>
            </a:br>
            <a:r>
              <a:rPr lang="it-IT" dirty="0">
                <a:latin typeface="Bahnschrift SemiBold" panose="020B0502040204020203" pitchFamily="34" charset="0"/>
              </a:rPr>
              <a:t>ISTRUZIONI PER L’USO</a:t>
            </a:r>
            <a:br>
              <a:rPr lang="it-IT" dirty="0">
                <a:latin typeface="Bahnschrift SemiBold" panose="020B0502040204020203" pitchFamily="34" charset="0"/>
              </a:rPr>
            </a:br>
            <a:br>
              <a:rPr lang="it-IT" dirty="0">
                <a:latin typeface="Bahnschrift SemiBold" panose="020B0502040204020203" pitchFamily="34" charset="0"/>
              </a:rPr>
            </a:br>
            <a:r>
              <a:rPr lang="it-IT" sz="2700" dirty="0">
                <a:latin typeface="Bahnschrift SemiBold" panose="020B0502040204020203" pitchFamily="34" charset="0"/>
              </a:rPr>
              <a:t>C</a:t>
            </a:r>
            <a:r>
              <a:rPr lang="it-IT" sz="2700" cap="none" dirty="0">
                <a:latin typeface="Bahnschrift SemiBold" panose="020B0502040204020203" pitchFamily="34" charset="0"/>
              </a:rPr>
              <a:t>uneo</a:t>
            </a:r>
            <a:r>
              <a:rPr lang="it-IT" sz="2700" dirty="0">
                <a:latin typeface="Bahnschrift SemiBold" panose="020B0502040204020203" pitchFamily="34" charset="0"/>
              </a:rPr>
              <a:t>, 2.2.23</a:t>
            </a:r>
            <a:br>
              <a:rPr lang="it-IT" sz="2700" dirty="0">
                <a:latin typeface="Bahnschrift SemiBold" panose="020B0502040204020203" pitchFamily="34" charset="0"/>
              </a:rPr>
            </a:br>
            <a:br>
              <a:rPr lang="it-IT" sz="2700" dirty="0">
                <a:latin typeface="Bahnschrift SemiBold" panose="020B0502040204020203" pitchFamily="34" charset="0"/>
              </a:rPr>
            </a:br>
            <a:r>
              <a:rPr lang="it-IT" sz="2700" dirty="0">
                <a:latin typeface="Bahnschrift SemiBold" panose="020B0502040204020203" pitchFamily="34" charset="0"/>
              </a:rPr>
              <a:t>A</a:t>
            </a:r>
            <a:r>
              <a:rPr lang="it-IT" sz="2700" cap="none" dirty="0">
                <a:latin typeface="Bahnschrift SemiBold" panose="020B0502040204020203" pitchFamily="34" charset="0"/>
              </a:rPr>
              <a:t>vv.ti </a:t>
            </a:r>
            <a:r>
              <a:rPr lang="it-IT" sz="2700" dirty="0">
                <a:latin typeface="Bahnschrift SemiBold" panose="020B0502040204020203" pitchFamily="34" charset="0"/>
              </a:rPr>
              <a:t>D</a:t>
            </a:r>
            <a:r>
              <a:rPr lang="it-IT" sz="2700" cap="none" dirty="0">
                <a:latin typeface="Bahnschrift SemiBold" panose="020B0502040204020203" pitchFamily="34" charset="0"/>
              </a:rPr>
              <a:t>avide</a:t>
            </a:r>
            <a:r>
              <a:rPr lang="it-IT" sz="2700" dirty="0">
                <a:latin typeface="Bahnschrift SemiBold" panose="020B0502040204020203" pitchFamily="34" charset="0"/>
              </a:rPr>
              <a:t> G</a:t>
            </a:r>
            <a:r>
              <a:rPr lang="it-IT" sz="2700" cap="none" dirty="0">
                <a:latin typeface="Bahnschrift SemiBold" panose="020B0502040204020203" pitchFamily="34" charset="0"/>
              </a:rPr>
              <a:t>amba</a:t>
            </a:r>
            <a:r>
              <a:rPr lang="it-IT" sz="2700" dirty="0">
                <a:latin typeface="Bahnschrift SemiBold" panose="020B0502040204020203" pitchFamily="34" charset="0"/>
              </a:rPr>
              <a:t> </a:t>
            </a:r>
            <a:r>
              <a:rPr lang="it-IT" sz="2700" cap="none" dirty="0">
                <a:latin typeface="Bahnschrift SemiBold" panose="020B0502040204020203" pitchFamily="34" charset="0"/>
              </a:rPr>
              <a:t>e</a:t>
            </a:r>
            <a:r>
              <a:rPr lang="it-IT" sz="2700" dirty="0">
                <a:latin typeface="Bahnschrift SemiBold" panose="020B0502040204020203" pitchFamily="34" charset="0"/>
              </a:rPr>
              <a:t> R</a:t>
            </a:r>
            <a:r>
              <a:rPr lang="it-IT" sz="2700" cap="none" dirty="0">
                <a:latin typeface="Bahnschrift SemiBold" panose="020B0502040204020203" pitchFamily="34" charset="0"/>
              </a:rPr>
              <a:t>oberto</a:t>
            </a:r>
            <a:r>
              <a:rPr lang="it-IT" sz="2700" dirty="0">
                <a:latin typeface="Bahnschrift SemiBold" panose="020B0502040204020203" pitchFamily="34" charset="0"/>
              </a:rPr>
              <a:t> B</a:t>
            </a:r>
            <a:r>
              <a:rPr lang="it-IT" sz="2700" cap="none" dirty="0">
                <a:latin typeface="Bahnschrift SemiBold" panose="020B0502040204020203" pitchFamily="34" charset="0"/>
              </a:rPr>
              <a:t>rizio</a:t>
            </a:r>
            <a:br>
              <a:rPr lang="it-IT" dirty="0"/>
            </a:b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105A7E2-C972-B7E2-6B35-6DA93124B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436" y="597051"/>
            <a:ext cx="3191343" cy="2008621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AEECC4CB-D75A-8025-9E0B-F84FFDA286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7116" y="597051"/>
            <a:ext cx="2469448" cy="246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451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	1. PAGAMENTO IN 15 GG. (meno 1/5, rinuncia </a:t>
            </a:r>
            <a:r>
              <a:rPr lang="it-IT" dirty="0" err="1"/>
              <a:t>opp</a:t>
            </a:r>
            <a:r>
              <a:rPr lang="it-IT" dirty="0"/>
              <a:t>.)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	2. ACQUIESCENZA E PAGAMENTO SUCCESSIVO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</a:t>
            </a:r>
            <a:r>
              <a:rPr lang="it-IT" sz="2400" dirty="0"/>
              <a:t>DECRETO PENALE</a:t>
            </a:r>
            <a:r>
              <a:rPr lang="it-IT" dirty="0"/>
              <a:t>	3. OPPOSIZIONE (Immediato, Riti Alt., M.A.P., Oblazione)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	4. RICHIESTA L.P.U. SOSTITUTIVI (senza opposizione)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	5. RICHIESTA L.P.U. ex 186 c. 9 bis C.d.S. (come prima)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460 c. 5	ESTINZIONE REATO ED EFFETTI PENALI SOLO SE PENA PAGATA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(oltre condizioni preesistenti)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RITI ALTERNATIVI: COSA CAMBIA?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B15ACEA4-CF16-183C-ECFD-93473F520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3" name="Segnaposto contenuto 6">
            <a:extLst>
              <a:ext uri="{FF2B5EF4-FFF2-40B4-BE49-F238E27FC236}">
                <a16:creationId xmlns:a16="http://schemas.microsoft.com/office/drawing/2014/main" id="{0BA22428-AF5F-183E-6458-D854A236FC9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0E61ADBB-F542-FCA8-B98D-2DA5EB357626}"/>
              </a:ext>
            </a:extLst>
          </p:cNvPr>
          <p:cNvSpPr/>
          <p:nvPr/>
        </p:nvSpPr>
        <p:spPr>
          <a:xfrm>
            <a:off x="1930575" y="5215498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859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800" dirty="0"/>
              <a:t>				- COMPARE O E’ GIA’ COMPARSO</a:t>
            </a:r>
          </a:p>
          <a:p>
            <a:pPr marL="0" indent="0" algn="just">
              <a:buNone/>
            </a:pPr>
            <a:r>
              <a:rPr lang="it-IT" sz="1800" dirty="0"/>
              <a:t>420	IMPUTATO E’ </a:t>
            </a:r>
            <a:r>
              <a:rPr lang="it-IT" sz="1800" dirty="0">
                <a:highlight>
                  <a:srgbClr val="00FFFF"/>
                </a:highlight>
              </a:rPr>
              <a:t>PRESENTE</a:t>
            </a:r>
            <a:r>
              <a:rPr lang="it-IT" sz="1800" dirty="0"/>
              <a:t> SE	- CHIEDE PER ISCRITTO PROCEDIMENTO SPECIALE</a:t>
            </a:r>
          </a:p>
          <a:p>
            <a:pPr marL="0" indent="0" algn="just">
              <a:buNone/>
            </a:pPr>
            <a:r>
              <a:rPr lang="it-IT" sz="1800" dirty="0"/>
              <a:t>				- E’ RAPPRESENTATO DA DIFENSORE MUNITO DI 122 PER PROC. SPEC.</a:t>
            </a:r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dirty="0"/>
              <a:t>					- NON C’E’ IMPEDIMENTO LEG. (SALVA RINUNCIA)</a:t>
            </a:r>
          </a:p>
          <a:p>
            <a:pPr marL="0" indent="0" algn="just">
              <a:buNone/>
            </a:pPr>
            <a:r>
              <a:rPr lang="it-IT" sz="1800" dirty="0"/>
              <a:t>					- HA RINUNCIATO ESPRESSAMENTE A COMPARIRE</a:t>
            </a:r>
          </a:p>
          <a:p>
            <a:pPr marL="0" indent="0" algn="just">
              <a:buNone/>
            </a:pPr>
            <a:r>
              <a:rPr lang="it-IT" sz="1800" dirty="0"/>
              <a:t>					- NOTIFICA A MANI PROPRIE (O TERZO ESPRESS. DELEGATO)</a:t>
            </a:r>
          </a:p>
          <a:p>
            <a:pPr marL="0" indent="0" algn="just">
              <a:buNone/>
            </a:pPr>
            <a:r>
              <a:rPr lang="it-IT" sz="1800" dirty="0"/>
              <a:t>420 bis	IMPUTATO NON COMPARSO  	- LATITANTE O VOLONTARIAM. SOTTRATTO A MISURA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/>
              <a:t>	E’ DICHIARATO </a:t>
            </a:r>
            <a:r>
              <a:rPr lang="it-IT" sz="1800" dirty="0">
                <a:highlight>
                  <a:srgbClr val="00FFFF"/>
                </a:highlight>
              </a:rPr>
              <a:t>ASSENTE</a:t>
            </a:r>
            <a:r>
              <a:rPr lang="it-IT" sz="1800" dirty="0"/>
              <a:t> SE			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/>
              <a:t>					- IL GIUDICE RITIENE PROVATO CHE ABBIA CONOSCENZA 						  DEL PROCESSO E L’ASSENZA SIA VOLONTARIA E 						  CONSAPEVOLE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DISCIPLINA ASSENZA DELL’IMPUTATO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63A0234E-A416-7F9C-D1EE-A7B28D3AC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3" name="Segnaposto contenuto 6">
            <a:extLst>
              <a:ext uri="{FF2B5EF4-FFF2-40B4-BE49-F238E27FC236}">
                <a16:creationId xmlns:a16="http://schemas.microsoft.com/office/drawing/2014/main" id="{C19D1E4F-8309-0F88-53F1-01D9D71FA291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0E585D53-97A4-B0F4-4753-2324F9BA15BC}"/>
              </a:ext>
            </a:extLst>
          </p:cNvPr>
          <p:cNvSpPr/>
          <p:nvPr/>
        </p:nvSpPr>
        <p:spPr>
          <a:xfrm>
            <a:off x="1024127" y="1931610"/>
            <a:ext cx="87623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19257C71-5DDC-B644-967F-96482A00BD64}"/>
              </a:ext>
            </a:extLst>
          </p:cNvPr>
          <p:cNvSpPr/>
          <p:nvPr/>
        </p:nvSpPr>
        <p:spPr>
          <a:xfrm>
            <a:off x="1024127" y="4501207"/>
            <a:ext cx="87623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4838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dirty="0"/>
              <a:t> </a:t>
            </a:r>
            <a:r>
              <a:rPr lang="it-IT" sz="2000" dirty="0"/>
              <a:t>420 bis c.5	RINVIO UDIENZA </a:t>
            </a:r>
          </a:p>
          <a:p>
            <a:pPr marL="0" indent="0" algn="just">
              <a:buNone/>
            </a:pPr>
            <a:r>
              <a:rPr lang="it-IT" sz="2000" dirty="0"/>
              <a:t>		RICERCHE IMPUTATO A MEZZO P.G.</a:t>
            </a:r>
          </a:p>
          <a:p>
            <a:pPr marL="0" indent="0" algn="just">
              <a:buNone/>
            </a:pPr>
            <a:r>
              <a:rPr lang="it-IT" sz="2000" dirty="0"/>
              <a:t>		NOTIFICAZIONE A MANI ATTO INTRODUTTIVO E VERBALE UDIENZA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		SE REPERITO				SE NON REPERITO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		SI CELEBRA IL PROCESSO			SENTENZA DI NON DOVERSI 								PROCEDERE PER MANCATA 								CONOSCENZA DEL PROCESSO</a:t>
            </a:r>
          </a:p>
          <a:p>
            <a:pPr marL="0" indent="0" algn="just">
              <a:buNone/>
            </a:pPr>
            <a:r>
              <a:rPr lang="it-IT" sz="2000" dirty="0"/>
              <a:t>							(420 quater)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SE NON SI PUO’ DICHIARARE L’ASSENZA…</a:t>
            </a:r>
          </a:p>
        </p:txBody>
      </p:sp>
      <p:sp>
        <p:nvSpPr>
          <p:cNvPr id="2" name="Stella a 5 punte 1">
            <a:extLst>
              <a:ext uri="{FF2B5EF4-FFF2-40B4-BE49-F238E27FC236}">
                <a16:creationId xmlns:a16="http://schemas.microsoft.com/office/drawing/2014/main" id="{26D7E4EE-2FB9-1C24-C592-19CA7C639201}"/>
              </a:ext>
            </a:extLst>
          </p:cNvPr>
          <p:cNvSpPr/>
          <p:nvPr/>
        </p:nvSpPr>
        <p:spPr>
          <a:xfrm>
            <a:off x="10984993" y="5478448"/>
            <a:ext cx="182880" cy="159026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95450B46-835A-B554-14F3-0687FC0CCB31}"/>
              </a:ext>
            </a:extLst>
          </p:cNvPr>
          <p:cNvCxnSpPr>
            <a:cxnSpLocks/>
          </p:cNvCxnSpPr>
          <p:nvPr/>
        </p:nvCxnSpPr>
        <p:spPr>
          <a:xfrm>
            <a:off x="3403158" y="4277801"/>
            <a:ext cx="0" cy="564543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F427DB82-0DF9-0B26-3C5C-EE8559C06C9E}"/>
              </a:ext>
            </a:extLst>
          </p:cNvPr>
          <p:cNvCxnSpPr>
            <a:cxnSpLocks/>
          </p:cNvCxnSpPr>
          <p:nvPr/>
        </p:nvCxnSpPr>
        <p:spPr>
          <a:xfrm>
            <a:off x="8412480" y="4277801"/>
            <a:ext cx="0" cy="500932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B1731FB1-6CEC-FC17-7146-F8117FC2AFC4}"/>
              </a:ext>
            </a:extLst>
          </p:cNvPr>
          <p:cNvCxnSpPr>
            <a:cxnSpLocks/>
          </p:cNvCxnSpPr>
          <p:nvPr/>
        </p:nvCxnSpPr>
        <p:spPr>
          <a:xfrm>
            <a:off x="2615979" y="2258170"/>
            <a:ext cx="0" cy="103367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magine 17">
            <a:extLst>
              <a:ext uri="{FF2B5EF4-FFF2-40B4-BE49-F238E27FC236}">
                <a16:creationId xmlns:a16="http://schemas.microsoft.com/office/drawing/2014/main" id="{CC2F8107-32B2-152B-275A-F2C845673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19" name="Segnaposto contenuto 6">
            <a:extLst>
              <a:ext uri="{FF2B5EF4-FFF2-40B4-BE49-F238E27FC236}">
                <a16:creationId xmlns:a16="http://schemas.microsoft.com/office/drawing/2014/main" id="{A8B849A5-0936-4197-E9CC-A971FA5123F6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</p:spTree>
    <p:extLst>
      <p:ext uri="{BB962C8B-B14F-4D97-AF65-F5344CB8AC3E}">
        <p14:creationId xmlns:p14="http://schemas.microsoft.com/office/powerpoint/2010/main" val="1973731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1800" dirty="0"/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/>
              <a:t>SOSPENDE PRESCRIZIONE (TERMINI MASSIMI EX ART. 159 </a:t>
            </a:r>
            <a:r>
              <a:rPr lang="it-IT" sz="1800" dirty="0" err="1"/>
              <a:t>u.c.</a:t>
            </a:r>
            <a:r>
              <a:rPr lang="it-IT" sz="1800" dirty="0"/>
              <a:t> C.P.)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/>
              <a:t>DISPONE CHE PROSEGUANO LE RICERCHE SINO A DATA IRREVOCABILITA’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/>
              <a:t>CONSERVA LE MISURE CAUTELARI CUSTODIALI INESEGUITE E QUELLE REALI IN ESSERE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/>
              <a:t>AVVISA L’IMPUTATO CHE, IN CASO DI NOTIFICAZIONE, IL PROCESSO RIPRENDE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t-IT" sz="1800" dirty="0"/>
              <a:t>FISSA DATA STANDARD E LUOGO DELL’UDIENZA DI PROSECUZIONE DEL PROCESSO (SALVE MISURE)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 SE L’IMPUTATO E’ REPERITO:	NOTIFICA + 161 + NOMINA DIFENSORE</a:t>
            </a:r>
          </a:p>
          <a:p>
            <a:pPr marL="0" indent="0" algn="just">
              <a:buNone/>
            </a:pPr>
            <a:r>
              <a:rPr lang="it-IT" sz="2000" dirty="0"/>
              <a:t>				REVOCA SENTENZA N.D.P.</a:t>
            </a:r>
          </a:p>
          <a:p>
            <a:pPr marL="0" indent="0" algn="just">
              <a:buNone/>
            </a:pPr>
            <a:r>
              <a:rPr lang="it-IT" sz="2000" dirty="0"/>
              <a:t>				NOTIFICHE UDIENZA (P.M E DIFENSORE)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it-IT" sz="2400" dirty="0">
                <a:latin typeface="Bahnschrift SemiBold" panose="020B0502040204020203" pitchFamily="34" charset="0"/>
              </a:rPr>
              <a:t>SENTENZA DI N.D.P. PER MANCATA CONOSCENZA DEL PROCESSO</a:t>
            </a:r>
          </a:p>
        </p:txBody>
      </p:sp>
      <p:cxnSp>
        <p:nvCxnSpPr>
          <p:cNvPr id="2" name="Connettore 2 1">
            <a:extLst>
              <a:ext uri="{FF2B5EF4-FFF2-40B4-BE49-F238E27FC236}">
                <a16:creationId xmlns:a16="http://schemas.microsoft.com/office/drawing/2014/main" id="{8FBEDD28-58FB-DC52-E60A-85EE2D015C64}"/>
              </a:ext>
            </a:extLst>
          </p:cNvPr>
          <p:cNvCxnSpPr>
            <a:cxnSpLocks/>
          </p:cNvCxnSpPr>
          <p:nvPr/>
        </p:nvCxnSpPr>
        <p:spPr>
          <a:xfrm>
            <a:off x="4444779" y="4810539"/>
            <a:ext cx="0" cy="103367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E86A7942-CEF5-1327-887B-54664F7D2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4" name="Segnaposto contenuto 6">
            <a:extLst>
              <a:ext uri="{FF2B5EF4-FFF2-40B4-BE49-F238E27FC236}">
                <a16:creationId xmlns:a16="http://schemas.microsoft.com/office/drawing/2014/main" id="{3DEDA76D-24C4-204A-E48F-19710AEEFE91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</p:spTree>
    <p:extLst>
      <p:ext uri="{BB962C8B-B14F-4D97-AF65-F5344CB8AC3E}">
        <p14:creationId xmlns:p14="http://schemas.microsoft.com/office/powerpoint/2010/main" val="2310350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2906" y="882315"/>
            <a:ext cx="10526187" cy="5093369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t-IT" sz="8800" dirty="0">
                <a:latin typeface="Bahnschrift SemiBold" panose="020B0502040204020203" pitchFamily="34" charset="0"/>
              </a:rPr>
              <a:t>Grazie!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A8B8051-84DD-096B-5068-0E9A3EA80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8" name="Segnaposto contenuto 6">
            <a:extLst>
              <a:ext uri="{FF2B5EF4-FFF2-40B4-BE49-F238E27FC236}">
                <a16:creationId xmlns:a16="http://schemas.microsoft.com/office/drawing/2014/main" id="{51B027A1-0A04-4CC1-7726-B6081A76AFA6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</p:spTree>
    <p:extLst>
      <p:ext uri="{BB962C8B-B14F-4D97-AF65-F5344CB8AC3E}">
        <p14:creationId xmlns:p14="http://schemas.microsoft.com/office/powerpoint/2010/main" val="369816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									RITI ALTERNATIVI</a:t>
            </a:r>
          </a:p>
          <a:p>
            <a:pPr marL="0" indent="0" algn="just">
              <a:buNone/>
            </a:pPr>
            <a:r>
              <a:rPr lang="it-IT" dirty="0"/>
              <a:t>									SENTENZA N.L.P.</a:t>
            </a:r>
          </a:p>
          <a:p>
            <a:pPr marL="0" indent="0" algn="just">
              <a:buNone/>
            </a:pPr>
            <a:r>
              <a:rPr lang="it-IT" dirty="0"/>
              <a:t>			RICHIESTA R.A.G.		UD. PRELIMINARE		RINVIO A GIUD.	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	ESERCIZIO</a:t>
            </a:r>
          </a:p>
          <a:p>
            <a:pPr marL="0" indent="0" algn="just">
              <a:buNone/>
            </a:pPr>
            <a:r>
              <a:rPr lang="it-IT" dirty="0"/>
              <a:t>	AZIONE									</a:t>
            </a:r>
          </a:p>
          <a:p>
            <a:pPr marL="0" indent="0" algn="just">
              <a:buNone/>
            </a:pPr>
            <a:r>
              <a:rPr lang="it-IT" dirty="0"/>
              <a:t>									RITI ALTERNATIVI</a:t>
            </a:r>
          </a:p>
          <a:p>
            <a:pPr marL="0" indent="0" algn="just">
              <a:buNone/>
            </a:pPr>
            <a:r>
              <a:rPr lang="it-IT" dirty="0"/>
              <a:t>			CITAZIONE DIRETTA	UDIENZA		M.A.P./OBLAZIONE</a:t>
            </a:r>
          </a:p>
          <a:p>
            <a:pPr marL="0" indent="0" algn="just">
              <a:buNone/>
            </a:pPr>
            <a:r>
              <a:rPr lang="it-IT" dirty="0"/>
              <a:t>			TRIB. MONOCRATICO	PREDIBATTIMENTALE	SENTENZA N.L.P.</a:t>
            </a:r>
          </a:p>
          <a:p>
            <a:pPr marL="0" indent="0" algn="just">
              <a:buNone/>
            </a:pPr>
            <a:r>
              <a:rPr lang="it-IT" dirty="0"/>
              <a:t>						(554 bis)			PROS. DIBATTIM.</a:t>
            </a:r>
          </a:p>
          <a:p>
            <a:pPr algn="just">
              <a:lnSpc>
                <a:spcPct val="100000"/>
              </a:lnSpc>
            </a:pPr>
            <a:r>
              <a:rPr lang="it-IT" dirty="0"/>
              <a:t>					 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fontScale="92500" lnSpcReduction="10000"/>
          </a:bodyPr>
          <a:lstStyle/>
          <a:p>
            <a:pPr algn="ctr"/>
            <a:r>
              <a:rPr lang="it-IT" sz="3600" dirty="0">
                <a:latin typeface="Bahnschrift SemiBold" panose="020B0502040204020203" pitchFamily="34" charset="0"/>
              </a:rPr>
              <a:t>COME INIZIA IL PROCESSO?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BC863BFE-D6F5-45D5-0ABC-153439CC363B}"/>
              </a:ext>
            </a:extLst>
          </p:cNvPr>
          <p:cNvSpPr/>
          <p:nvPr/>
        </p:nvSpPr>
        <p:spPr>
          <a:xfrm>
            <a:off x="6202017" y="1844703"/>
            <a:ext cx="2600077" cy="4317558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tella a 5 punte 2">
            <a:extLst>
              <a:ext uri="{FF2B5EF4-FFF2-40B4-BE49-F238E27FC236}">
                <a16:creationId xmlns:a16="http://schemas.microsoft.com/office/drawing/2014/main" id="{0CDD5F5B-C3D1-A8D6-4E00-268DDE3F74B9}"/>
              </a:ext>
            </a:extLst>
          </p:cNvPr>
          <p:cNvSpPr/>
          <p:nvPr/>
        </p:nvSpPr>
        <p:spPr>
          <a:xfrm>
            <a:off x="7585544" y="5565913"/>
            <a:ext cx="182880" cy="159026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30563113-7179-EB7C-C6B3-0E99561C451D}"/>
              </a:ext>
            </a:extLst>
          </p:cNvPr>
          <p:cNvCxnSpPr/>
          <p:nvPr/>
        </p:nvCxnSpPr>
        <p:spPr>
          <a:xfrm flipV="1">
            <a:off x="3204376" y="2790908"/>
            <a:ext cx="461175" cy="930302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D2E102A3-A9AC-6A73-97C0-4360129ED2EC}"/>
              </a:ext>
            </a:extLst>
          </p:cNvPr>
          <p:cNvCxnSpPr>
            <a:cxnSpLocks/>
          </p:cNvCxnSpPr>
          <p:nvPr/>
        </p:nvCxnSpPr>
        <p:spPr>
          <a:xfrm>
            <a:off x="3204376" y="3721210"/>
            <a:ext cx="461175" cy="1090445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62E11462-CA82-234A-B7CD-8A7673CC5E45}"/>
              </a:ext>
            </a:extLst>
          </p:cNvPr>
          <p:cNvCxnSpPr>
            <a:cxnSpLocks/>
          </p:cNvCxnSpPr>
          <p:nvPr/>
        </p:nvCxnSpPr>
        <p:spPr>
          <a:xfrm>
            <a:off x="5728914" y="2695492"/>
            <a:ext cx="734171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4D298F68-6C49-5E58-63B6-4AA5599123EE}"/>
              </a:ext>
            </a:extLst>
          </p:cNvPr>
          <p:cNvCxnSpPr>
            <a:cxnSpLocks/>
          </p:cNvCxnSpPr>
          <p:nvPr/>
        </p:nvCxnSpPr>
        <p:spPr>
          <a:xfrm>
            <a:off x="5915770" y="4827766"/>
            <a:ext cx="547315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E2A5B794-4995-703C-258D-F5F5AFC4FF58}"/>
              </a:ext>
            </a:extLst>
          </p:cNvPr>
          <p:cNvCxnSpPr>
            <a:cxnSpLocks/>
          </p:cNvCxnSpPr>
          <p:nvPr/>
        </p:nvCxnSpPr>
        <p:spPr>
          <a:xfrm>
            <a:off x="8435008" y="2695492"/>
            <a:ext cx="734171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88E857D3-AEFB-431C-A9A0-F5DDA775FFAB}"/>
              </a:ext>
            </a:extLst>
          </p:cNvPr>
          <p:cNvCxnSpPr>
            <a:cxnSpLocks/>
          </p:cNvCxnSpPr>
          <p:nvPr/>
        </p:nvCxnSpPr>
        <p:spPr>
          <a:xfrm flipV="1">
            <a:off x="8435007" y="2274073"/>
            <a:ext cx="804409" cy="421419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8CE05CC8-DFE5-CF5A-B599-0D7234DEBE82}"/>
              </a:ext>
            </a:extLst>
          </p:cNvPr>
          <p:cNvCxnSpPr>
            <a:cxnSpLocks/>
          </p:cNvCxnSpPr>
          <p:nvPr/>
        </p:nvCxnSpPr>
        <p:spPr>
          <a:xfrm flipV="1">
            <a:off x="8435007" y="1844703"/>
            <a:ext cx="804409" cy="850789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705512E3-DCDF-D856-557D-123ECF1D2573}"/>
              </a:ext>
            </a:extLst>
          </p:cNvPr>
          <p:cNvCxnSpPr>
            <a:cxnSpLocks/>
          </p:cNvCxnSpPr>
          <p:nvPr/>
        </p:nvCxnSpPr>
        <p:spPr>
          <a:xfrm flipV="1">
            <a:off x="8585088" y="4381169"/>
            <a:ext cx="654328" cy="430486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9B64FCD7-AE9E-E53F-4D27-DD0EC435DEDA}"/>
              </a:ext>
            </a:extLst>
          </p:cNvPr>
          <p:cNvCxnSpPr>
            <a:cxnSpLocks/>
          </p:cNvCxnSpPr>
          <p:nvPr/>
        </p:nvCxnSpPr>
        <p:spPr>
          <a:xfrm>
            <a:off x="8561233" y="4827766"/>
            <a:ext cx="654328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7D90DA89-2B7A-98F1-38E3-1DA03F1AC3A0}"/>
              </a:ext>
            </a:extLst>
          </p:cNvPr>
          <p:cNvCxnSpPr>
            <a:cxnSpLocks/>
          </p:cNvCxnSpPr>
          <p:nvPr/>
        </p:nvCxnSpPr>
        <p:spPr>
          <a:xfrm>
            <a:off x="8561233" y="4829091"/>
            <a:ext cx="654328" cy="442624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68CA0EB9-BE4E-2AE7-DFEE-6BF52789F25C}"/>
              </a:ext>
            </a:extLst>
          </p:cNvPr>
          <p:cNvCxnSpPr>
            <a:cxnSpLocks/>
          </p:cNvCxnSpPr>
          <p:nvPr/>
        </p:nvCxnSpPr>
        <p:spPr>
          <a:xfrm>
            <a:off x="8603311" y="4858247"/>
            <a:ext cx="636105" cy="787179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magine 37">
            <a:extLst>
              <a:ext uri="{FF2B5EF4-FFF2-40B4-BE49-F238E27FC236}">
                <a16:creationId xmlns:a16="http://schemas.microsoft.com/office/drawing/2014/main" id="{0322334F-1338-612B-7114-C47C48EEC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40" name="Segnaposto contenuto 6">
            <a:extLst>
              <a:ext uri="{FF2B5EF4-FFF2-40B4-BE49-F238E27FC236}">
                <a16:creationId xmlns:a16="http://schemas.microsoft.com/office/drawing/2014/main" id="{4E3B25D4-DBF9-FDC8-022E-6B410AA1FDB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</p:spTree>
    <p:extLst>
      <p:ext uri="{BB962C8B-B14F-4D97-AF65-F5344CB8AC3E}">
        <p14:creationId xmlns:p14="http://schemas.microsoft.com/office/powerpoint/2010/main" val="229567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457200" indent="-457200" algn="just">
              <a:buAutoNum type="arabicPeriod"/>
            </a:pPr>
            <a:endParaRPr lang="it-IT" dirty="0"/>
          </a:p>
          <a:p>
            <a:pPr marL="457200" indent="-457200" algn="just">
              <a:buAutoNum type="arabicPeriod"/>
            </a:pPr>
            <a:r>
              <a:rPr lang="it-IT" dirty="0"/>
              <a:t>GIUDICE «AUTONOMO», CON PIENA COGNIZIONE FASCICOLO P.M.	</a:t>
            </a:r>
          </a:p>
          <a:p>
            <a:pPr marL="457200" indent="-457200" algn="just">
              <a:buAutoNum type="arabicPeriod"/>
            </a:pPr>
            <a:r>
              <a:rPr lang="it-IT" dirty="0"/>
              <a:t>CAMERA DI CONSIGLIO A PARTECIPAZIONE NECESSARIA P.M. E DIFESA</a:t>
            </a:r>
          </a:p>
          <a:p>
            <a:pPr marL="457200" indent="-457200" algn="just">
              <a:buAutoNum type="arabicPeriod"/>
            </a:pPr>
            <a:r>
              <a:rPr lang="it-IT" dirty="0"/>
              <a:t>ACCERTAMENTI COST. PARTI (N.B.: DECADENZA COSTITUZIONE P.C.)</a:t>
            </a:r>
          </a:p>
          <a:p>
            <a:pPr marL="457200" indent="-457200" algn="just">
              <a:buAutoNum type="arabicPeriod"/>
            </a:pPr>
            <a:r>
              <a:rPr lang="it-IT" dirty="0"/>
              <a:t>EVENTUALE RINNOVAZIONE AVVISI NULLI</a:t>
            </a:r>
          </a:p>
          <a:p>
            <a:pPr marL="457200" indent="-457200" algn="just">
              <a:buAutoNum type="arabicPeriod"/>
            </a:pPr>
            <a:r>
              <a:rPr lang="it-IT" dirty="0"/>
              <a:t>QUESTIONI PRELIMINARI EX 491 (N.B.: DECADENZA E RIMESSIONE PER INCOMP. TERR.)</a:t>
            </a:r>
          </a:p>
          <a:p>
            <a:pPr marL="457200" indent="-457200" algn="just">
              <a:buAutoNum type="arabicPeriod"/>
            </a:pPr>
            <a:r>
              <a:rPr lang="it-IT" dirty="0"/>
              <a:t>VERIFICA EVENTUALE REMISSIONE QUERELA	</a:t>
            </a:r>
          </a:p>
          <a:p>
            <a:pPr marL="457200" indent="-457200" algn="just">
              <a:buAutoNum type="arabicPeriod"/>
            </a:pPr>
            <a:r>
              <a:rPr lang="it-IT" dirty="0"/>
              <a:t>CONTROLLO DELL’IMPUTAZIONE		- </a:t>
            </a:r>
            <a:r>
              <a:rPr lang="it-IT" sz="1600" dirty="0"/>
              <a:t>GENERICITA’</a:t>
            </a:r>
          </a:p>
          <a:p>
            <a:pPr marL="0" indent="0" algn="just">
              <a:buNone/>
            </a:pPr>
            <a:r>
              <a:rPr lang="it-IT" sz="1600" dirty="0"/>
              <a:t>					- RISPONDENZA DEL FATTO</a:t>
            </a:r>
          </a:p>
          <a:p>
            <a:pPr marL="0" indent="0" algn="just">
              <a:buNone/>
            </a:pPr>
            <a:r>
              <a:rPr lang="it-IT" sz="1600" dirty="0"/>
              <a:t>					- QUALIFICAZIONE GIURIDICA</a:t>
            </a:r>
          </a:p>
          <a:p>
            <a:pPr marL="0" indent="0" algn="just">
              <a:buNone/>
            </a:pPr>
            <a:r>
              <a:rPr lang="it-IT" sz="1600" dirty="0"/>
              <a:t>					- AGGRAVANTI</a:t>
            </a:r>
            <a:r>
              <a:rPr lang="it-IT" dirty="0"/>
              <a:t>	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it-IT" dirty="0"/>
              <a:t>RICHIESTE DEFINIZIONE ALTERNATIVA (RITI, M.A.P., OBLAZIONE)/RIMESSIONE AL DIBATTIMENTO	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fontScale="85000" lnSpcReduction="20000"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UDIENZA DI COMPARIZIONE PREDIBATTIMENTALE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BC481D29-717D-C34D-E1FC-F49661A06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4" name="Segnaposto contenuto 6">
            <a:extLst>
              <a:ext uri="{FF2B5EF4-FFF2-40B4-BE49-F238E27FC236}">
                <a16:creationId xmlns:a16="http://schemas.microsoft.com/office/drawing/2014/main" id="{E77E64BB-C408-480C-DD96-98EACDD7CDB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</p:spTree>
    <p:extLst>
      <p:ext uri="{BB962C8B-B14F-4D97-AF65-F5344CB8AC3E}">
        <p14:creationId xmlns:p14="http://schemas.microsoft.com/office/powerpoint/2010/main" val="367573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			- CAUSA ESTINZIONE REATO</a:t>
            </a:r>
          </a:p>
          <a:p>
            <a:pPr marL="0" indent="0" algn="just">
              <a:buNone/>
            </a:pPr>
            <a:r>
              <a:rPr lang="it-IT" dirty="0"/>
              <a:t>			- IMPROCEDIBILITA’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accent2"/>
                </a:solidFill>
              </a:rPr>
              <a:t>1. </a:t>
            </a:r>
            <a:r>
              <a:rPr lang="it-IT" dirty="0"/>
              <a:t>EVIDENZA DI:		- IMPUTATO NON PUNIBILE</a:t>
            </a:r>
          </a:p>
          <a:p>
            <a:pPr marL="0" indent="0" algn="just">
              <a:buNone/>
            </a:pPr>
            <a:r>
              <a:rPr lang="it-IT" dirty="0"/>
              <a:t>			- FORMULE ASSOLUTORIE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>
                <a:solidFill>
                  <a:schemeClr val="accent2"/>
                </a:solidFill>
              </a:rPr>
              <a:t>2. </a:t>
            </a:r>
            <a:r>
              <a:rPr lang="it-IT" dirty="0"/>
              <a:t>ELEMENTI ACQUISITI NON CONSENTONO RAGIONEVOLE PREVISIONE DI CONDANNA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			(APPELLABILE – REVOCABILE)	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SENTENZA DI NON LUOGO A PROCEDERE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717D8F4-201B-45ED-86EE-072F3D50B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3" name="Segnaposto contenuto 6">
            <a:extLst>
              <a:ext uri="{FF2B5EF4-FFF2-40B4-BE49-F238E27FC236}">
                <a16:creationId xmlns:a16="http://schemas.microsoft.com/office/drawing/2014/main" id="{E396BCC4-F9CB-088F-9957-C23AD77308C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</p:spTree>
    <p:extLst>
      <p:ext uri="{BB962C8B-B14F-4D97-AF65-F5344CB8AC3E}">
        <p14:creationId xmlns:p14="http://schemas.microsoft.com/office/powerpoint/2010/main" val="379722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 78 c. 1 bis 	DIFENSORE CON PROCURE SP. EX ARTT. 100 E 122, SE IN ESSE NON 			RISULTA CONTRARIA VOLONTA’ DELLA PARTE, PUO’ CONFERIRE AL 			PROPRIO SOSTITUTO, CON ATTO SCRITTO, POTERE DI SOTTOSCRIVERE			E DEPOSITARE ATTO DI COSTITUZIONE.</a:t>
            </a:r>
          </a:p>
          <a:p>
            <a:pPr marL="0" indent="0" algn="just">
              <a:buNone/>
            </a:pPr>
            <a:r>
              <a:rPr lang="it-IT" dirty="0"/>
              <a:t>						ACCERTAMENTI PARTI IN UD. PREL.</a:t>
            </a:r>
          </a:p>
          <a:p>
            <a:pPr marL="0" indent="0" algn="just">
              <a:buNone/>
            </a:pPr>
            <a:r>
              <a:rPr lang="it-IT" dirty="0"/>
              <a:t> 79 		TERMINE COSTITUZIONE	e, se manca</a:t>
            </a:r>
          </a:p>
          <a:p>
            <a:pPr marL="0" indent="0" algn="just">
              <a:buNone/>
            </a:pPr>
            <a:r>
              <a:rPr lang="it-IT" dirty="0"/>
              <a:t>						ACCERTAMENTI EX 484 O 554 bis c.2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79 c. 3 		(LISTA TESTI P.C.)		IMMUTATO, MA PER IMMEDIATO E G.D.P. 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COSTITUZIONE DI PARTE CIVILE: COSA CAMBIA?</a:t>
            </a:r>
          </a:p>
        </p:txBody>
      </p:sp>
      <p:sp>
        <p:nvSpPr>
          <p:cNvPr id="2" name="Stella a 5 punte 1">
            <a:extLst>
              <a:ext uri="{FF2B5EF4-FFF2-40B4-BE49-F238E27FC236}">
                <a16:creationId xmlns:a16="http://schemas.microsoft.com/office/drawing/2014/main" id="{E46E8C92-C009-F1B4-2857-F1FE7E7A92FD}"/>
              </a:ext>
            </a:extLst>
          </p:cNvPr>
          <p:cNvSpPr/>
          <p:nvPr/>
        </p:nvSpPr>
        <p:spPr>
          <a:xfrm>
            <a:off x="10984993" y="1940118"/>
            <a:ext cx="182880" cy="159026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CD58CA85-4F7A-8173-1239-19F1CC12E53D}"/>
              </a:ext>
            </a:extLst>
          </p:cNvPr>
          <p:cNvCxnSpPr>
            <a:cxnSpLocks/>
          </p:cNvCxnSpPr>
          <p:nvPr/>
        </p:nvCxnSpPr>
        <p:spPr>
          <a:xfrm flipV="1">
            <a:off x="5812403" y="3816626"/>
            <a:ext cx="628154" cy="429371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579EE77F-1F60-6823-C1B0-9EDA8B124037}"/>
              </a:ext>
            </a:extLst>
          </p:cNvPr>
          <p:cNvCxnSpPr>
            <a:cxnSpLocks/>
          </p:cNvCxnSpPr>
          <p:nvPr/>
        </p:nvCxnSpPr>
        <p:spPr>
          <a:xfrm>
            <a:off x="5812403" y="4245997"/>
            <a:ext cx="628154" cy="469126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>
            <a:extLst>
              <a:ext uri="{FF2B5EF4-FFF2-40B4-BE49-F238E27FC236}">
                <a16:creationId xmlns:a16="http://schemas.microsoft.com/office/drawing/2014/main" id="{84749E48-E187-586A-6EAD-2DA52D094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149F6FD2-0668-A5DD-C070-844D83BB1F3D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EF9833FC-0155-9814-1ECC-4C33240C2BDC}"/>
              </a:ext>
            </a:extLst>
          </p:cNvPr>
          <p:cNvSpPr/>
          <p:nvPr/>
        </p:nvSpPr>
        <p:spPr>
          <a:xfrm>
            <a:off x="1057522" y="2035534"/>
            <a:ext cx="1455089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13AF8E93-86AA-DC5D-3CBE-3654132FF916}"/>
              </a:ext>
            </a:extLst>
          </p:cNvPr>
          <p:cNvSpPr/>
          <p:nvPr/>
        </p:nvSpPr>
        <p:spPr>
          <a:xfrm>
            <a:off x="1057522" y="3888188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>
            <a:extLst>
              <a:ext uri="{FF2B5EF4-FFF2-40B4-BE49-F238E27FC236}">
                <a16:creationId xmlns:a16="http://schemas.microsoft.com/office/drawing/2014/main" id="{3B0CEE87-C41D-430F-3153-1EFE3F71E828}"/>
              </a:ext>
            </a:extLst>
          </p:cNvPr>
          <p:cNvSpPr/>
          <p:nvPr/>
        </p:nvSpPr>
        <p:spPr>
          <a:xfrm>
            <a:off x="1057521" y="5308055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109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endParaRPr lang="it-IT" dirty="0"/>
          </a:p>
          <a:p>
            <a:pPr algn="ctr">
              <a:lnSpc>
                <a:spcPct val="100000"/>
              </a:lnSpc>
            </a:pPr>
            <a:r>
              <a:rPr lang="it-IT" sz="3000" dirty="0"/>
              <a:t>GIUDIZIO ABBREVIATO</a:t>
            </a:r>
          </a:p>
          <a:p>
            <a:pPr algn="ctr">
              <a:lnSpc>
                <a:spcPct val="100000"/>
              </a:lnSpc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442 c. 2 bis	PREMIO «ACQUIESCENZA»: 	MENO 1/6 SULLA PENA FINALE (INC. ESEC.)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438 c. 5		ABBREVIATO CONDIZIONATO 	PROVA NECESSARIA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			COMUNQUE ECONOMIA PROCESSUALE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438 C. 6 ter	REITERAZIONE DOMANDA		IN LIMINE AL DIBATTIMENTO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			A FINE DIBATTIMENTO (ERGASTOLO OST.)					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RITI ALTERNATIVI: COSA CAMBIA?</a:t>
            </a:r>
          </a:p>
        </p:txBody>
      </p:sp>
      <p:sp>
        <p:nvSpPr>
          <p:cNvPr id="2" name="Stella a 5 punte 1">
            <a:extLst>
              <a:ext uri="{FF2B5EF4-FFF2-40B4-BE49-F238E27FC236}">
                <a16:creationId xmlns:a16="http://schemas.microsoft.com/office/drawing/2014/main" id="{5B81103C-34DE-5583-61FC-6C5F93091E80}"/>
              </a:ext>
            </a:extLst>
          </p:cNvPr>
          <p:cNvSpPr/>
          <p:nvPr/>
        </p:nvSpPr>
        <p:spPr>
          <a:xfrm>
            <a:off x="11167873" y="3013545"/>
            <a:ext cx="182880" cy="159026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A8F2202-FA5D-A31A-FF88-0E1AA45A9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4" name="Segnaposto contenuto 6">
            <a:extLst>
              <a:ext uri="{FF2B5EF4-FFF2-40B4-BE49-F238E27FC236}">
                <a16:creationId xmlns:a16="http://schemas.microsoft.com/office/drawing/2014/main" id="{F1AB03C1-B138-C767-CFEC-A12540B4C561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1157ADBF-D77B-8891-75D7-023F03E77BAB}"/>
              </a:ext>
            </a:extLst>
          </p:cNvPr>
          <p:cNvSpPr/>
          <p:nvPr/>
        </p:nvSpPr>
        <p:spPr>
          <a:xfrm>
            <a:off x="1024127" y="2814762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79E740FB-0326-692D-800C-AFED914874B6}"/>
              </a:ext>
            </a:extLst>
          </p:cNvPr>
          <p:cNvSpPr/>
          <p:nvPr/>
        </p:nvSpPr>
        <p:spPr>
          <a:xfrm>
            <a:off x="1024127" y="3647102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4E9AC673-25DE-7495-8EC9-85D162C58F17}"/>
              </a:ext>
            </a:extLst>
          </p:cNvPr>
          <p:cNvSpPr/>
          <p:nvPr/>
        </p:nvSpPr>
        <p:spPr>
          <a:xfrm>
            <a:off x="1024127" y="4945711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435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it-IT" sz="3000" dirty="0"/>
              <a:t>APPLICAZIONE DELLA PENA</a:t>
            </a:r>
          </a:p>
          <a:p>
            <a:pPr algn="ctr">
              <a:lnSpc>
                <a:spcPct val="100000"/>
              </a:lnSpc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444 c. 1 	PATTEGGIABILE ESCLUSIONE PENE ACCESSORIE ANCHE IN «ALLARGATO»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(NO REATI CONTRO P.A., NO SANZIONI AMMINISTRATIVE ACC.)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PATTEGGIABILE ESCLUSIONE O DESTINAZIONE CONFISCA FACOLTATIVA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445 c. 1 bis	NO EFFICACIA (ANCHE PROBATORIA) EXTRAPENALE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NO EQUIPARAZIONE EXTRAPENALE A SENT. COND. (SALVE PENE ACC.)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448 c. 1 bis	PATTEGGIABILE PENA SOSTITUTIVA (con eventuale udienza ex 545 bis)		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fontScale="92500"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RITI ALTERNATIVI: COSA CAMBIA?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4DE5F82-C032-E600-7F01-C48870EF1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3" name="Segnaposto contenuto 6">
            <a:extLst>
              <a:ext uri="{FF2B5EF4-FFF2-40B4-BE49-F238E27FC236}">
                <a16:creationId xmlns:a16="http://schemas.microsoft.com/office/drawing/2014/main" id="{0E471EB5-0BFE-34DF-9DAA-7E9D6C0C88E5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1BCE0081-46BD-E568-0E1C-20A84868C9AD}"/>
              </a:ext>
            </a:extLst>
          </p:cNvPr>
          <p:cNvSpPr/>
          <p:nvPr/>
        </p:nvSpPr>
        <p:spPr>
          <a:xfrm>
            <a:off x="1024127" y="2671081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91B5F061-A021-D166-1D9B-9B4E6F7215BC}"/>
              </a:ext>
            </a:extLst>
          </p:cNvPr>
          <p:cNvSpPr/>
          <p:nvPr/>
        </p:nvSpPr>
        <p:spPr>
          <a:xfrm>
            <a:off x="1024127" y="4548147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C06B01CA-AC7F-07D3-9ED2-21236645ECE9}"/>
              </a:ext>
            </a:extLst>
          </p:cNvPr>
          <p:cNvSpPr/>
          <p:nvPr/>
        </p:nvSpPr>
        <p:spPr>
          <a:xfrm>
            <a:off x="1024127" y="5522740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967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it-IT" sz="2800" dirty="0"/>
              <a:t>GIUDIZIO IMMEDIATO</a:t>
            </a:r>
          </a:p>
          <a:p>
            <a:pPr algn="ctr">
              <a:lnSpc>
                <a:spcPct val="100000"/>
              </a:lnSpc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558 bis		ANCHE PER REATI A CITAZIONE DIRETTA (salta udienza predibattimentale)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458 c. 2	FISSAZIONE UDIENZA DI VALUTAZIONE RITO ALTERNATIVO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458 c. 2 bis	IN CASO DI RIGETTO (ABBR. COND. O PATTEGG.)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ABBREVIATO «SECCO»		PATTEGGIAMENTO	M.A.P.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lnSpcReduction="10000"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RITI ALTERNATIVI: COSA CAMBIA?</a:t>
            </a:r>
          </a:p>
        </p:txBody>
      </p:sp>
      <p:cxnSp>
        <p:nvCxnSpPr>
          <p:cNvPr id="2" name="Connettore 2 1">
            <a:extLst>
              <a:ext uri="{FF2B5EF4-FFF2-40B4-BE49-F238E27FC236}">
                <a16:creationId xmlns:a16="http://schemas.microsoft.com/office/drawing/2014/main" id="{C0B6AE4A-0225-0D67-F12A-BE309FB156CB}"/>
              </a:ext>
            </a:extLst>
          </p:cNvPr>
          <p:cNvCxnSpPr>
            <a:cxnSpLocks/>
          </p:cNvCxnSpPr>
          <p:nvPr/>
        </p:nvCxnSpPr>
        <p:spPr>
          <a:xfrm flipH="1">
            <a:off x="3729162" y="4235499"/>
            <a:ext cx="1061498" cy="922038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DD1C328E-88BA-A7DA-AD01-FD3F88C4A3E1}"/>
              </a:ext>
            </a:extLst>
          </p:cNvPr>
          <p:cNvCxnSpPr>
            <a:cxnSpLocks/>
          </p:cNvCxnSpPr>
          <p:nvPr/>
        </p:nvCxnSpPr>
        <p:spPr>
          <a:xfrm>
            <a:off x="4790660" y="4230094"/>
            <a:ext cx="1496560" cy="826935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3A73C403-2EC7-B370-E9D3-C65CBFB8340C}"/>
              </a:ext>
            </a:extLst>
          </p:cNvPr>
          <p:cNvCxnSpPr>
            <a:cxnSpLocks/>
          </p:cNvCxnSpPr>
          <p:nvPr/>
        </p:nvCxnSpPr>
        <p:spPr>
          <a:xfrm>
            <a:off x="4790660" y="4230094"/>
            <a:ext cx="3852408" cy="927443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magine 13">
            <a:extLst>
              <a:ext uri="{FF2B5EF4-FFF2-40B4-BE49-F238E27FC236}">
                <a16:creationId xmlns:a16="http://schemas.microsoft.com/office/drawing/2014/main" id="{39094CB6-CCE6-0E2F-C1D1-BA01DD32B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15" name="Segnaposto contenuto 6">
            <a:extLst>
              <a:ext uri="{FF2B5EF4-FFF2-40B4-BE49-F238E27FC236}">
                <a16:creationId xmlns:a16="http://schemas.microsoft.com/office/drawing/2014/main" id="{20D48084-096A-8A0B-14CA-086B5FDA03D0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  <p:sp>
        <p:nvSpPr>
          <p:cNvPr id="18" name="Freccia a destra 17">
            <a:extLst>
              <a:ext uri="{FF2B5EF4-FFF2-40B4-BE49-F238E27FC236}">
                <a16:creationId xmlns:a16="http://schemas.microsoft.com/office/drawing/2014/main" id="{EDB6283E-6A26-1036-1C1B-046D1A7F1B05}"/>
              </a:ext>
            </a:extLst>
          </p:cNvPr>
          <p:cNvSpPr/>
          <p:nvPr/>
        </p:nvSpPr>
        <p:spPr>
          <a:xfrm>
            <a:off x="1024127" y="2695491"/>
            <a:ext cx="1375575" cy="508885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id="{852DB535-6A2F-AF79-AB7F-07F71185C176}"/>
              </a:ext>
            </a:extLst>
          </p:cNvPr>
          <p:cNvSpPr/>
          <p:nvPr/>
        </p:nvSpPr>
        <p:spPr>
          <a:xfrm>
            <a:off x="1024127" y="3174557"/>
            <a:ext cx="1375575" cy="508885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>
            <a:extLst>
              <a:ext uri="{FF2B5EF4-FFF2-40B4-BE49-F238E27FC236}">
                <a16:creationId xmlns:a16="http://schemas.microsoft.com/office/drawing/2014/main" id="{F7BF8070-762D-D23E-0B5B-41F8F6295596}"/>
              </a:ext>
            </a:extLst>
          </p:cNvPr>
          <p:cNvSpPr/>
          <p:nvPr/>
        </p:nvSpPr>
        <p:spPr>
          <a:xfrm>
            <a:off x="1024127" y="3646546"/>
            <a:ext cx="1480534" cy="52590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93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7B42C13-9509-C646-C65A-F59EDFDF46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1700463"/>
            <a:ext cx="10526187" cy="4608897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it-IT" sz="3500" dirty="0"/>
              <a:t>DECRETO PENALE</a:t>
            </a:r>
          </a:p>
          <a:p>
            <a:pPr algn="ctr">
              <a:lnSpc>
                <a:spcPct val="100000"/>
              </a:lnSpc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459 c.1 bis	PENA DET SOSTITUIBILE CON PECUNIARIA (5-250€ per giorno)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PENA DET. SOSTITUIBILE CON L.P.U. SE CHIESTI PRIMA DELL’AZIONE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459 c. 1 ter	PENA ULTERIORMENTE SOSTITUIBILE CON L.P.U.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	- RICHIESTA entro 15 gg. senza opposizione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	- Possibile termine max 60 gg x Ente e programma UEPE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				- Se RIGETTATA, GIUDIZIO IMMEDIATO. 				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23C49A38-33B5-AC17-CF96-A1071287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320844"/>
            <a:ext cx="10526188" cy="1010652"/>
          </a:xfrm>
          <a:solidFill>
            <a:schemeClr val="bg1"/>
          </a:solidFill>
          <a:ln w="50800">
            <a:solidFill>
              <a:schemeClr val="accent1"/>
            </a:solidFill>
          </a:ln>
        </p:spPr>
        <p:txBody>
          <a:bodyPr anchor="ctr">
            <a:normAutofit fontScale="92500" lnSpcReduction="10000"/>
          </a:bodyPr>
          <a:lstStyle/>
          <a:p>
            <a:pPr algn="ctr"/>
            <a:r>
              <a:rPr lang="it-IT" sz="3200" dirty="0">
                <a:latin typeface="Bahnschrift SemiBold" panose="020B0502040204020203" pitchFamily="34" charset="0"/>
              </a:rPr>
              <a:t>RITI ALTERNATIVI: COSA CAMBIA?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9304C479-B4D7-FB34-F981-2FA9827B8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23551"/>
            <a:ext cx="734449" cy="734449"/>
          </a:xfrm>
          <a:prstGeom prst="rect">
            <a:avLst/>
          </a:prstGeom>
        </p:spPr>
      </p:pic>
      <p:sp>
        <p:nvSpPr>
          <p:cNvPr id="3" name="Segnaposto contenuto 6">
            <a:extLst>
              <a:ext uri="{FF2B5EF4-FFF2-40B4-BE49-F238E27FC236}">
                <a16:creationId xmlns:a16="http://schemas.microsoft.com/office/drawing/2014/main" id="{01240800-7454-C5CB-9658-2AB539224E6C}"/>
              </a:ext>
            </a:extLst>
          </p:cNvPr>
          <p:cNvSpPr txBox="1">
            <a:spLocks/>
          </p:cNvSpPr>
          <p:nvPr/>
        </p:nvSpPr>
        <p:spPr>
          <a:xfrm>
            <a:off x="4490763" y="6453600"/>
            <a:ext cx="3210473" cy="30598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100" i="1" dirty="0">
                <a:solidFill>
                  <a:schemeClr val="tx2"/>
                </a:solidFill>
              </a:rPr>
              <a:t>Avv. Davide Gamba - 2023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EAF0F31E-F88E-98BC-5BBB-9AA47428CDAD}"/>
              </a:ext>
            </a:extLst>
          </p:cNvPr>
          <p:cNvSpPr/>
          <p:nvPr/>
        </p:nvSpPr>
        <p:spPr>
          <a:xfrm>
            <a:off x="1024127" y="2597916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67B65290-E711-6F6B-0A4D-DDDD356AEF75}"/>
              </a:ext>
            </a:extLst>
          </p:cNvPr>
          <p:cNvSpPr/>
          <p:nvPr/>
        </p:nvSpPr>
        <p:spPr>
          <a:xfrm>
            <a:off x="1024127" y="4004911"/>
            <a:ext cx="1375575" cy="715617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24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530</TotalTime>
  <Words>1381</Words>
  <Application>Microsoft Office PowerPoint</Application>
  <PresentationFormat>Widescreen</PresentationFormat>
  <Paragraphs>141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Bahnschrift SemiBold</vt:lpstr>
      <vt:lpstr>Tw Cen MT</vt:lpstr>
      <vt:lpstr>Tw Cen MT Condensed</vt:lpstr>
      <vt:lpstr>Wingdings 3</vt:lpstr>
      <vt:lpstr>Integrale</vt:lpstr>
      <vt:lpstr>     LA «RIFORMA CARTABIA»:  ISTRUZIONI PER L’USO  Cuneo, 2.2.23  Avv.ti Davide Gamba e Roberto Brizio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LA «RIFORMA CARTABIA»:  ISTRUZIONI PER L’USO  Cuneo, 2.2.23  Avv.ti Davide Gamba e Roberto Brizio </dc:title>
  <dc:creator>Davide</dc:creator>
  <cp:lastModifiedBy>Davide</cp:lastModifiedBy>
  <cp:revision>9</cp:revision>
  <dcterms:created xsi:type="dcterms:W3CDTF">2023-01-30T14:13:29Z</dcterms:created>
  <dcterms:modified xsi:type="dcterms:W3CDTF">2023-02-02T10:34:53Z</dcterms:modified>
</cp:coreProperties>
</file>