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1" r:id="rId1"/>
  </p:sldMasterIdLst>
  <p:sldIdLst>
    <p:sldId id="256" r:id="rId2"/>
    <p:sldId id="263" r:id="rId3"/>
    <p:sldId id="279" r:id="rId4"/>
    <p:sldId id="257" r:id="rId5"/>
    <p:sldId id="270" r:id="rId6"/>
    <p:sldId id="264" r:id="rId7"/>
    <p:sldId id="272" r:id="rId8"/>
    <p:sldId id="280" r:id="rId9"/>
    <p:sldId id="276" r:id="rId10"/>
    <p:sldId id="277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F1E2148-9C11-41C1-A171-56CCD9C4750D}">
          <p14:sldIdLst>
            <p14:sldId id="256"/>
            <p14:sldId id="263"/>
            <p14:sldId id="279"/>
            <p14:sldId id="257"/>
            <p14:sldId id="270"/>
            <p14:sldId id="264"/>
            <p14:sldId id="272"/>
            <p14:sldId id="280"/>
            <p14:sldId id="276"/>
            <p14:sldId id="277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AD347D-5ACD-4C99-B74B-A9C85AD731AF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17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5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7015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89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25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3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0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7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20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4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99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509A250-FF31-4206-8172-F9D3106AACB1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84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E182BB-6A55-F54E-5CA3-8DD556D2B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24" y="475735"/>
            <a:ext cx="10607951" cy="6101528"/>
          </a:xfr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anchor="t">
            <a:normAutofit fontScale="90000"/>
          </a:bodyPr>
          <a:lstStyle/>
          <a:p>
            <a:pPr algn="ctr"/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>
                <a:latin typeface="Bahnschrift SemiBold" panose="020B0502040204020203" pitchFamily="34" charset="0"/>
              </a:rPr>
              <a:t>LA «RIFORMA CARTABIA» PENALE:</a:t>
            </a:r>
            <a:br>
              <a:rPr lang="it-IT" dirty="0">
                <a:latin typeface="Bahnschrift SemiBold" panose="020B0502040204020203" pitchFamily="34" charset="0"/>
              </a:rPr>
            </a:br>
            <a:br>
              <a:rPr lang="it-IT" dirty="0">
                <a:latin typeface="Bahnschrift SemiBold" panose="020B0502040204020203" pitchFamily="34" charset="0"/>
              </a:rPr>
            </a:br>
            <a:r>
              <a:rPr lang="it-IT" dirty="0">
                <a:latin typeface="Bahnschrift SemiBold" panose="020B0502040204020203" pitchFamily="34" charset="0"/>
              </a:rPr>
              <a:t>ISTRUZIONI PER L’USO</a:t>
            </a:r>
            <a:br>
              <a:rPr lang="it-IT" dirty="0">
                <a:latin typeface="Bahnschrift SemiBold" panose="020B0502040204020203" pitchFamily="34" charset="0"/>
              </a:rPr>
            </a:br>
            <a:br>
              <a:rPr lang="it-IT" dirty="0">
                <a:latin typeface="Bahnschrift SemiBold" panose="020B0502040204020203" pitchFamily="34" charset="0"/>
              </a:rPr>
            </a:br>
            <a:r>
              <a:rPr lang="it-IT" sz="2700" dirty="0">
                <a:latin typeface="Bahnschrift SemiBold" panose="020B0502040204020203" pitchFamily="34" charset="0"/>
              </a:rPr>
              <a:t>C</a:t>
            </a:r>
            <a:r>
              <a:rPr lang="it-IT" sz="2700" cap="none" dirty="0">
                <a:latin typeface="Bahnschrift SemiBold" panose="020B0502040204020203" pitchFamily="34" charset="0"/>
              </a:rPr>
              <a:t>uneo</a:t>
            </a:r>
            <a:r>
              <a:rPr lang="it-IT" sz="2700" dirty="0">
                <a:latin typeface="Bahnschrift SemiBold" panose="020B0502040204020203" pitchFamily="34" charset="0"/>
              </a:rPr>
              <a:t>, 20.2.23</a:t>
            </a:r>
            <a:br>
              <a:rPr lang="it-IT" sz="2700" dirty="0">
                <a:latin typeface="Bahnschrift SemiBold" panose="020B0502040204020203" pitchFamily="34" charset="0"/>
              </a:rPr>
            </a:br>
            <a:br>
              <a:rPr lang="it-IT" sz="2700" dirty="0">
                <a:latin typeface="Bahnschrift SemiBold" panose="020B0502040204020203" pitchFamily="34" charset="0"/>
              </a:rPr>
            </a:br>
            <a:r>
              <a:rPr lang="it-IT" sz="2700" dirty="0">
                <a:latin typeface="Bahnschrift SemiBold" panose="020B0502040204020203" pitchFamily="34" charset="0"/>
              </a:rPr>
              <a:t>A</a:t>
            </a:r>
            <a:r>
              <a:rPr lang="it-IT" sz="2700" cap="none" dirty="0">
                <a:latin typeface="Bahnschrift SemiBold" panose="020B0502040204020203" pitchFamily="34" charset="0"/>
              </a:rPr>
              <a:t>vv.ti </a:t>
            </a:r>
            <a:r>
              <a:rPr lang="it-IT" sz="2700" dirty="0">
                <a:latin typeface="Bahnschrift SemiBold" panose="020B0502040204020203" pitchFamily="34" charset="0"/>
              </a:rPr>
              <a:t>R</a:t>
            </a:r>
            <a:r>
              <a:rPr lang="it-IT" sz="2700" cap="none" dirty="0">
                <a:latin typeface="Bahnschrift SemiBold" panose="020B0502040204020203" pitchFamily="34" charset="0"/>
              </a:rPr>
              <a:t>oberto</a:t>
            </a:r>
            <a:r>
              <a:rPr lang="it-IT" sz="2700" dirty="0">
                <a:latin typeface="Bahnschrift SemiBold" panose="020B0502040204020203" pitchFamily="34" charset="0"/>
              </a:rPr>
              <a:t> B</a:t>
            </a:r>
            <a:r>
              <a:rPr lang="it-IT" sz="2700" cap="none" dirty="0">
                <a:latin typeface="Bahnschrift SemiBold" panose="020B0502040204020203" pitchFamily="34" charset="0"/>
              </a:rPr>
              <a:t>rizio e Luca Carnino</a:t>
            </a:r>
            <a:br>
              <a:rPr lang="it-IT" dirty="0"/>
            </a:b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105A7E2-C972-B7E2-6B35-6DA93124B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436" y="597051"/>
            <a:ext cx="3191343" cy="2008621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EECC4CB-D75A-8025-9E0B-F84FFDA286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7116" y="597051"/>
            <a:ext cx="2469448" cy="246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451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8969" y="1428750"/>
            <a:ext cx="10526187" cy="2792185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ORDINE DI ESECUZIONE PM CON INGIUNZIONE DI PAGAMENTO (660)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pena pecuniaria </a:t>
            </a:r>
            <a:r>
              <a:rPr lang="it-IT" sz="1800" dirty="0">
                <a:solidFill>
                  <a:srgbClr val="FF0000"/>
                </a:solidFill>
              </a:rPr>
              <a:t>principale e sostitutiva</a:t>
            </a:r>
            <a:r>
              <a:rPr lang="it-IT" sz="1800" dirty="0"/>
              <a:t> - notifica al condannato e al difensore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ingiunzione di pagamento entro 90gg oppure entro 30gg prima rata se già in sentenza con numero ratei e scadenze – in mancanza entro </a:t>
            </a:r>
            <a:r>
              <a:rPr lang="it-IT" sz="1800" dirty="0">
                <a:solidFill>
                  <a:srgbClr val="FF0000"/>
                </a:solidFill>
              </a:rPr>
              <a:t>20gg istanza rateizzazione</a:t>
            </a:r>
            <a:r>
              <a:rPr lang="it-IT" sz="1800" dirty="0"/>
              <a:t> a PM che inoltra a MSORV-667.4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omessa prima rata si decade e pagamento tutto il restante entro 60gg – avvisi conversione se non pagamento</a:t>
            </a:r>
            <a:r>
              <a:rPr lang="it-IT" sz="2000" dirty="0"/>
              <a:t>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</a:rPr>
              <a:t>CONVERSIONE PENE PECUNIARIE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accertato mancato pagamento PM a MSORV che verifica con indagini e info se insolvente o insolvibile (545bis)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se </a:t>
            </a:r>
            <a:r>
              <a:rPr lang="it-IT" sz="1800" u="sng" dirty="0">
                <a:solidFill>
                  <a:srgbClr val="FF0000"/>
                </a:solidFill>
              </a:rPr>
              <a:t>insolvibile</a:t>
            </a:r>
            <a:r>
              <a:rPr lang="it-IT" sz="1800" dirty="0"/>
              <a:t> possibile richiesta differimento 6mm - se civilmente obbligato avvisa PM che lo ingiunge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Magistrato di sorveglianza decide con ordinanza 667.4 – se ricorso sospensiva – </a:t>
            </a:r>
            <a:r>
              <a:rPr lang="it-IT" sz="1800" b="1" u="sng" dirty="0">
                <a:solidFill>
                  <a:srgbClr val="FF0000"/>
                </a:solidFill>
              </a:rPr>
              <a:t>se pagamento</a:t>
            </a:r>
            <a:r>
              <a:rPr lang="it-IT" sz="1800" dirty="0"/>
              <a:t> revoca – </a:t>
            </a:r>
            <a:r>
              <a:rPr lang="it-IT" sz="1800" b="1" dirty="0">
                <a:solidFill>
                  <a:srgbClr val="FF0000"/>
                </a:solidFill>
              </a:rPr>
              <a:t>dispone</a:t>
            </a:r>
            <a:r>
              <a:rPr lang="it-IT" sz="1800" dirty="0"/>
              <a:t>:    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lnSpcReduction="10000"/>
          </a:bodyPr>
          <a:lstStyle/>
          <a:p>
            <a:pPr lvl="0" algn="ctr">
              <a:buClr>
                <a:srgbClr val="9CBEBD"/>
              </a:buClr>
            </a:pPr>
            <a:r>
              <a:rPr lang="it-IT" sz="2100" dirty="0">
                <a:solidFill>
                  <a:srgbClr val="2E2B21"/>
                </a:solidFill>
                <a:latin typeface="Bahnschrift SemiBold" panose="020B0502040204020203" pitchFamily="34" charset="0"/>
              </a:rPr>
              <a:t>ESECUZIONE – PENE PECUNIARIE (reati commessi dopo 30/12/22 - 97trans)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717D8F4-201B-45ED-86EE-072F3D50B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E396BCC4-F9CB-088F-9957-C23AD77308C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Roberto Brizio - 2023</a:t>
            </a:r>
          </a:p>
        </p:txBody>
      </p:sp>
      <p:sp>
        <p:nvSpPr>
          <p:cNvPr id="6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 txBox="1">
            <a:spLocks/>
          </p:cNvSpPr>
          <p:nvPr/>
        </p:nvSpPr>
        <p:spPr>
          <a:xfrm>
            <a:off x="1013241" y="4367893"/>
            <a:ext cx="5158959" cy="1975757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</a:rPr>
              <a:t>PENE PECUNIARIE PRINCIPALI (102-103 689/81)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/>
              <a:t>pena pecuniaria o restante </a:t>
            </a:r>
            <a:r>
              <a:rPr lang="it-IT" sz="1600" b="1" dirty="0">
                <a:solidFill>
                  <a:srgbClr val="FF0000"/>
                </a:solidFill>
              </a:rPr>
              <a:t>SLS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endParaRPr lang="it-IT" sz="1600" b="1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1600" dirty="0"/>
              <a:t>valore come 135cp (€ 250 o sua frazione)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1600" dirty="0"/>
              <a:t>ma MAX 4aa per multa e 2aa per ammenda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/>
              <a:t>esecuzione impossibile per condizioni economiche (</a:t>
            </a:r>
            <a:r>
              <a:rPr lang="it-IT" sz="1600" b="1" dirty="0">
                <a:solidFill>
                  <a:srgbClr val="FF0000"/>
                </a:solidFill>
              </a:rPr>
              <a:t>insolvibile</a:t>
            </a:r>
            <a:r>
              <a:rPr lang="it-IT" sz="1600" dirty="0"/>
              <a:t>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dirty="0">
                <a:solidFill>
                  <a:srgbClr val="FF0000"/>
                </a:solidFill>
              </a:rPr>
              <a:t>LPUS</a:t>
            </a:r>
            <a:r>
              <a:rPr lang="it-IT" sz="1600" dirty="0"/>
              <a:t> o, se condannato si oppone, </a:t>
            </a:r>
            <a:r>
              <a:rPr lang="it-IT" sz="1600" b="1" dirty="0">
                <a:solidFill>
                  <a:srgbClr val="FF0000"/>
                </a:solidFill>
              </a:rPr>
              <a:t>DDS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/>
              <a:t>ma max 2 aa per multa e 1aa per ammenda (103 689/81)</a:t>
            </a:r>
          </a:p>
        </p:txBody>
      </p:sp>
      <p:sp>
        <p:nvSpPr>
          <p:cNvPr id="8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 txBox="1">
            <a:spLocks/>
          </p:cNvSpPr>
          <p:nvPr/>
        </p:nvSpPr>
        <p:spPr>
          <a:xfrm>
            <a:off x="6384471" y="4367891"/>
            <a:ext cx="5154956" cy="1975757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dirty="0">
                <a:solidFill>
                  <a:schemeClr val="accent2">
                    <a:lumMod val="75000"/>
                  </a:schemeClr>
                </a:solidFill>
              </a:rPr>
              <a:t>PENE PECUNIARIE SOSTITUTIVE (71 689/81)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/>
              <a:t>pena pecuniaria o restante </a:t>
            </a:r>
            <a:r>
              <a:rPr lang="it-IT" sz="1600" b="1" u="sng" dirty="0"/>
              <a:t>più idonea</a:t>
            </a:r>
            <a:r>
              <a:rPr lang="it-IT" sz="1600" dirty="0"/>
              <a:t> (58)  tra </a:t>
            </a:r>
            <a:r>
              <a:rPr lang="it-IT" sz="1600" b="1" dirty="0">
                <a:solidFill>
                  <a:srgbClr val="FF0000"/>
                </a:solidFill>
              </a:rPr>
              <a:t>SLS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/>
              <a:t>o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b="1" dirty="0">
                <a:solidFill>
                  <a:srgbClr val="FF0000"/>
                </a:solidFill>
              </a:rPr>
              <a:t>DDS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1600" dirty="0"/>
              <a:t>valore come in sentenza o decreto penale criteri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1600" dirty="0"/>
              <a:t>56quater 689/81 (€ 5 - 2.500)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1600" dirty="0"/>
              <a:t>esecuzione impossibile per condizioni economiche (</a:t>
            </a:r>
            <a:r>
              <a:rPr lang="it-IT" sz="1600" b="1" dirty="0">
                <a:solidFill>
                  <a:srgbClr val="FF0000"/>
                </a:solidFill>
              </a:rPr>
              <a:t>insolvibile</a:t>
            </a:r>
            <a:r>
              <a:rPr lang="it-IT" sz="1600" dirty="0"/>
              <a:t>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1600" b="1" dirty="0">
                <a:solidFill>
                  <a:srgbClr val="FF0000"/>
                </a:solidFill>
              </a:rPr>
              <a:t>LPUS</a:t>
            </a:r>
            <a:r>
              <a:rPr lang="it-IT" sz="1600" dirty="0"/>
              <a:t> o, se condannato si oppone, </a:t>
            </a:r>
            <a:r>
              <a:rPr lang="it-IT" sz="1600" b="1" dirty="0">
                <a:solidFill>
                  <a:srgbClr val="FF0000"/>
                </a:solidFill>
              </a:rPr>
              <a:t>DDS </a:t>
            </a:r>
          </a:p>
        </p:txBody>
      </p:sp>
    </p:spTree>
    <p:extLst>
      <p:ext uri="{BB962C8B-B14F-4D97-AF65-F5344CB8AC3E}">
        <p14:creationId xmlns:p14="http://schemas.microsoft.com/office/powerpoint/2010/main" val="3713652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2906" y="882315"/>
            <a:ext cx="10526187" cy="5093369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t-IT" sz="8800" dirty="0">
                <a:latin typeface="Bahnschrift SemiBold" panose="020B0502040204020203" pitchFamily="34" charset="0"/>
              </a:rPr>
              <a:t>Grazie!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A8B8051-84DD-096B-5068-0E9A3EA80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8" name="Segnaposto contenuto 6">
            <a:extLst>
              <a:ext uri="{FF2B5EF4-FFF2-40B4-BE49-F238E27FC236}">
                <a16:creationId xmlns:a16="http://schemas.microsoft.com/office/drawing/2014/main" id="{51B027A1-0A04-4CC1-7726-B6081A76AFA6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Roberto Brizio - 2023</a:t>
            </a:r>
          </a:p>
        </p:txBody>
      </p:sp>
    </p:spTree>
    <p:extLst>
      <p:ext uri="{BB962C8B-B14F-4D97-AF65-F5344CB8AC3E}">
        <p14:creationId xmlns:p14="http://schemas.microsoft.com/office/powerpoint/2010/main" val="369816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1727096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/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dirty="0"/>
              <a:t> </a:t>
            </a:r>
            <a:r>
              <a:rPr lang="it-IT" sz="2000" dirty="0">
                <a:solidFill>
                  <a:srgbClr val="FF0000"/>
                </a:solidFill>
              </a:rPr>
              <a:t>Input:</a:t>
            </a:r>
            <a:r>
              <a:rPr lang="it-IT" sz="2000" dirty="0"/>
              <a:t> COA CUNEO (</a:t>
            </a:r>
            <a:r>
              <a:rPr lang="it-IT" sz="2000" b="1" dirty="0"/>
              <a:t>#giovannasupertino</a:t>
            </a:r>
            <a:r>
              <a:rPr lang="it-IT" sz="2000" dirty="0"/>
              <a:t>) – SCUOLA LITUBIUM (</a:t>
            </a:r>
            <a:r>
              <a:rPr lang="it-IT" sz="2000" b="1" dirty="0"/>
              <a:t>#albertomanzella</a:t>
            </a:r>
            <a:r>
              <a:rPr lang="it-IT" sz="2000" dirty="0"/>
              <a:t>) -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dirty="0"/>
              <a:t>OPEN Dot Com  (</a:t>
            </a:r>
            <a:r>
              <a:rPr lang="it-IT" sz="2000" b="1" dirty="0"/>
              <a:t>#elenacometto</a:t>
            </a:r>
            <a:r>
              <a:rPr lang="it-IT" sz="2000" dirty="0"/>
              <a:t>) - 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dirty="0"/>
              <a:t>    </a:t>
            </a:r>
            <a:r>
              <a:rPr lang="it-IT" sz="2000" dirty="0">
                <a:solidFill>
                  <a:srgbClr val="FF0000"/>
                </a:solidFill>
              </a:rPr>
              <a:t>Players:</a:t>
            </a:r>
            <a:r>
              <a:rPr lang="it-IT" sz="2000" dirty="0"/>
              <a:t>	 </a:t>
            </a:r>
            <a:r>
              <a:rPr lang="it-IT" sz="2000" b="1" dirty="0"/>
              <a:t>#lucacarnino</a:t>
            </a:r>
            <a:r>
              <a:rPr lang="it-IT" sz="2000" dirty="0"/>
              <a:t>	</a:t>
            </a:r>
            <a:r>
              <a:rPr lang="it-IT" sz="2000" b="1" dirty="0"/>
              <a:t>#davidegamba</a:t>
            </a:r>
            <a:r>
              <a:rPr lang="it-IT" sz="2000" dirty="0"/>
              <a:t>	</a:t>
            </a:r>
            <a:r>
              <a:rPr lang="it-IT" sz="2000" b="1" dirty="0"/>
              <a:t>#robertobrizio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rgbClr val="FF0000"/>
                </a:solidFill>
              </a:rPr>
              <a:t>Special tribute to:</a:t>
            </a:r>
            <a:r>
              <a:rPr lang="it-IT" sz="2000" dirty="0"/>
              <a:t>		 </a:t>
            </a:r>
            <a:r>
              <a:rPr lang="it-IT" sz="2000" b="1" dirty="0"/>
              <a:t>#oneliododero</a:t>
            </a:r>
            <a:r>
              <a:rPr lang="it-IT" sz="2000" dirty="0"/>
              <a:t>	</a:t>
            </a:r>
            <a:r>
              <a:rPr lang="it-IT" sz="2000" b="1" dirty="0"/>
              <a:t>#alessandroferrero  	#dorabissoni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it-IT" sz="2000" dirty="0"/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dirty="0"/>
              <a:t>La riforma del sistema penale con tecnica e finalità non sistemiche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dirty="0"/>
              <a:t>Numerose incertezze interpretative non suffragate all’evidenza da precedenti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dirty="0"/>
              <a:t>Vigenze variamente differite ad hoc per inestricabile casistica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dirty="0"/>
              <a:t>Del tutto prevedibile e annosa serie di deleteri contrasti interpretativi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dirty="0"/>
              <a:t>Dubbia specifica conformità a Costituzione/Convenzione Europea/legge delega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000" u="sng" dirty="0">
                <a:solidFill>
                  <a:srgbClr val="FF0000"/>
                </a:solidFill>
              </a:rPr>
              <a:t>SOLO LE NOVITA’ E SOLO PER DIFENSORI</a:t>
            </a:r>
            <a:r>
              <a:rPr lang="it-IT" sz="2000" dirty="0">
                <a:solidFill>
                  <a:srgbClr val="FF0000"/>
                </a:solidFill>
              </a:rPr>
              <a:t> – </a:t>
            </a:r>
            <a:r>
              <a:rPr lang="it-IT" sz="2000" dirty="0"/>
              <a:t>licenza per informalità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it-IT" sz="2000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700" dirty="0">
                <a:latin typeface="Bahnschrift SemiBold" panose="020B0502040204020203" pitchFamily="34" charset="0"/>
              </a:rPr>
              <a:t> CREDITI AVVERTENZE E PRECAUZIONI</a:t>
            </a: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0322334F-1338-612B-7114-C47C48EEC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40" name="Segnaposto contenuto 6">
            <a:extLst>
              <a:ext uri="{FF2B5EF4-FFF2-40B4-BE49-F238E27FC236}">
                <a16:creationId xmlns:a16="http://schemas.microsoft.com/office/drawing/2014/main" id="{4E3B25D4-DBF9-FDC8-022E-6B410AA1FDB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Roberto Brizio - 2023</a:t>
            </a:r>
          </a:p>
        </p:txBody>
      </p:sp>
    </p:spTree>
    <p:extLst>
      <p:ext uri="{BB962C8B-B14F-4D97-AF65-F5344CB8AC3E}">
        <p14:creationId xmlns:p14="http://schemas.microsoft.com/office/powerpoint/2010/main" val="229567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8" y="1727096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lang="it-IT" sz="1800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rgbClr val="FF0000"/>
                </a:solidFill>
              </a:rPr>
              <a:t>In ordine di «apparizione»:					       </a:t>
            </a:r>
            <a:r>
              <a:rPr lang="it-IT" sz="1800" b="1" dirty="0">
                <a:solidFill>
                  <a:srgbClr val="FF0000"/>
                </a:solidFill>
              </a:rPr>
              <a:t>IMPUGNABILE diverso da APPELLABILE</a:t>
            </a:r>
          </a:p>
          <a:p>
            <a:pPr marL="0" indent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lang="it-IT" sz="2000" dirty="0"/>
          </a:p>
          <a:p>
            <a:pPr marL="0" indent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b="1" dirty="0"/>
              <a:t>NLP</a:t>
            </a:r>
            <a:r>
              <a:rPr lang="it-IT" sz="2000" dirty="0"/>
              <a:t> non formulabile ragionevole previsione di condanna (425; 554ter)  </a:t>
            </a:r>
          </a:p>
          <a:p>
            <a:pPr marL="0" indent="0" algn="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rgbClr val="FF0000"/>
                </a:solidFill>
              </a:rPr>
              <a:t>Inappellabile se post 30/12/22 </a:t>
            </a:r>
            <a:r>
              <a:rPr lang="it-IT" sz="2000" u="sng" dirty="0">
                <a:solidFill>
                  <a:srgbClr val="FF0000"/>
                </a:solidFill>
              </a:rPr>
              <a:t>reati</a:t>
            </a:r>
            <a:r>
              <a:rPr lang="it-IT" sz="2000" dirty="0">
                <a:solidFill>
                  <a:srgbClr val="FF0000"/>
                </a:solidFill>
              </a:rPr>
              <a:t> puniti pena pecuniaria o alternativa (428; 554quater=593)  </a:t>
            </a:r>
          </a:p>
          <a:p>
            <a:pPr marL="0" indent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lang="it-IT" sz="2000" dirty="0"/>
          </a:p>
          <a:p>
            <a:pPr marL="0" indent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b="1" dirty="0"/>
              <a:t>CONDANNA</a:t>
            </a:r>
            <a:r>
              <a:rPr lang="it-IT" sz="2000" dirty="0"/>
              <a:t>		</a:t>
            </a:r>
            <a:r>
              <a:rPr lang="it-IT" sz="2000" dirty="0">
                <a:solidFill>
                  <a:srgbClr val="FF0000"/>
                </a:solidFill>
              </a:rPr>
              <a:t>Inappellabile se reati puniti con </a:t>
            </a:r>
            <a:r>
              <a:rPr lang="it-IT" sz="2000" u="sng" dirty="0">
                <a:solidFill>
                  <a:srgbClr val="FF0000"/>
                </a:solidFill>
              </a:rPr>
              <a:t>ammenda</a:t>
            </a:r>
            <a:r>
              <a:rPr lang="it-IT" sz="2000" dirty="0">
                <a:solidFill>
                  <a:srgbClr val="FF0000"/>
                </a:solidFill>
              </a:rPr>
              <a:t> o </a:t>
            </a:r>
            <a:r>
              <a:rPr lang="it-IT" sz="2000" u="sng" dirty="0">
                <a:solidFill>
                  <a:srgbClr val="FF0000"/>
                </a:solidFill>
              </a:rPr>
              <a:t>LPUS</a:t>
            </a:r>
            <a:r>
              <a:rPr lang="it-IT" sz="2000" dirty="0">
                <a:solidFill>
                  <a:srgbClr val="FF0000"/>
                </a:solidFill>
              </a:rPr>
              <a:t> (591) </a:t>
            </a:r>
            <a:r>
              <a:rPr lang="it-IT" sz="2000" dirty="0"/>
              <a:t>	</a:t>
            </a:r>
          </a:p>
          <a:p>
            <a:pPr marL="0" indent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dirty="0"/>
              <a:t>			ERGO: APPELLABILI SLS e DDS   (ma quando? V. infra)</a:t>
            </a:r>
          </a:p>
          <a:p>
            <a:pPr marL="0" indent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dirty="0"/>
              <a:t>			pena pecuniaria sostitutiva (PPS) ? Direi di SI’</a:t>
            </a:r>
          </a:p>
          <a:p>
            <a:pPr marL="0" indent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b="1" dirty="0"/>
              <a:t>NDP «ASSENTISSIMO»</a:t>
            </a:r>
            <a:r>
              <a:rPr lang="it-IT" sz="2000" dirty="0"/>
              <a:t>	</a:t>
            </a:r>
            <a:r>
              <a:rPr lang="it-IT" sz="2000" dirty="0">
                <a:solidFill>
                  <a:srgbClr val="FF0000"/>
                </a:solidFill>
              </a:rPr>
              <a:t>Inappellabile (420quater) </a:t>
            </a:r>
            <a:r>
              <a:rPr lang="it-IT" sz="2000" dirty="0"/>
              <a:t>– revoca se reperito e ripartenza postferiale</a:t>
            </a:r>
          </a:p>
          <a:p>
            <a:pPr marL="0" indent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lang="it-IT" sz="2000" dirty="0"/>
          </a:p>
          <a:p>
            <a:pPr marL="0" indent="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dirty="0"/>
              <a:t>Legenda per il prosieguo: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rgbClr val="C00000"/>
                </a:solidFill>
              </a:rPr>
              <a:t>IMPUTATO PRESENTE:</a:t>
            </a: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it-IT" sz="2000" dirty="0"/>
              <a:t>compare, chiesto bene oppure c’è procuratore speciale per rito alternativo 										(420.2bis, 420bis) 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rgbClr val="C00000"/>
                </a:solidFill>
              </a:rPr>
              <a:t>IMPUTATO ASSENTE:</a:t>
            </a:r>
            <a:r>
              <a:rPr lang="it-IT" sz="2000" dirty="0">
                <a:solidFill>
                  <a:srgbClr val="C00000"/>
                </a:solidFill>
              </a:rPr>
              <a:t>	</a:t>
            </a:r>
            <a:r>
              <a:rPr lang="it-IT" sz="2000" dirty="0"/>
              <a:t>citato a mani o 161.1, rinuncia, prova aliunde che sa del processo (420bis)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rgbClr val="C00000"/>
                </a:solidFill>
              </a:rPr>
              <a:t>IMPUTATO ASSENTISSIMO:</a:t>
            </a:r>
            <a:r>
              <a:rPr lang="it-IT" sz="2000" dirty="0"/>
              <a:t>  notifiche &lt;&lt;regolari&gt;&gt; e non assente né impedito (420quater su 420bis ter)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700" dirty="0">
                <a:latin typeface="Bahnschrift SemiBold" panose="020B0502040204020203" pitchFamily="34" charset="0"/>
              </a:rPr>
              <a:t>PROVVEDIMENTI IMPUGNABILI E APPELLABILI – NOVITA’?</a:t>
            </a: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0322334F-1338-612B-7114-C47C48EEC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40" name="Segnaposto contenuto 6">
            <a:extLst>
              <a:ext uri="{FF2B5EF4-FFF2-40B4-BE49-F238E27FC236}">
                <a16:creationId xmlns:a16="http://schemas.microsoft.com/office/drawing/2014/main" id="{4E3B25D4-DBF9-FDC8-022E-6B410AA1FDB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Roberto Brizio - 2023</a:t>
            </a:r>
          </a:p>
        </p:txBody>
      </p:sp>
    </p:spTree>
    <p:extLst>
      <p:ext uri="{BB962C8B-B14F-4D97-AF65-F5344CB8AC3E}">
        <p14:creationId xmlns:p14="http://schemas.microsoft.com/office/powerpoint/2010/main" val="366420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endParaRPr lang="it-IT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AutoNum type="arabicPeriod"/>
            </a:pPr>
            <a:r>
              <a:rPr lang="it-IT" sz="1900" dirty="0"/>
              <a:t> </a:t>
            </a:r>
            <a:r>
              <a:rPr lang="it-IT" sz="1600" dirty="0"/>
              <a:t>VIGENZA «GENERALE» 30/12/2022	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AutoNum type="arabicPeriod"/>
            </a:pPr>
            <a:r>
              <a:rPr lang="it-IT" sz="1600" dirty="0"/>
              <a:t> PROCESSO TELEMATICO 15gg da DM Regolamento entro 31/12/2023 + atto dirigenziale salvo Uffici esenti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AutoNum type="arabicPeriod"/>
            </a:pPr>
            <a:r>
              <a:rPr lang="it-IT" sz="1600" dirty="0"/>
              <a:t> NLP INAPPELLABILITA’ PENE PECUNIARIE (428) SOLO SE EMESSE DOPO 30/12/22 (554quater non capita) 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AutoNum type="arabicPeriod"/>
            </a:pPr>
            <a:r>
              <a:rPr lang="it-IT" sz="1600" dirty="0"/>
              <a:t> GIA’ ASSENTE PRE 30/12/22 ALLORA PREVIGENTE (89.1trans) MA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AutoNum type="arabicPeriod"/>
            </a:pPr>
            <a:r>
              <a:rPr lang="it-IT" sz="1600" dirty="0"/>
              <a:t> </a:t>
            </a:r>
            <a:r>
              <a:rPr lang="it-IT" sz="1600" dirty="0">
                <a:solidFill>
                  <a:srgbClr val="FF0000"/>
                </a:solidFill>
              </a:rPr>
              <a:t>ALLEGAZIONE ELEZIONE DOMICILIO, MANDATO SPECIFICO, BONUS 15GG TERMINE SENTENZE POST 30/12/22</a:t>
            </a:r>
            <a:r>
              <a:rPr lang="it-IT" sz="1600" dirty="0"/>
              <a:t> (89.3trans)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AutoNum type="arabicPeriod"/>
            </a:pPr>
            <a:r>
              <a:rPr lang="it-IT" sz="1600" dirty="0"/>
              <a:t> </a:t>
            </a:r>
            <a:r>
              <a:rPr lang="it-IT" sz="1600" dirty="0">
                <a:solidFill>
                  <a:srgbClr val="FF0000"/>
                </a:solidFill>
              </a:rPr>
              <a:t>IMPUGNAZIONI PROPOSTE ANTE 30/06/23 PROCEDURA CARTOLARE E TERMINI TRATTAZIONE ORALE PREVIGENTI </a:t>
            </a:r>
            <a:r>
              <a:rPr lang="it-IT" sz="1600" dirty="0"/>
              <a:t>(94trans)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AutoNum type="arabicPeriod"/>
            </a:pPr>
            <a:r>
              <a:rPr lang="it-IT" sz="1600" dirty="0"/>
              <a:t>CONVERSIONE PENE PECUNIARIE NON PAGATE SOLO REATI COMMESSI POST 30/12/2022 </a:t>
            </a:r>
            <a:r>
              <a:rPr lang="it-IT" sz="1700" dirty="0"/>
              <a:t> 	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700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500" b="1" dirty="0">
                <a:solidFill>
                  <a:srgbClr val="FF0000"/>
                </a:solidFill>
              </a:rPr>
              <a:t>TERMINI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rgbClr val="FF0000"/>
                </a:solidFill>
              </a:rPr>
              <a:t>SENTENZA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/>
              <a:t>(544 invariato: cont,15gg, plus)</a:t>
            </a:r>
            <a:r>
              <a:rPr lang="it-IT" sz="1800" dirty="0">
                <a:solidFill>
                  <a:srgbClr val="FF0000"/>
                </a:solidFill>
              </a:rPr>
              <a:t>		  </a:t>
            </a:r>
            <a:r>
              <a:rPr lang="it-IT" sz="1800" u="sng" dirty="0">
                <a:solidFill>
                  <a:srgbClr val="FF0000"/>
                </a:solidFill>
              </a:rPr>
              <a:t>NB 545BIS.4</a:t>
            </a:r>
            <a:r>
              <a:rPr lang="it-IT" sz="1800" dirty="0">
                <a:solidFill>
                  <a:srgbClr val="FF0000"/>
                </a:solidFill>
              </a:rPr>
              <a:t>: se udienza ad hoc SANZ SOST termine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rgbClr val="FF0000"/>
                </a:solidFill>
              </a:rPr>
              <a:t> deposito da dispositivo integrato/confermato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rgbClr val="FF0000"/>
                </a:solidFill>
              </a:rPr>
              <a:t>MOTIVI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/>
              <a:t>invariati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/>
              <a:t>(cont_15gg, 15_30gg, plus_45gg)</a:t>
            </a:r>
            <a:r>
              <a:rPr lang="it-IT" sz="1800" dirty="0">
                <a:solidFill>
                  <a:srgbClr val="FF0000"/>
                </a:solidFill>
              </a:rPr>
              <a:t> 		 MA 585.1BIS: 15 GG BONUS A DIFENSORE D’ASSENTE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rgbClr val="FF0000"/>
                </a:solidFill>
              </a:rPr>
              <a:t>(dichiarato tale anche prima se Sentenza emessa post 30/12/22)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700" dirty="0"/>
              <a:t> 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92500" lnSpcReduction="10000"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DA QUANDO NUOVE REGOLE E QUANDO IMPUGNARE?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BC481D29-717D-C34D-E1FC-F49661A06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4" name="Segnaposto contenuto 6">
            <a:extLst>
              <a:ext uri="{FF2B5EF4-FFF2-40B4-BE49-F238E27FC236}">
                <a16:creationId xmlns:a16="http://schemas.microsoft.com/office/drawing/2014/main" id="{E77E64BB-C408-480C-DD96-98EACDD7CDB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Roberto Brizio - 2023</a:t>
            </a:r>
          </a:p>
        </p:txBody>
      </p:sp>
    </p:spTree>
    <p:extLst>
      <p:ext uri="{BB962C8B-B14F-4D97-AF65-F5344CB8AC3E}">
        <p14:creationId xmlns:p14="http://schemas.microsoft.com/office/powerpoint/2010/main" val="36757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		</a:t>
            </a:r>
            <a:r>
              <a:rPr lang="it-IT" sz="2900" dirty="0"/>
              <a:t>	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dirty="0"/>
              <a:t>NEW </a:t>
            </a:r>
            <a:r>
              <a:rPr lang="it-IT" sz="3600" dirty="0">
                <a:solidFill>
                  <a:srgbClr val="FF0000"/>
                </a:solidFill>
              </a:rPr>
              <a:t>ART. 581 – </a:t>
            </a:r>
            <a:r>
              <a:rPr lang="it-IT" sz="3600" b="1" dirty="0">
                <a:solidFill>
                  <a:srgbClr val="FF0000"/>
                </a:solidFill>
              </a:rPr>
              <a:t>FORMA DELL’IMPUGNAZIONE</a:t>
            </a:r>
            <a:r>
              <a:rPr lang="it-IT" sz="3600" dirty="0"/>
              <a:t> (domicilio e mandato?)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900" dirty="0"/>
              <a:t>			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AutoNum type="arabicParenR"/>
            </a:pPr>
            <a:r>
              <a:rPr lang="it-IT" sz="2900" dirty="0"/>
              <a:t> Atto scritto che indica il provvedimento, la data e il giudice,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/>
              <a:t> 	con enunciazione </a:t>
            </a:r>
            <a:r>
              <a:rPr lang="it-IT" sz="2900" u="sng" dirty="0"/>
              <a:t>specifica a pena inammissibilità</a:t>
            </a:r>
            <a:r>
              <a:rPr lang="it-IT" sz="2900" dirty="0">
                <a:solidFill>
                  <a:srgbClr val="FF0000"/>
                </a:solidFill>
              </a:rPr>
              <a:t> </a:t>
            </a:r>
            <a:r>
              <a:rPr lang="it-IT" sz="2900" dirty="0"/>
              <a:t>di: a) capi e punti impugnati, b) prove non o mal assunte o valutate, 	c) richieste anche istruttorie, d) motivi, con ragioni in diritto ed elementi in fatto a sostegno di ogni richiesta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endParaRPr lang="it-IT" sz="2900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>
                <a:solidFill>
                  <a:srgbClr val="FF0000"/>
                </a:solidFill>
              </a:rPr>
              <a:t>1 bis) a pena </a:t>
            </a:r>
            <a:r>
              <a:rPr lang="it-IT" sz="2900" u="sng" dirty="0">
                <a:solidFill>
                  <a:srgbClr val="FF0000"/>
                </a:solidFill>
              </a:rPr>
              <a:t>inammissibilità «aspecifica» motivi</a:t>
            </a:r>
            <a:r>
              <a:rPr lang="it-IT" sz="2900" dirty="0">
                <a:solidFill>
                  <a:srgbClr val="FF0000"/>
                </a:solidFill>
              </a:rPr>
              <a:t> se, per </a:t>
            </a:r>
            <a:r>
              <a:rPr lang="it-IT" sz="2900" u="sng" dirty="0">
                <a:solidFill>
                  <a:srgbClr val="FF0000"/>
                </a:solidFill>
              </a:rPr>
              <a:t>ogni richiesta</a:t>
            </a:r>
            <a:r>
              <a:rPr lang="it-IT" sz="2900" dirty="0">
                <a:solidFill>
                  <a:srgbClr val="FF0000"/>
                </a:solidFill>
              </a:rPr>
              <a:t>, non enuncia in forma puntuale ed esplicita i rilievi critici in 	relazione a ragioni in fatto e in diritto espresse nel provvedimento con </a:t>
            </a:r>
            <a:r>
              <a:rPr lang="it-IT" sz="2900" u="sng" dirty="0">
                <a:solidFill>
                  <a:srgbClr val="FF0000"/>
                </a:solidFill>
              </a:rPr>
              <a:t>riferimento ai capi</a:t>
            </a:r>
            <a:r>
              <a:rPr lang="it-IT" sz="2900" dirty="0">
                <a:solidFill>
                  <a:srgbClr val="FF0000"/>
                </a:solidFill>
              </a:rPr>
              <a:t> 	</a:t>
            </a:r>
            <a:r>
              <a:rPr lang="it-IT" sz="2900" u="sng" dirty="0">
                <a:solidFill>
                  <a:srgbClr val="FF0000"/>
                </a:solidFill>
              </a:rPr>
              <a:t>e ai punti impugnati</a:t>
            </a:r>
            <a:r>
              <a:rPr lang="it-IT" sz="2900" dirty="0"/>
              <a:t>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/>
              <a:t>(da quando? Post 30/12/22 da dispositivo, dep. motivazioni o dai motivi? Prudenza: da deposito motivi)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/>
              <a:t>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>
                <a:solidFill>
                  <a:srgbClr val="FF0000"/>
                </a:solidFill>
              </a:rPr>
              <a:t>1 ter) con l’atto </a:t>
            </a:r>
            <a:r>
              <a:rPr lang="it-IT" sz="2900" u="sng" dirty="0">
                <a:solidFill>
                  <a:srgbClr val="FF0000"/>
                </a:solidFill>
              </a:rPr>
              <a:t>del privato o del difensore</a:t>
            </a:r>
            <a:r>
              <a:rPr lang="it-IT" sz="2900" dirty="0">
                <a:solidFill>
                  <a:srgbClr val="FF0000"/>
                </a:solidFill>
              </a:rPr>
              <a:t> deposito </a:t>
            </a:r>
            <a:r>
              <a:rPr lang="it-IT" sz="2900" u="sng" dirty="0">
                <a:solidFill>
                  <a:srgbClr val="FF0000"/>
                </a:solidFill>
              </a:rPr>
              <a:t>a pena inammissibilità</a:t>
            </a:r>
            <a:r>
              <a:rPr lang="it-IT" sz="2900" dirty="0">
                <a:solidFill>
                  <a:srgbClr val="FF0000"/>
                </a:solidFill>
              </a:rPr>
              <a:t> dichiarazione/elezione domicilio per la citazione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/>
              <a:t>  (non PM – </a:t>
            </a:r>
            <a:r>
              <a:rPr lang="it-IT" sz="2900" u="sng" dirty="0"/>
              <a:t>dispositivo</a:t>
            </a:r>
            <a:r>
              <a:rPr lang="it-IT" sz="2900" dirty="0"/>
              <a:t> [quale?] post 30/12/22: 89.3trans - Nuova o copia vecchia? Cambia chi firma? Non già in sentenza?)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endParaRPr lang="it-IT" sz="2900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>
                <a:solidFill>
                  <a:srgbClr val="FF0000"/>
                </a:solidFill>
              </a:rPr>
              <a:t>1quater) se proceduto con imputato </a:t>
            </a:r>
            <a:r>
              <a:rPr lang="it-IT" sz="2900" u="sng" dirty="0">
                <a:solidFill>
                  <a:srgbClr val="FF0000"/>
                </a:solidFill>
              </a:rPr>
              <a:t>assente</a:t>
            </a:r>
            <a:r>
              <a:rPr lang="it-IT" sz="2900" dirty="0">
                <a:solidFill>
                  <a:srgbClr val="FF0000"/>
                </a:solidFill>
              </a:rPr>
              <a:t> (nuovo, vecchio e appello) con l’atto </a:t>
            </a:r>
            <a:r>
              <a:rPr lang="it-IT" sz="2900" u="sng" dirty="0">
                <a:solidFill>
                  <a:srgbClr val="FF0000"/>
                </a:solidFill>
              </a:rPr>
              <a:t>del difensore</a:t>
            </a:r>
            <a:r>
              <a:rPr lang="it-IT" sz="2900" dirty="0">
                <a:solidFill>
                  <a:srgbClr val="FF0000"/>
                </a:solidFill>
              </a:rPr>
              <a:t> deposito </a:t>
            </a:r>
            <a:r>
              <a:rPr lang="it-IT" sz="2900" u="sng" dirty="0">
                <a:solidFill>
                  <a:srgbClr val="FF0000"/>
                </a:solidFill>
              </a:rPr>
              <a:t>a pena inammissibilità</a:t>
            </a:r>
            <a:r>
              <a:rPr lang="it-IT" sz="2900" dirty="0">
                <a:solidFill>
                  <a:srgbClr val="FF0000"/>
                </a:solidFill>
              </a:rPr>
              <a:t>     	specifico mandato a impugnare rilasciato </a:t>
            </a:r>
            <a:r>
              <a:rPr lang="it-IT" sz="2900" u="sng" dirty="0">
                <a:solidFill>
                  <a:srgbClr val="FF0000"/>
                </a:solidFill>
              </a:rPr>
              <a:t>dopo pronuncia sentenza</a:t>
            </a:r>
            <a:r>
              <a:rPr lang="it-IT" sz="2900" dirty="0">
                <a:solidFill>
                  <a:srgbClr val="FF0000"/>
                </a:solidFill>
              </a:rPr>
              <a:t> con dichiaraz./elezione domicilio per la citazione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/>
              <a:t>(art. 89.3trans: </a:t>
            </a:r>
            <a:r>
              <a:rPr lang="it-IT" sz="2900" u="sng" dirty="0"/>
              <a:t>dispositivi</a:t>
            </a:r>
            <a:r>
              <a:rPr lang="it-IT" sz="2900" dirty="0"/>
              <a:t> post 30/12/22 – se a firma assente? – come 571.3 old non rimesso là perché in tal caso non serve?)  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/>
              <a:t> 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/>
              <a:t>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/>
              <a:t>Specificità al quadrato (1 e 1bis)? Cfr. SS.UU. 22/2/17 n.8825  – inammissibilità parziale, a pezzi? – temo di sì – conseguenze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sz="2900" dirty="0"/>
              <a:t> Non c’era comma 2, perché bis ter quater?  - Difensore d’Ufficio? Domiciliazione/mandato specifico a parte o contestuali?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55000" lnSpcReduction="20000"/>
          </a:bodyPr>
          <a:lstStyle/>
          <a:p>
            <a:pPr algn="ctr"/>
            <a:r>
              <a:rPr lang="it-IT" sz="4000" dirty="0">
                <a:latin typeface="Bahnschrift SemiBold" panose="020B0502040204020203" pitchFamily="34" charset="0"/>
              </a:rPr>
              <a:t>FORMA E OGGETTO DELL’IMPUGNAZIONE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717D8F4-201B-45ED-86EE-072F3D50B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E396BCC4-F9CB-088F-9957-C23AD77308C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Roberto Brizio - 2023</a:t>
            </a:r>
          </a:p>
        </p:txBody>
      </p:sp>
    </p:spTree>
    <p:extLst>
      <p:ext uri="{BB962C8B-B14F-4D97-AF65-F5344CB8AC3E}">
        <p14:creationId xmlns:p14="http://schemas.microsoft.com/office/powerpoint/2010/main" val="367597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5071873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rgbClr val="FF0000"/>
                </a:solidFill>
              </a:rPr>
              <a:t>A REGIME - PROCESSO TELEMATICO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regola: deposito telematico (111bis)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</a:t>
            </a:r>
            <a:r>
              <a:rPr lang="it-IT" u="sng" dirty="0"/>
              <a:t>parti private personalmente</a:t>
            </a:r>
            <a:r>
              <a:rPr lang="it-IT" dirty="0"/>
              <a:t> anche carta 	e da incaricato (582.1bis)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NO cancelleria Trib/GdP luogo ove sono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NO agente consolare (582.2 abrogato)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NO spedito racc./telegramma (583 abr.)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endParaRPr lang="it-IT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(allergie telematiche? faccio depositare assistito, al max m’incarica: solo se appello, no bonus assente, quid mandato specifico?, autentica domiciliazione? pericoloso)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			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it-IT" sz="2700" dirty="0">
                <a:latin typeface="Bahnschrift SemiBold" panose="020B0502040204020203" pitchFamily="34" charset="0"/>
              </a:rPr>
              <a:t>COME PRESENTARE L’IMPUGNAZIONE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717D8F4-201B-45ED-86EE-072F3D50B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E396BCC4-F9CB-088F-9957-C23AD77308C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Roberto Brizio - 2023</a:t>
            </a: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AB5CE62-E40A-CE44-62A7-17D6E26C2273}"/>
              </a:ext>
            </a:extLst>
          </p:cNvPr>
          <p:cNvSpPr txBox="1">
            <a:spLocks/>
          </p:cNvSpPr>
          <p:nvPr/>
        </p:nvSpPr>
        <p:spPr>
          <a:xfrm>
            <a:off x="6478443" y="1700462"/>
            <a:ext cx="5071873" cy="4608897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vert="horz" lIns="45720" tIns="45720" rIns="4572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2600" dirty="0">
                <a:solidFill>
                  <a:srgbClr val="FF0000"/>
                </a:solidFill>
              </a:rPr>
              <a:t>OGGI E FINO AL PROCESSO TELEMATICO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endParaRPr lang="it-IT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telematico manca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</a:t>
            </a:r>
            <a:r>
              <a:rPr lang="it-IT" u="sng" dirty="0">
                <a:solidFill>
                  <a:srgbClr val="FF0000"/>
                </a:solidFill>
              </a:rPr>
              <a:t>tutti anche carta</a:t>
            </a:r>
            <a:r>
              <a:rPr lang="it-IT" dirty="0"/>
              <a:t> e incaricato (old 582.1ultra)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NO cancelleria Trib/GdP luogo ove sono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SI’ agente consolare</a:t>
            </a:r>
            <a:r>
              <a:rPr lang="it-IT" dirty="0"/>
              <a:t> (582.2 abr., 87.6trans)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/>
              <a:t> NO spedito racc./telegramma (583 abr.)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it-IT" dirty="0">
                <a:solidFill>
                  <a:srgbClr val="FF0000"/>
                </a:solidFill>
              </a:rPr>
              <a:t>PEC da rege.Pec difensore a depositoattipenali... </a:t>
            </a:r>
            <a:endParaRPr lang="it-IT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dirty="0">
                <a:solidFill>
                  <a:srgbClr val="FF0000"/>
                </a:solidFill>
              </a:rPr>
              <a:t>MA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r>
              <a:rPr lang="it-IT" dirty="0">
                <a:solidFill>
                  <a:srgbClr val="FF0000"/>
                </a:solidFill>
              </a:rPr>
              <a:t>A) FIRMA DIGITALE B) ALLEGATI</a:t>
            </a:r>
            <a:r>
              <a:rPr lang="it-IT" dirty="0"/>
              <a:t> specificamente indicati, in copia per immagine e </a:t>
            </a:r>
            <a:r>
              <a:rPr lang="it-IT" dirty="0">
                <a:solidFill>
                  <a:srgbClr val="FF0000"/>
                </a:solidFill>
              </a:rPr>
              <a:t>firma digitale difensore</a:t>
            </a:r>
            <a:r>
              <a:rPr lang="it-IT" dirty="0"/>
              <a:t> per conformità </a:t>
            </a:r>
            <a:r>
              <a:rPr lang="it-IT" dirty="0">
                <a:solidFill>
                  <a:srgbClr val="FF0000"/>
                </a:solidFill>
              </a:rPr>
              <a:t>C)</a:t>
            </a:r>
            <a:r>
              <a:rPr lang="it-IT" dirty="0"/>
              <a:t> vale per ogni impugnazione, Opp DecPen e IncidEse, Reclami OrdPen e TL, ma a pec TL (87bistrans) </a:t>
            </a:r>
            <a:r>
              <a:rPr lang="it-IT" dirty="0">
                <a:solidFill>
                  <a:srgbClr val="FF0000"/>
                </a:solidFill>
              </a:rPr>
              <a:t>D)</a:t>
            </a:r>
            <a:r>
              <a:rPr lang="it-IT" dirty="0"/>
              <a:t> memento: </a:t>
            </a:r>
            <a:r>
              <a:rPr lang="it-IT" dirty="0">
                <a:solidFill>
                  <a:srgbClr val="FF0000"/>
                </a:solidFill>
              </a:rPr>
              <a:t>opposizione archivio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solo PDP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None/>
            </a:pPr>
            <a:endParaRPr lang="it-IT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u="sng" dirty="0">
                <a:solidFill>
                  <a:srgbClr val="FF0000"/>
                </a:solidFill>
              </a:rPr>
              <a:t>INAMMISSIBILE</a:t>
            </a:r>
            <a:r>
              <a:rPr lang="it-IT" dirty="0"/>
              <a:t> e </a:t>
            </a:r>
            <a:r>
              <a:rPr lang="it-IT" b="1" dirty="0"/>
              <a:t>dichiarato da giudice a quo</a:t>
            </a:r>
            <a:r>
              <a:rPr lang="it-IT" dirty="0"/>
              <a:t> anche se: </a:t>
            </a:r>
            <a:r>
              <a:rPr lang="it-IT" b="1" dirty="0">
                <a:solidFill>
                  <a:srgbClr val="FF0000"/>
                </a:solidFill>
              </a:rPr>
              <a:t>NO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firma digitale</a:t>
            </a:r>
            <a:r>
              <a:rPr lang="it-IT" dirty="0"/>
              <a:t>  </a:t>
            </a:r>
            <a:r>
              <a:rPr lang="it-IT" dirty="0">
                <a:solidFill>
                  <a:srgbClr val="FF0000"/>
                </a:solidFill>
              </a:rPr>
              <a:t>del solo atto</a:t>
            </a:r>
            <a:r>
              <a:rPr lang="it-IT" dirty="0"/>
              <a:t>, </a:t>
            </a:r>
            <a:r>
              <a:rPr lang="it-IT" b="1" dirty="0">
                <a:solidFill>
                  <a:srgbClr val="FF0000"/>
                </a:solidFill>
              </a:rPr>
              <a:t>NO</a:t>
            </a:r>
            <a:r>
              <a:rPr lang="it-IT" dirty="0"/>
              <a:t> da PEC rege (vale però se non del difensore), </a:t>
            </a:r>
            <a:r>
              <a:rPr lang="it-IT" b="1" dirty="0">
                <a:solidFill>
                  <a:srgbClr val="FF0000"/>
                </a:solidFill>
              </a:rPr>
              <a:t>NO</a:t>
            </a:r>
            <a:r>
              <a:rPr lang="it-IT" dirty="0"/>
              <a:t> a PEC depositoatti - nel caso con </a:t>
            </a:r>
            <a:r>
              <a:rPr lang="it-IT" sz="2100" dirty="0">
                <a:solidFill>
                  <a:srgbClr val="FF0000"/>
                </a:solidFill>
              </a:rPr>
              <a:t>Ordinanza </a:t>
            </a:r>
            <a:r>
              <a:rPr lang="it-IT" sz="2100" b="1" dirty="0">
                <a:solidFill>
                  <a:srgbClr val="FF0000"/>
                </a:solidFill>
              </a:rPr>
              <a:t>ESEGUE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97224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663" y="2545230"/>
            <a:ext cx="5400583" cy="381693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 REGIME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endParaRPr kumimoji="0" lang="it-IT" sz="23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15gg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almeno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prima dell’Udienza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conclusioni PG Immediatamente inviate alle altre parti </a:t>
            </a: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5gg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almeno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prima dell’Udienza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possibili </a:t>
            </a: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memorie di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replica altre parti</a:t>
            </a: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Deposito in </a:t>
            </a:r>
            <a:r>
              <a:rPr lang="it-IT" sz="2300" dirty="0">
                <a:solidFill>
                  <a:srgbClr val="FF0000"/>
                </a:solidFill>
                <a:latin typeface="Tw Cen MT" panose="020B0602020104020603"/>
              </a:rPr>
              <a:t>cancelleria è lettura – </a:t>
            </a:r>
            <a:r>
              <a:rPr lang="it-IT" sz="2300" dirty="0">
                <a:latin typeface="Tw Cen MT" panose="020B0602020104020603"/>
              </a:rPr>
              <a:t>Avviso a PG e difensori</a:t>
            </a:r>
            <a:endParaRPr kumimoji="0" lang="it-IT" sz="2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(598bis – att167bis – motivi contestuali?)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RICHIESTA IRREVOCABILE DI PARTECIPAZIONE</a:t>
            </a: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sng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APPELLANTE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O IMPUTATO E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SUO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DIFENSORE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15gg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it-IT" sz="23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dalla notifica della citazione o dell’avviso d’udienza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Se ammissibile (?) disposta CC o pubblica e notifica PG difese</a:t>
            </a:r>
            <a:endParaRPr kumimoji="0" lang="it-IT" sz="23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Riesame/Appelli cautelari: 127cpp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– prevenzione ante covid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  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746" y="98416"/>
            <a:ext cx="10733571" cy="2355376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70000" lnSpcReduction="20000"/>
          </a:bodyPr>
          <a:lstStyle/>
          <a:p>
            <a:pPr marL="0">
              <a:spcBef>
                <a:spcPts val="600"/>
              </a:spcBef>
              <a:spcAft>
                <a:spcPts val="0"/>
              </a:spcAft>
            </a:pPr>
            <a:r>
              <a:rPr lang="it-IT" sz="2100" dirty="0">
                <a:latin typeface="Bahnschrift SemiBold" panose="020B0502040204020203" pitchFamily="34" charset="0"/>
              </a:rPr>
              <a:t>IMPUGNAZIONE </a:t>
            </a:r>
            <a:r>
              <a:rPr lang="it-IT" sz="21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Interessi civili </a:t>
            </a:r>
            <a:r>
              <a:rPr lang="it-IT" sz="2100" dirty="0">
                <a:latin typeface="Bahnschrift SemiBold" panose="020B0502040204020203" pitchFamily="34" charset="0"/>
              </a:rPr>
              <a:t>soli o penale improcedibile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</a:pPr>
            <a:r>
              <a:rPr lang="it-IT" sz="2100" dirty="0">
                <a:latin typeface="Bahnschrift SemiBold" panose="020B0502040204020203" pitchFamily="34" charset="0"/>
              </a:rPr>
              <a:t>Corte penale rinvia per seguito a corrispondente Corte civile (da quando? contrasto in Cass)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</a:pPr>
            <a:r>
              <a:rPr lang="it-IT" sz="3100" dirty="0">
                <a:latin typeface="Bahnschrift SemiBold" panose="020B0502040204020203" pitchFamily="34" charset="0"/>
              </a:rPr>
              <a:t>APPELLO - RITO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REGOLA</a:t>
            </a:r>
            <a:r>
              <a:rPr lang="it-IT" sz="2300" dirty="0">
                <a:latin typeface="Bahnschrift SemiBold" panose="020B0502040204020203" pitchFamily="34" charset="0"/>
              </a:rPr>
              <a:t>: trattazione camerale 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non partecipata </a:t>
            </a:r>
            <a:r>
              <a:rPr lang="it-IT" sz="2300" dirty="0">
                <a:latin typeface="Bahnschrift SemiBold" panose="020B0502040204020203" pitchFamily="34" charset="0"/>
              </a:rPr>
              <a:t>	</a:t>
            </a:r>
            <a:r>
              <a:rPr lang="it-IT" sz="2300" u="sng" dirty="0">
                <a:solidFill>
                  <a:srgbClr val="FF0000"/>
                </a:solidFill>
                <a:latin typeface="Bahnschrift SemiBold" panose="020B0502040204020203" pitchFamily="34" charset="0"/>
              </a:rPr>
              <a:t>Concordato</a:t>
            </a:r>
            <a:r>
              <a:rPr lang="it-IT" sz="2300" dirty="0">
                <a:latin typeface="Bahnschrift SemiBold" panose="020B0502040204020203" pitchFamily="34" charset="0"/>
              </a:rPr>
              <a:t> </a:t>
            </a:r>
            <a:r>
              <a:rPr lang="it-IT" sz="2300" u="sng" dirty="0">
                <a:solidFill>
                  <a:srgbClr val="FF0000"/>
                </a:solidFill>
                <a:latin typeface="Bahnschrift SemiBold" panose="020B0502040204020203" pitchFamily="34" charset="0"/>
              </a:rPr>
              <a:t>15 giorni ante udienza </a:t>
            </a:r>
            <a:r>
              <a:rPr lang="it-IT" sz="2300" u="sng" dirty="0">
                <a:latin typeface="Bahnschrift SemiBold" panose="020B0502040204020203" pitchFamily="34" charset="0"/>
              </a:rPr>
              <a:t>con forme d’impugnazione</a:t>
            </a:r>
            <a:endParaRPr lang="it-IT" sz="2300" u="sng" dirty="0">
              <a:solidFill>
                <a:srgbClr val="FF0000"/>
              </a:solidFill>
              <a:latin typeface="Bahnschrift SemiBold" panose="020B0502040204020203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citazione e avvisi almeno 40 giorni ante udienza – motivi nuovi e memorie 15 giorni ante udienza</a:t>
            </a:r>
            <a:r>
              <a:rPr lang="it-IT" sz="2300" dirty="0">
                <a:latin typeface="Bahnschrift SemiBold" panose="020B0502040204020203" pitchFamily="34" charset="0"/>
              </a:rPr>
              <a:t>	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eccezione</a:t>
            </a:r>
            <a:r>
              <a:rPr lang="it-IT" sz="2300" dirty="0">
                <a:latin typeface="Bahnschrift SemiBold" panose="020B0502040204020203" pitchFamily="34" charset="0"/>
              </a:rPr>
              <a:t>: udienza pubblica o camerale 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partecipate</a:t>
            </a:r>
            <a:r>
              <a:rPr lang="it-IT" sz="2300" dirty="0">
                <a:latin typeface="Bahnschrift SemiBold" panose="020B0502040204020203" pitchFamily="34" charset="0"/>
              </a:rPr>
              <a:t> (e imputato non comparso dichiarato </a:t>
            </a:r>
            <a:r>
              <a:rPr lang="it-IT" sz="2300" u="sng" dirty="0">
                <a:solidFill>
                  <a:srgbClr val="FF0000"/>
                </a:solidFill>
                <a:latin typeface="Bahnschrift SemiBold" panose="020B0502040204020203" pitchFamily="34" charset="0"/>
              </a:rPr>
              <a:t>ASSENTE</a:t>
            </a:r>
            <a:r>
              <a:rPr lang="it-IT" sz="2300" dirty="0">
                <a:latin typeface="Bahnschrift SemiBold" panose="020B0502040204020203" pitchFamily="34" charset="0"/>
              </a:rPr>
              <a:t>) se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sz="2300" dirty="0">
              <a:latin typeface="Bahnschrift SemiBold" panose="020B0502040204020203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 dirty="0">
                <a:latin typeface="Bahnschrift SemiBold" panose="020B0502040204020203" pitchFamily="34" charset="0"/>
              </a:rPr>
              <a:t>1) disposta d’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Ufficio</a:t>
            </a:r>
            <a:r>
              <a:rPr lang="it-IT" sz="2300" dirty="0">
                <a:latin typeface="Bahnschrift SemiBold" panose="020B0502040204020203" pitchFamily="34" charset="0"/>
              </a:rPr>
              <a:t>, interessa - 2) 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rinnovazione</a:t>
            </a:r>
            <a:r>
              <a:rPr lang="it-IT" sz="2300" dirty="0">
                <a:latin typeface="Bahnschrift SemiBold" panose="020B0502040204020203" pitchFamily="34" charset="0"/>
              </a:rPr>
              <a:t> istruttoria dibattimento - 3) 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concordato respinto</a:t>
            </a:r>
            <a:r>
              <a:rPr lang="it-IT" sz="2300" dirty="0">
                <a:latin typeface="Bahnschrift SemiBold" panose="020B0502040204020203" pitchFamily="34" charset="0"/>
              </a:rPr>
              <a:t> – 4) rituale 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richiesta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it-IT" sz="2300" dirty="0">
                <a:latin typeface="Bahnschrift SemiBold" panose="020B0502040204020203" pitchFamily="34" charset="0"/>
              </a:rPr>
              <a:t>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717D8F4-201B-45ED-86EE-072F3D50B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E396BCC4-F9CB-088F-9957-C23AD77308C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Roberto Brizio - 2023</a:t>
            </a: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D51976A-A634-837A-11FC-3E37685FF1D5}"/>
              </a:ext>
            </a:extLst>
          </p:cNvPr>
          <p:cNvSpPr txBox="1">
            <a:spLocks/>
          </p:cNvSpPr>
          <p:nvPr/>
        </p:nvSpPr>
        <p:spPr>
          <a:xfrm>
            <a:off x="6384687" y="2545230"/>
            <a:ext cx="5169764" cy="3816932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vert="horz" lIns="45720" tIns="45720" rIns="45720" bIns="45720" rtlCol="0">
            <a:normAutofit fontScale="5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endParaRPr lang="it-IT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b="1" dirty="0">
                <a:solidFill>
                  <a:srgbClr val="FF0000"/>
                </a:solidFill>
              </a:rPr>
              <a:t>PRIMA IMPUGNAZIONE ENTRO IL 30/06/2023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/>
              <a:t>(94trans e 23bis commi vari dl 137/20)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b="1" dirty="0"/>
              <a:t>10gg</a:t>
            </a:r>
            <a:r>
              <a:rPr lang="it-IT" sz="2900" dirty="0"/>
              <a:t> almeno </a:t>
            </a:r>
            <a:r>
              <a:rPr lang="it-IT" sz="2900" dirty="0">
                <a:solidFill>
                  <a:srgbClr val="FF0000"/>
                </a:solidFill>
              </a:rPr>
              <a:t>prima dell’Udienza</a:t>
            </a:r>
            <a:r>
              <a:rPr lang="it-IT" sz="2900" dirty="0"/>
              <a:t> conclusioni telematiche PG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/>
              <a:t>immediatamente inviate alla altre parti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b="1" dirty="0"/>
              <a:t>5gg</a:t>
            </a:r>
            <a:r>
              <a:rPr lang="it-IT" sz="2900" dirty="0"/>
              <a:t> almeno </a:t>
            </a:r>
            <a:r>
              <a:rPr lang="it-IT" sz="2900" dirty="0">
                <a:solidFill>
                  <a:srgbClr val="FF0000"/>
                </a:solidFill>
              </a:rPr>
              <a:t>prima dell’Udienza</a:t>
            </a:r>
            <a:r>
              <a:rPr lang="it-IT" sz="2900" dirty="0"/>
              <a:t> possibili repliche/conclusioni    altre parti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>
                <a:solidFill>
                  <a:srgbClr val="FF0000"/>
                </a:solidFill>
              </a:rPr>
              <a:t>Dispositivo comunicato alle parti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endParaRPr lang="it-IT" sz="2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>
                <a:solidFill>
                  <a:srgbClr val="FF0000"/>
                </a:solidFill>
              </a:rPr>
              <a:t>RICHIESTA DI DISCUSSIONE ORALE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/>
              <a:t>PM O DIFENSORE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b="1" dirty="0"/>
              <a:t>15gg liberi</a:t>
            </a:r>
            <a:r>
              <a:rPr lang="it-IT" sz="2900" dirty="0"/>
              <a:t> </a:t>
            </a:r>
            <a:r>
              <a:rPr lang="it-IT" sz="2900" u="sng" dirty="0">
                <a:solidFill>
                  <a:srgbClr val="FF0000"/>
                </a:solidFill>
              </a:rPr>
              <a:t>prima dell’udienza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endParaRPr lang="it-IT" sz="2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/>
              <a:t>identico per impugnazione prevenzione e </a:t>
            </a:r>
            <a:r>
              <a:rPr lang="it-IT" sz="2900" dirty="0">
                <a:solidFill>
                  <a:srgbClr val="FF0000"/>
                </a:solidFill>
              </a:rPr>
              <a:t>APPELLI CAUTELARI</a:t>
            </a:r>
          </a:p>
        </p:txBody>
      </p:sp>
    </p:spTree>
    <p:extLst>
      <p:ext uri="{BB962C8B-B14F-4D97-AF65-F5344CB8AC3E}">
        <p14:creationId xmlns:p14="http://schemas.microsoft.com/office/powerpoint/2010/main" val="386629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5206" y="1908700"/>
            <a:ext cx="5260793" cy="3488924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 REGIME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endParaRPr kumimoji="0" lang="it-IT" sz="2300" b="0" i="0" u="none" strike="noStrike" kern="1200" cap="none" spc="0" normalizeH="0" baseline="0" noProof="0" dirty="0">
              <a:ln>
                <a:noFill/>
              </a:ln>
              <a:solidFill>
                <a:srgbClr val="2E2B21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15gg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almeno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prima dell’Udienza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conclusioni PG Immediatamente inviate alla altre parti</a:t>
            </a: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5gg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almeno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prima dell’Udienza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possibili </a:t>
            </a: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memorie di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replica altre parti</a:t>
            </a: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Deposito in </a:t>
            </a:r>
            <a:r>
              <a:rPr lang="it-IT" sz="2300" dirty="0">
                <a:solidFill>
                  <a:srgbClr val="FF0000"/>
                </a:solidFill>
                <a:latin typeface="Tw Cen MT" panose="020B0602020104020603"/>
              </a:rPr>
              <a:t>cancelleria è lettura – </a:t>
            </a:r>
            <a:r>
              <a:rPr lang="it-IT" sz="2300" dirty="0">
                <a:latin typeface="Tw Cen MT" panose="020B0602020104020603"/>
              </a:rPr>
              <a:t>Avviso a PG e difensori</a:t>
            </a:r>
            <a:endParaRPr kumimoji="0" lang="it-IT" sz="2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(598bis – att167bis – motivi contestuali?)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RICHIESTA IRREVOCABILE </a:t>
            </a:r>
            <a:r>
              <a:rPr lang="it-IT" sz="2300" dirty="0">
                <a:solidFill>
                  <a:srgbClr val="FF0000"/>
                </a:solidFill>
                <a:latin typeface="Tw Cen MT" panose="020B0602020104020603"/>
              </a:rPr>
              <a:t>TRATTAZIONE </a:t>
            </a:r>
            <a:r>
              <a:rPr lang="it-IT" sz="2300" dirty="0">
                <a:latin typeface="Tw Cen MT" panose="020B0602020104020603"/>
              </a:rPr>
              <a:t>(CCpart./UDpubblica)</a:t>
            </a:r>
            <a:endParaRPr kumimoji="0" lang="it-IT" sz="2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PG O DIFENSORI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10gg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it-IT" sz="23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dalla notifica dell’avviso d’udienza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 ammissibile disposta CC o pubblica  e avviso </a:t>
            </a:r>
            <a:r>
              <a:rPr kumimoji="0" lang="it-IT" sz="23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20gg prima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tabLst/>
              <a:defRPr/>
            </a:pPr>
            <a:r>
              <a:rPr lang="it-IT" sz="2300" dirty="0">
                <a:solidFill>
                  <a:srgbClr val="FF0000"/>
                </a:solidFill>
                <a:latin typeface="Tw Cen MT" panose="020B0602020104020603"/>
              </a:rPr>
              <a:t>Esclusi ricorsi su non partecipata su pene, 61 bis, 69, menzione </a:t>
            </a:r>
            <a:endParaRPr kumimoji="0" lang="it-IT" sz="23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746" y="98416"/>
            <a:ext cx="10733571" cy="1712629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</a:pPr>
            <a:r>
              <a:rPr lang="it-IT" sz="3100" dirty="0">
                <a:latin typeface="Bahnschrift SemiBold" panose="020B0502040204020203" pitchFamily="34" charset="0"/>
              </a:rPr>
              <a:t>RICORSO PER CASSAZIONE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REGOLA</a:t>
            </a:r>
            <a:r>
              <a:rPr lang="it-IT" sz="2300" dirty="0">
                <a:latin typeface="Bahnschrift SemiBold" panose="020B0502040204020203" pitchFamily="34" charset="0"/>
              </a:rPr>
              <a:t>: trattazione camerale 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non partecipata</a:t>
            </a:r>
            <a:r>
              <a:rPr lang="it-IT" sz="2300" dirty="0">
                <a:latin typeface="Bahnschrift SemiBold" panose="020B0502040204020203" pitchFamily="34" charset="0"/>
              </a:rPr>
              <a:t>	deposito spese sanzioni immutate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citazione e avvisi almeno 30 giorni ante udienza – motivi nuovi e memorie 15 giorni ante udienza</a:t>
            </a:r>
            <a:r>
              <a:rPr lang="it-IT" sz="2300" dirty="0">
                <a:latin typeface="Bahnschrift SemiBold" panose="020B0502040204020203" pitchFamily="34" charset="0"/>
              </a:rPr>
              <a:t>	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it-IT" sz="2300" dirty="0">
              <a:solidFill>
                <a:srgbClr val="FF0000"/>
              </a:solidFill>
              <a:latin typeface="Bahnschrift SemiBold" panose="020B0502040204020203" pitchFamily="34" charset="0"/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ECCEZIONE</a:t>
            </a:r>
            <a:r>
              <a:rPr lang="it-IT" sz="2300" dirty="0">
                <a:latin typeface="Bahnschrift SemiBold" panose="020B0502040204020203" pitchFamily="34" charset="0"/>
              </a:rPr>
              <a:t>: udienza pubblica o camerale 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partecipate</a:t>
            </a:r>
            <a:r>
              <a:rPr lang="it-IT" sz="2300" dirty="0">
                <a:latin typeface="Bahnschrift SemiBold" panose="020B0502040204020203" pitchFamily="34" charset="0"/>
              </a:rPr>
              <a:t> se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300" dirty="0">
                <a:latin typeface="Bahnschrift SemiBold" panose="020B0502040204020203" pitchFamily="34" charset="0"/>
              </a:rPr>
              <a:t>1) disposta d’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Ufficio</a:t>
            </a:r>
            <a:r>
              <a:rPr lang="it-IT" sz="2300" dirty="0">
                <a:latin typeface="Bahnschrift SemiBold" panose="020B0502040204020203" pitchFamily="34" charset="0"/>
              </a:rPr>
              <a:t>, interessa - 2) 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occorre diversa definizione giuridica</a:t>
            </a:r>
            <a:r>
              <a:rPr lang="it-IT" sz="2300" dirty="0">
                <a:latin typeface="Bahnschrift SemiBold" panose="020B0502040204020203" pitchFamily="34" charset="0"/>
              </a:rPr>
              <a:t> (nuova Udienza e avviso) - 3) rituale </a:t>
            </a:r>
            <a:r>
              <a:rPr lang="it-IT" sz="23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richiesta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it-IT" sz="2300" dirty="0">
                <a:latin typeface="Bahnschrift SemiBold" panose="020B0502040204020203" pitchFamily="34" charset="0"/>
              </a:rPr>
              <a:t>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717D8F4-201B-45ED-86EE-072F3D50B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D51976A-A634-837A-11FC-3E37685FF1D5}"/>
              </a:ext>
            </a:extLst>
          </p:cNvPr>
          <p:cNvSpPr txBox="1">
            <a:spLocks/>
          </p:cNvSpPr>
          <p:nvPr/>
        </p:nvSpPr>
        <p:spPr>
          <a:xfrm>
            <a:off x="6289523" y="1940660"/>
            <a:ext cx="5260793" cy="3456964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vert="horz" lIns="45720" tIns="45720" rIns="45720" bIns="45720" rtlCol="0">
            <a:normAutofit fontScale="5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endParaRPr lang="it-IT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b="1" dirty="0">
                <a:solidFill>
                  <a:srgbClr val="FF0000"/>
                </a:solidFill>
              </a:rPr>
              <a:t>PRIMA IMPUGNAZIONE ENTRO IL 30/06/2023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900" dirty="0"/>
              <a:t>(94trans e 23 comma 8 periodi vari e 9 dl 137/20)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b="1" dirty="0"/>
              <a:t>15gg</a:t>
            </a:r>
            <a:r>
              <a:rPr lang="it-IT" sz="2900" dirty="0"/>
              <a:t> almeno </a:t>
            </a:r>
            <a:r>
              <a:rPr lang="it-IT" sz="2900" dirty="0">
                <a:solidFill>
                  <a:srgbClr val="FF0000"/>
                </a:solidFill>
              </a:rPr>
              <a:t>prima dell’Udienza</a:t>
            </a:r>
            <a:r>
              <a:rPr lang="it-IT" sz="2900" dirty="0"/>
              <a:t> conclusioni telematiche PG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/>
              <a:t>Immediatamente inviate alla altre parti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b="1" dirty="0"/>
              <a:t>5gg</a:t>
            </a:r>
            <a:r>
              <a:rPr lang="it-IT" sz="2900" dirty="0"/>
              <a:t> almeno </a:t>
            </a:r>
            <a:r>
              <a:rPr lang="it-IT" sz="2900" dirty="0">
                <a:solidFill>
                  <a:srgbClr val="FF0000"/>
                </a:solidFill>
              </a:rPr>
              <a:t>prima dell’Udienza</a:t>
            </a:r>
            <a:r>
              <a:rPr lang="it-IT" sz="2900" dirty="0"/>
              <a:t> possibili conclusioni via PEC altre parti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>
                <a:solidFill>
                  <a:srgbClr val="FF0000"/>
                </a:solidFill>
              </a:rPr>
              <a:t>Dispositivo comunicato alle parti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endParaRPr lang="it-IT" sz="2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>
                <a:solidFill>
                  <a:srgbClr val="FF0000"/>
                </a:solidFill>
              </a:rPr>
              <a:t>RICHIESTA DI DISCUSSIONE ORALE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dirty="0"/>
              <a:t>PG O DIFENSORE DI PARTE PRIVATA abilitato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r>
              <a:rPr lang="it-IT" sz="2900" b="1" dirty="0"/>
              <a:t>15gg liberi</a:t>
            </a:r>
            <a:r>
              <a:rPr lang="it-IT" sz="2900" dirty="0"/>
              <a:t> </a:t>
            </a:r>
            <a:r>
              <a:rPr lang="it-IT" sz="2900" u="sng" dirty="0">
                <a:solidFill>
                  <a:srgbClr val="FF0000"/>
                </a:solidFill>
              </a:rPr>
              <a:t>prima dell’udienza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endParaRPr lang="it-IT" sz="2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</a:pPr>
            <a:endParaRPr lang="it-IT" sz="2900" dirty="0">
              <a:solidFill>
                <a:srgbClr val="FF0000"/>
              </a:solidFill>
            </a:endParaRPr>
          </a:p>
        </p:txBody>
      </p:sp>
      <p:sp>
        <p:nvSpPr>
          <p:cNvPr id="6" name="Segnaposto contenuto 4">
            <a:extLst>
              <a:ext uri="{FF2B5EF4-FFF2-40B4-BE49-F238E27FC236}">
                <a16:creationId xmlns:a16="http://schemas.microsoft.com/office/drawing/2014/main" id="{C2165E1F-15F6-00A9-0FE5-6CD8FF27E56E}"/>
              </a:ext>
            </a:extLst>
          </p:cNvPr>
          <p:cNvSpPr txBox="1">
            <a:spLocks/>
          </p:cNvSpPr>
          <p:nvPr/>
        </p:nvSpPr>
        <p:spPr>
          <a:xfrm>
            <a:off x="835206" y="5527239"/>
            <a:ext cx="5260793" cy="1232345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vert="horz" lIns="45720" tIns="45720" rIns="45720" bIns="45720" rtlCol="0"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defRPr/>
            </a:pPr>
            <a:r>
              <a:rPr lang="it-IT" sz="2300" b="1" dirty="0">
                <a:solidFill>
                  <a:srgbClr val="FF0000"/>
                </a:solidFill>
                <a:latin typeface="Tw Cen MT" panose="020B0602020104020603"/>
              </a:rPr>
              <a:t>RIMEDIO CEDU </a:t>
            </a:r>
            <a:r>
              <a:rPr lang="it-IT" sz="2300" b="1" dirty="0">
                <a:latin typeface="Tw Cen MT" panose="020B0602020104020603"/>
              </a:rPr>
              <a:t>(628bis) decide CASS</a:t>
            </a:r>
          </a:p>
          <a:p>
            <a:pPr marL="0" indent="0" algn="just" defTabSz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defRPr/>
            </a:pP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Entro 90 gg da 30/12/22 o da ricorso accolto/riconosciuto</a:t>
            </a:r>
          </a:p>
          <a:p>
            <a:pPr marL="0" indent="0" algn="just" defTabSz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defRPr/>
            </a:pP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Ricorso personale a mezzo difensore procuratore speciale</a:t>
            </a:r>
          </a:p>
          <a:p>
            <a:pPr marL="0" indent="0" algn="just" defTabSz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defRPr/>
            </a:pP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Revoca condanna, riapertura procedimento, provvedimenti necessari</a:t>
            </a:r>
          </a:p>
          <a:p>
            <a:pPr marL="0" indent="0" algn="just" defTabSz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defRPr/>
            </a:pP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Se incidenza effettiva Cass rimuove o rimette atti</a:t>
            </a:r>
          </a:p>
        </p:txBody>
      </p:sp>
      <p:sp>
        <p:nvSpPr>
          <p:cNvPr id="9" name="Segnaposto contenuto 4">
            <a:extLst>
              <a:ext uri="{FF2B5EF4-FFF2-40B4-BE49-F238E27FC236}">
                <a16:creationId xmlns:a16="http://schemas.microsoft.com/office/drawing/2014/main" id="{A04F35EA-DFEE-96E1-8304-FDB9958ED420}"/>
              </a:ext>
            </a:extLst>
          </p:cNvPr>
          <p:cNvSpPr txBox="1">
            <a:spLocks/>
          </p:cNvSpPr>
          <p:nvPr/>
        </p:nvSpPr>
        <p:spPr>
          <a:xfrm>
            <a:off x="6289523" y="5527239"/>
            <a:ext cx="5260793" cy="1232345"/>
          </a:xfrm>
          <a:prstGeom prst="rect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vert="horz" lIns="45720" tIns="45720" rIns="45720" bIns="45720" rtlCol="0"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defRPr/>
            </a:pPr>
            <a:r>
              <a:rPr lang="it-IT" sz="2300" b="1" dirty="0">
                <a:solidFill>
                  <a:srgbClr val="FF0000"/>
                </a:solidFill>
                <a:latin typeface="Tw Cen MT" panose="020B0602020104020603"/>
              </a:rPr>
              <a:t>RESCISSIONE </a:t>
            </a:r>
            <a:r>
              <a:rPr lang="it-IT" sz="2300" b="1" dirty="0">
                <a:latin typeface="Tw Cen MT" panose="020B0602020104020603"/>
              </a:rPr>
              <a:t>(629bis) decide CORTE APPELLO</a:t>
            </a:r>
          </a:p>
          <a:p>
            <a:pPr marL="0" indent="0" algn="just" defTabSz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defRPr/>
            </a:pP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Entro 30 gg da conoscenza assente o difensore proc. speciale</a:t>
            </a:r>
          </a:p>
          <a:p>
            <a:pPr marL="0" indent="0" algn="just" defTabSz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defRPr/>
            </a:pP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Se </a:t>
            </a:r>
            <a:r>
              <a:rPr lang="it-IT" sz="2300" dirty="0">
                <a:solidFill>
                  <a:srgbClr val="FF0000"/>
                </a:solidFill>
                <a:latin typeface="Tw Cen MT" panose="020B0602020104020603"/>
              </a:rPr>
              <a:t>prova</a:t>
            </a:r>
            <a:r>
              <a:rPr lang="it-IT" sz="2300" dirty="0">
                <a:solidFill>
                  <a:srgbClr val="2E2B21"/>
                </a:solidFill>
                <a:latin typeface="Tw Cen MT" panose="020B0602020104020603"/>
              </a:rPr>
              <a:t> non presupposti 420bis, non conoscenza pendenza, non potuto impugnare senza colpa – Corte revoca e rimette</a:t>
            </a:r>
          </a:p>
          <a:p>
            <a:pPr marL="0" indent="0" algn="just" defTabSz="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None/>
              <a:defRPr/>
            </a:pPr>
            <a:endParaRPr lang="it-IT" sz="2300" dirty="0">
              <a:solidFill>
                <a:srgbClr val="2E2B21"/>
              </a:solidFill>
              <a:latin typeface="Tw Cen MT" panose="020B0602020104020603"/>
            </a:endParaRPr>
          </a:p>
        </p:txBody>
      </p:sp>
    </p:spTree>
    <p:extLst>
      <p:ext uri="{BB962C8B-B14F-4D97-AF65-F5344CB8AC3E}">
        <p14:creationId xmlns:p14="http://schemas.microsoft.com/office/powerpoint/2010/main" val="3665784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rgbClr val="FF0000"/>
                </a:solidFill>
              </a:rPr>
              <a:t>PENE DETENTIVE</a:t>
            </a:r>
            <a:r>
              <a:rPr lang="it-IT" sz="2500" b="1" dirty="0"/>
              <a:t> </a:t>
            </a:r>
            <a:r>
              <a:rPr lang="it-IT" sz="2500" dirty="0"/>
              <a:t>(656)</a:t>
            </a:r>
            <a:r>
              <a:rPr lang="it-IT" dirty="0"/>
              <a:t>	</a:t>
            </a:r>
            <a:r>
              <a:rPr lang="it-IT" sz="2100" dirty="0"/>
              <a:t>avvisi: </a:t>
            </a:r>
            <a:r>
              <a:rPr lang="it-IT" sz="2100" dirty="0" err="1"/>
              <a:t>giust</a:t>
            </a:r>
            <a:r>
              <a:rPr lang="it-IT" sz="2100" dirty="0"/>
              <a:t>. riparativa - se assente 30gg per restituzione termine (175) rescissione (629 bis)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100" dirty="0"/>
              <a:t>	</a:t>
            </a:r>
            <a:r>
              <a:rPr lang="it-IT" sz="2100" dirty="0">
                <a:solidFill>
                  <a:srgbClr val="FF0000"/>
                </a:solidFill>
              </a:rPr>
              <a:t>[bonus1/6 e 656.4bis - 95trans: 30gg irr. da Cass. IncidEse e tempi Ordine Esecuzione – quid post appello? ]</a:t>
            </a:r>
            <a:r>
              <a:rPr lang="it-IT" sz="2100" dirty="0"/>
              <a:t>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100" dirty="0"/>
              <a:t>AL 30/12/22 IRREVOCABILI LIBERI E IN CUSTODIA – IN ATTESA ORDINE O IN ESPIAZIONE – </a:t>
            </a:r>
            <a:r>
              <a:rPr lang="it-IT" sz="2100" u="sng" dirty="0">
                <a:solidFill>
                  <a:srgbClr val="FF0000"/>
                </a:solidFill>
              </a:rPr>
              <a:t>NULLA A OGGI</a:t>
            </a:r>
            <a:r>
              <a:rPr lang="it-IT" sz="2100" dirty="0"/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			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700" dirty="0">
                <a:solidFill>
                  <a:srgbClr val="FF0000"/>
                </a:solidFill>
              </a:rPr>
              <a:t>		</a:t>
            </a:r>
            <a:r>
              <a:rPr lang="it-IT" sz="2100" dirty="0">
                <a:solidFill>
                  <a:srgbClr val="FF0000"/>
                </a:solidFill>
              </a:rPr>
              <a:t>  a PM</a:t>
            </a:r>
            <a:r>
              <a:rPr lang="it-IT" sz="2100" dirty="0"/>
              <a:t> detentiva/custodia espiata computata a pena detentiva anche sostitutiva e pecuniaria da eseguire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/>
              <a:t>FUNGIBILITA’ </a:t>
            </a:r>
            <a:r>
              <a:rPr lang="it-IT" sz="2500" dirty="0"/>
              <a:t>(657)</a:t>
            </a:r>
            <a:r>
              <a:rPr lang="it-IT" sz="1700" dirty="0"/>
              <a:t>     </a:t>
            </a:r>
            <a:r>
              <a:rPr lang="it-IT" sz="2100" dirty="0">
                <a:solidFill>
                  <a:srgbClr val="FF0000"/>
                </a:solidFill>
              </a:rPr>
              <a:t>a giudice</a:t>
            </a:r>
            <a:r>
              <a:rPr lang="it-IT" sz="2100" dirty="0"/>
              <a:t> se da eseguire </a:t>
            </a:r>
            <a:r>
              <a:rPr lang="it-IT" sz="2100" dirty="0">
                <a:solidFill>
                  <a:srgbClr val="FF0000"/>
                </a:solidFill>
              </a:rPr>
              <a:t>LPUS</a:t>
            </a:r>
            <a:r>
              <a:rPr lang="it-IT" sz="2100" dirty="0"/>
              <a:t> –  </a:t>
            </a:r>
            <a:r>
              <a:rPr lang="it-IT" sz="2100" dirty="0">
                <a:solidFill>
                  <a:srgbClr val="FF0000"/>
                </a:solidFill>
              </a:rPr>
              <a:t>sostitutive</a:t>
            </a:r>
            <a:r>
              <a:rPr lang="it-IT" sz="2100" dirty="0"/>
              <a:t> espiate senza titolo </a:t>
            </a:r>
            <a:r>
              <a:rPr lang="it-IT" sz="2100" dirty="0">
                <a:solidFill>
                  <a:srgbClr val="FF0000"/>
                </a:solidFill>
              </a:rPr>
              <a:t>computabili TRA LORO</a:t>
            </a:r>
            <a:r>
              <a:rPr lang="it-IT" sz="2100" dirty="0"/>
              <a:t>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700" dirty="0"/>
              <a:t>	</a:t>
            </a:r>
            <a:r>
              <a:rPr lang="it-IT" sz="2100" dirty="0"/>
              <a:t>[a &gt; ragione e sempre che espiato dopo fatto da eseguire SI detentive per altro a sostitutive, ma CAUTI]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1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700" dirty="0"/>
              <a:t>			</a:t>
            </a:r>
            <a:r>
              <a:rPr lang="it-IT" sz="2100" dirty="0">
                <a:solidFill>
                  <a:srgbClr val="FF0000"/>
                </a:solidFill>
              </a:rPr>
              <a:t>SLS – DDS</a:t>
            </a:r>
            <a:r>
              <a:rPr lang="it-IT" sz="2100" dirty="0"/>
              <a:t>: Ordine Esecuzione a difesa e con Sent a MSORV che conferma/muta - ORD 667.4 			opponibile allo stesso e udienza 666 - se in custodia permane fino a decisione - altre misure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rgbClr val="FF0000"/>
                </a:solidFill>
              </a:rPr>
              <a:t>PENE SOSTITUTIVE </a:t>
            </a:r>
            <a:r>
              <a:rPr lang="it-IT" sz="2500" dirty="0"/>
              <a:t>(661):</a:t>
            </a:r>
            <a:r>
              <a:rPr lang="it-IT" dirty="0"/>
              <a:t>	</a:t>
            </a:r>
            <a:r>
              <a:rPr lang="it-IT" sz="2100" dirty="0"/>
              <a:t>inefficaci	- </a:t>
            </a:r>
            <a:r>
              <a:rPr lang="it-IT" sz="2100" dirty="0">
                <a:solidFill>
                  <a:srgbClr val="FF0000"/>
                </a:solidFill>
              </a:rPr>
              <a:t>se comunque detenuto pena sostitutiva decorre da dimissione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			</a:t>
            </a:r>
            <a:r>
              <a:rPr lang="it-IT" sz="2100" dirty="0">
                <a:solidFill>
                  <a:srgbClr val="FF0000"/>
                </a:solidFill>
              </a:rPr>
              <a:t>LPUS</a:t>
            </a:r>
            <a:r>
              <a:rPr lang="it-IT" sz="2100" dirty="0"/>
              <a:t> – esegue giudice che ha applicato (63 689/81) – non è per forza giudice esecuzione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900" dirty="0"/>
              <a:t>				prima le detentive pur sopraggiunte e custodiali quindi SLS, poi DDS e infine LPUS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900" dirty="0"/>
              <a:t>				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rgbClr val="FF0000"/>
                </a:solidFill>
              </a:rPr>
              <a:t>SOSTITUTIVE CONCORRENTI </a:t>
            </a:r>
            <a:r>
              <a:rPr lang="it-IT" sz="2500" dirty="0"/>
              <a:t>(70 689/81)</a:t>
            </a:r>
            <a:r>
              <a:rPr lang="it-IT" dirty="0"/>
              <a:t>  </a:t>
            </a:r>
            <a:r>
              <a:rPr lang="it-IT" sz="1900" dirty="0"/>
              <a:t>se cumulo entro 4 anni ognuna e per LPUS e PPS pure oltre loro limiti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900" dirty="0"/>
              <a:t> 				           se oltre 4 anni, per intero la sostituita, salvo che residuo inferiore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77500" lnSpcReduction="20000"/>
          </a:bodyPr>
          <a:lstStyle/>
          <a:p>
            <a:pPr algn="ctr"/>
            <a:r>
              <a:rPr lang="it-IT" sz="2700" dirty="0">
                <a:latin typeface="Bahnschrift SemiBold" panose="020B0502040204020203" pitchFamily="34" charset="0"/>
              </a:rPr>
              <a:t>ESECUZIONE – PENE DETENTIVE E SANZIONI SOSTITUTIVE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717D8F4-201B-45ED-86EE-072F3D50B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E396BCC4-F9CB-088F-9957-C23AD77308C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Roberto Brizio - 2023</a:t>
            </a:r>
          </a:p>
        </p:txBody>
      </p:sp>
    </p:spTree>
    <p:extLst>
      <p:ext uri="{BB962C8B-B14F-4D97-AF65-F5344CB8AC3E}">
        <p14:creationId xmlns:p14="http://schemas.microsoft.com/office/powerpoint/2010/main" val="3188639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2543</TotalTime>
  <Words>2199</Words>
  <Application>Microsoft Office PowerPoint</Application>
  <PresentationFormat>Widescreen</PresentationFormat>
  <Paragraphs>213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Bahnschrift SemiBold</vt:lpstr>
      <vt:lpstr>Tw Cen MT</vt:lpstr>
      <vt:lpstr>Tw Cen MT Condensed</vt:lpstr>
      <vt:lpstr>Wingdings 3</vt:lpstr>
      <vt:lpstr>Integrale</vt:lpstr>
      <vt:lpstr>     LA «RIFORMA CARTABIA» PENALE:  ISTRUZIONI PER L’USO  Cuneo, 20.2.23  Avv.ti Roberto Brizio e Luca Carnino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«RIFORMA CARTABIA»:  ISTRUZIONI PER L’USO  Cuneo, 2.2.23  Avv.ti Davide Gamba e Roberto Brizio</dc:title>
  <dc:creator>Davide</dc:creator>
  <cp:lastModifiedBy>Avv. Roberto Brizio</cp:lastModifiedBy>
  <cp:revision>46</cp:revision>
  <cp:lastPrinted>2023-02-18T14:00:47Z</cp:lastPrinted>
  <dcterms:created xsi:type="dcterms:W3CDTF">2023-01-30T14:13:29Z</dcterms:created>
  <dcterms:modified xsi:type="dcterms:W3CDTF">2023-02-20T08:36:26Z</dcterms:modified>
</cp:coreProperties>
</file>