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7"/>
  </p:notesMasterIdLst>
  <p:handoutMasterIdLst>
    <p:handoutMasterId r:id="rId78"/>
  </p:handoutMasterIdLst>
  <p:sldIdLst>
    <p:sldId id="411" r:id="rId2"/>
    <p:sldId id="452" r:id="rId3"/>
    <p:sldId id="451" r:id="rId4"/>
    <p:sldId id="438" r:id="rId5"/>
    <p:sldId id="397" r:id="rId6"/>
    <p:sldId id="376" r:id="rId7"/>
    <p:sldId id="398" r:id="rId8"/>
    <p:sldId id="399" r:id="rId9"/>
    <p:sldId id="400" r:id="rId10"/>
    <p:sldId id="401" r:id="rId11"/>
    <p:sldId id="402" r:id="rId12"/>
    <p:sldId id="403" r:id="rId13"/>
    <p:sldId id="404" r:id="rId14"/>
    <p:sldId id="405" r:id="rId15"/>
    <p:sldId id="406" r:id="rId16"/>
    <p:sldId id="407" r:id="rId17"/>
    <p:sldId id="408" r:id="rId18"/>
    <p:sldId id="409" r:id="rId19"/>
    <p:sldId id="379" r:id="rId20"/>
    <p:sldId id="440" r:id="rId21"/>
    <p:sldId id="439" r:id="rId22"/>
    <p:sldId id="441" r:id="rId23"/>
    <p:sldId id="445" r:id="rId24"/>
    <p:sldId id="444" r:id="rId25"/>
    <p:sldId id="371" r:id="rId26"/>
    <p:sldId id="442" r:id="rId27"/>
    <p:sldId id="443" r:id="rId28"/>
    <p:sldId id="382" r:id="rId29"/>
    <p:sldId id="446" r:id="rId30"/>
    <p:sldId id="385" r:id="rId31"/>
    <p:sldId id="386" r:id="rId32"/>
    <p:sldId id="418" r:id="rId33"/>
    <p:sldId id="447" r:id="rId34"/>
    <p:sldId id="448" r:id="rId35"/>
    <p:sldId id="373" r:id="rId36"/>
    <p:sldId id="449" r:id="rId37"/>
    <p:sldId id="388" r:id="rId38"/>
    <p:sldId id="434" r:id="rId39"/>
    <p:sldId id="436" r:id="rId40"/>
    <p:sldId id="450" r:id="rId41"/>
    <p:sldId id="410" r:id="rId42"/>
    <p:sldId id="417" r:id="rId43"/>
    <p:sldId id="453" r:id="rId44"/>
    <p:sldId id="419" r:id="rId45"/>
    <p:sldId id="454" r:id="rId46"/>
    <p:sldId id="412" r:id="rId47"/>
    <p:sldId id="413" r:id="rId48"/>
    <p:sldId id="414" r:id="rId49"/>
    <p:sldId id="415" r:id="rId50"/>
    <p:sldId id="416" r:id="rId51"/>
    <p:sldId id="455" r:id="rId52"/>
    <p:sldId id="420" r:id="rId53"/>
    <p:sldId id="427" r:id="rId54"/>
    <p:sldId id="426" r:id="rId55"/>
    <p:sldId id="421" r:id="rId56"/>
    <p:sldId id="422" r:id="rId57"/>
    <p:sldId id="423" r:id="rId58"/>
    <p:sldId id="425" r:id="rId59"/>
    <p:sldId id="428" r:id="rId60"/>
    <p:sldId id="429" r:id="rId61"/>
    <p:sldId id="430" r:id="rId62"/>
    <p:sldId id="432" r:id="rId63"/>
    <p:sldId id="431" r:id="rId64"/>
    <p:sldId id="456" r:id="rId65"/>
    <p:sldId id="457" r:id="rId66"/>
    <p:sldId id="458" r:id="rId67"/>
    <p:sldId id="459" r:id="rId68"/>
    <p:sldId id="460" r:id="rId69"/>
    <p:sldId id="437" r:id="rId70"/>
    <p:sldId id="461" r:id="rId71"/>
    <p:sldId id="462" r:id="rId72"/>
    <p:sldId id="433" r:id="rId73"/>
    <p:sldId id="463" r:id="rId74"/>
    <p:sldId id="464" r:id="rId75"/>
    <p:sldId id="465" r:id="rId7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D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75"/>
    <p:restoredTop sz="95499" autoAdjust="0"/>
  </p:normalViewPr>
  <p:slideViewPr>
    <p:cSldViewPr snapToGrid="0" snapToObjects="1">
      <p:cViewPr varScale="1">
        <p:scale>
          <a:sx n="100" d="100"/>
          <a:sy n="100" d="100"/>
        </p:scale>
        <p:origin x="1392"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65691E-4C71-A84A-AC01-F96BF07B22A0}" type="datetimeFigureOut">
              <a:rPr lang="it-IT" smtClean="0"/>
              <a:t>15/01/23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2DBA81-F33E-7145-81D4-DD696D8CA2B3}" type="slidenum">
              <a:rPr lang="it-IT" smtClean="0"/>
              <a:t>‹N›</a:t>
            </a:fld>
            <a:endParaRPr lang="it-IT"/>
          </a:p>
        </p:txBody>
      </p:sp>
    </p:spTree>
    <p:extLst>
      <p:ext uri="{BB962C8B-B14F-4D97-AF65-F5344CB8AC3E}">
        <p14:creationId xmlns:p14="http://schemas.microsoft.com/office/powerpoint/2010/main" val="40730433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861799-B88F-7B46-8B4B-B105A714C58B}" type="datetimeFigureOut">
              <a:rPr lang="it-IT" smtClean="0"/>
              <a:t>15/01/23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060B59-7AB3-AE48-AF6D-25343562D79C}" type="slidenum">
              <a:rPr lang="it-IT" smtClean="0"/>
              <a:t>‹N›</a:t>
            </a:fld>
            <a:endParaRPr lang="it-IT"/>
          </a:p>
        </p:txBody>
      </p:sp>
    </p:spTree>
    <p:extLst>
      <p:ext uri="{BB962C8B-B14F-4D97-AF65-F5344CB8AC3E}">
        <p14:creationId xmlns:p14="http://schemas.microsoft.com/office/powerpoint/2010/main" val="19285207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DC5D91B-44D0-3344-BB61-D12420100FCA}" type="datetime1">
              <a:rPr lang="it-IT" smtClean="0"/>
              <a:t>15/01/23</a:t>
            </a:fld>
            <a:endParaRPr lang="it-IT"/>
          </a:p>
        </p:txBody>
      </p:sp>
      <p:sp>
        <p:nvSpPr>
          <p:cNvPr id="5" name="Segnaposto piè di pagina 4"/>
          <p:cNvSpPr>
            <a:spLocks noGrp="1"/>
          </p:cNvSpPr>
          <p:nvPr>
            <p:ph type="ftr" sz="quarter" idx="11"/>
          </p:nvPr>
        </p:nvSpPr>
        <p:spPr/>
        <p:txBody>
          <a:bodyPr/>
          <a:lstStyle/>
          <a:p>
            <a:r>
              <a:rPr lang="it-IT" dirty="0"/>
              <a:t>Scuola Litubium &lt; 2018 &gt; Luca Carnino</a:t>
            </a:r>
          </a:p>
        </p:txBody>
      </p:sp>
      <p:sp>
        <p:nvSpPr>
          <p:cNvPr id="6" name="Segnaposto numero diapositiva 5"/>
          <p:cNvSpPr>
            <a:spLocks noGrp="1"/>
          </p:cNvSpPr>
          <p:nvPr>
            <p:ph type="sldNum" sz="quarter" idx="12"/>
          </p:nvPr>
        </p:nvSpPr>
        <p:spPr/>
        <p:txBody>
          <a:bodyPr/>
          <a:lstStyle/>
          <a:p>
            <a:fld id="{7EB038BB-84F6-F049-8B26-9B63C2B730A2}" type="slidenum">
              <a:rPr lang="it-IT" smtClean="0"/>
              <a:t>‹N›</a:t>
            </a:fld>
            <a:endParaRPr lang="it-IT"/>
          </a:p>
        </p:txBody>
      </p:sp>
    </p:spTree>
    <p:extLst>
      <p:ext uri="{BB962C8B-B14F-4D97-AF65-F5344CB8AC3E}">
        <p14:creationId xmlns:p14="http://schemas.microsoft.com/office/powerpoint/2010/main" val="858989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06DC895-310A-A84A-ADE0-F5881F96F5FD}" type="datetime1">
              <a:rPr lang="it-IT" smtClean="0"/>
              <a:t>15/01/23</a:t>
            </a:fld>
            <a:endParaRPr lang="it-IT"/>
          </a:p>
        </p:txBody>
      </p:sp>
      <p:sp>
        <p:nvSpPr>
          <p:cNvPr id="5" name="Segnaposto piè di pagina 4"/>
          <p:cNvSpPr>
            <a:spLocks noGrp="1"/>
          </p:cNvSpPr>
          <p:nvPr>
            <p:ph type="ftr" sz="quarter" idx="11"/>
          </p:nvPr>
        </p:nvSpPr>
        <p:spPr/>
        <p:txBody>
          <a:bodyPr/>
          <a:lstStyle/>
          <a:p>
            <a:r>
              <a:rPr lang="it-IT" dirty="0"/>
              <a:t>Scuola Litubium &lt; 2018 &gt; Luca Carnino</a:t>
            </a:r>
          </a:p>
        </p:txBody>
      </p:sp>
      <p:sp>
        <p:nvSpPr>
          <p:cNvPr id="6" name="Segnaposto numero diapositiva 5"/>
          <p:cNvSpPr>
            <a:spLocks noGrp="1"/>
          </p:cNvSpPr>
          <p:nvPr>
            <p:ph type="sldNum" sz="quarter" idx="12"/>
          </p:nvPr>
        </p:nvSpPr>
        <p:spPr/>
        <p:txBody>
          <a:bodyPr/>
          <a:lstStyle/>
          <a:p>
            <a:fld id="{7EB038BB-84F6-F049-8B26-9B63C2B730A2}" type="slidenum">
              <a:rPr lang="it-IT" smtClean="0"/>
              <a:t>‹N›</a:t>
            </a:fld>
            <a:endParaRPr lang="it-IT"/>
          </a:p>
        </p:txBody>
      </p:sp>
    </p:spTree>
    <p:extLst>
      <p:ext uri="{BB962C8B-B14F-4D97-AF65-F5344CB8AC3E}">
        <p14:creationId xmlns:p14="http://schemas.microsoft.com/office/powerpoint/2010/main" val="3385143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0CA2497-10A3-B940-A6EE-FC495B9574A1}" type="datetime1">
              <a:rPr lang="it-IT" smtClean="0"/>
              <a:t>15/01/23</a:t>
            </a:fld>
            <a:endParaRPr lang="it-IT"/>
          </a:p>
        </p:txBody>
      </p:sp>
      <p:sp>
        <p:nvSpPr>
          <p:cNvPr id="5" name="Segnaposto piè di pagina 4"/>
          <p:cNvSpPr>
            <a:spLocks noGrp="1"/>
          </p:cNvSpPr>
          <p:nvPr>
            <p:ph type="ftr" sz="quarter" idx="11"/>
          </p:nvPr>
        </p:nvSpPr>
        <p:spPr/>
        <p:txBody>
          <a:bodyPr/>
          <a:lstStyle/>
          <a:p>
            <a:r>
              <a:rPr lang="it-IT" dirty="0"/>
              <a:t>Scuola Litubium &lt; 2018 &gt; Luca Carnino</a:t>
            </a:r>
          </a:p>
        </p:txBody>
      </p:sp>
      <p:sp>
        <p:nvSpPr>
          <p:cNvPr id="6" name="Segnaposto numero diapositiva 5"/>
          <p:cNvSpPr>
            <a:spLocks noGrp="1"/>
          </p:cNvSpPr>
          <p:nvPr>
            <p:ph type="sldNum" sz="quarter" idx="12"/>
          </p:nvPr>
        </p:nvSpPr>
        <p:spPr/>
        <p:txBody>
          <a:bodyPr/>
          <a:lstStyle/>
          <a:p>
            <a:fld id="{7EB038BB-84F6-F049-8B26-9B63C2B730A2}" type="slidenum">
              <a:rPr lang="it-IT" smtClean="0"/>
              <a:t>‹N›</a:t>
            </a:fld>
            <a:endParaRPr lang="it-IT"/>
          </a:p>
        </p:txBody>
      </p:sp>
    </p:spTree>
    <p:extLst>
      <p:ext uri="{BB962C8B-B14F-4D97-AF65-F5344CB8AC3E}">
        <p14:creationId xmlns:p14="http://schemas.microsoft.com/office/powerpoint/2010/main" val="229863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57171FB-1348-5B40-BD94-28D4A87BD62E}" type="datetime1">
              <a:rPr lang="it-IT" smtClean="0"/>
              <a:t>15/01/23</a:t>
            </a:fld>
            <a:endParaRPr lang="it-IT"/>
          </a:p>
        </p:txBody>
      </p:sp>
      <p:sp>
        <p:nvSpPr>
          <p:cNvPr id="5" name="Segnaposto piè di pagina 4"/>
          <p:cNvSpPr>
            <a:spLocks noGrp="1"/>
          </p:cNvSpPr>
          <p:nvPr>
            <p:ph type="ftr" sz="quarter" idx="11"/>
          </p:nvPr>
        </p:nvSpPr>
        <p:spPr/>
        <p:txBody>
          <a:bodyPr/>
          <a:lstStyle/>
          <a:p>
            <a:r>
              <a:rPr lang="it-IT" dirty="0"/>
              <a:t>Scuola Litubium &lt; 2018 &gt; Luca Carnino</a:t>
            </a:r>
          </a:p>
        </p:txBody>
      </p:sp>
      <p:sp>
        <p:nvSpPr>
          <p:cNvPr id="6" name="Segnaposto numero diapositiva 5"/>
          <p:cNvSpPr>
            <a:spLocks noGrp="1"/>
          </p:cNvSpPr>
          <p:nvPr>
            <p:ph type="sldNum" sz="quarter" idx="12"/>
          </p:nvPr>
        </p:nvSpPr>
        <p:spPr/>
        <p:txBody>
          <a:bodyPr/>
          <a:lstStyle/>
          <a:p>
            <a:fld id="{7EB038BB-84F6-F049-8B26-9B63C2B730A2}" type="slidenum">
              <a:rPr lang="it-IT" smtClean="0"/>
              <a:t>‹N›</a:t>
            </a:fld>
            <a:endParaRPr lang="it-IT"/>
          </a:p>
        </p:txBody>
      </p:sp>
    </p:spTree>
    <p:extLst>
      <p:ext uri="{BB962C8B-B14F-4D97-AF65-F5344CB8AC3E}">
        <p14:creationId xmlns:p14="http://schemas.microsoft.com/office/powerpoint/2010/main" val="2852915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925347AC-BD05-4342-9D90-5396DD6CF5F8}" type="datetime1">
              <a:rPr lang="it-IT" smtClean="0"/>
              <a:t>15/01/23</a:t>
            </a:fld>
            <a:endParaRPr lang="it-IT"/>
          </a:p>
        </p:txBody>
      </p:sp>
      <p:sp>
        <p:nvSpPr>
          <p:cNvPr id="5" name="Segnaposto piè di pagina 4"/>
          <p:cNvSpPr>
            <a:spLocks noGrp="1"/>
          </p:cNvSpPr>
          <p:nvPr>
            <p:ph type="ftr" sz="quarter" idx="11"/>
          </p:nvPr>
        </p:nvSpPr>
        <p:spPr/>
        <p:txBody>
          <a:bodyPr/>
          <a:lstStyle/>
          <a:p>
            <a:r>
              <a:rPr lang="it-IT" dirty="0"/>
              <a:t>Scuola Litubium &lt; 2018 &gt; Luca Carnino</a:t>
            </a:r>
          </a:p>
        </p:txBody>
      </p:sp>
      <p:sp>
        <p:nvSpPr>
          <p:cNvPr id="6" name="Segnaposto numero diapositiva 5"/>
          <p:cNvSpPr>
            <a:spLocks noGrp="1"/>
          </p:cNvSpPr>
          <p:nvPr>
            <p:ph type="sldNum" sz="quarter" idx="12"/>
          </p:nvPr>
        </p:nvSpPr>
        <p:spPr/>
        <p:txBody>
          <a:bodyPr/>
          <a:lstStyle/>
          <a:p>
            <a:fld id="{7EB038BB-84F6-F049-8B26-9B63C2B730A2}" type="slidenum">
              <a:rPr lang="it-IT" smtClean="0"/>
              <a:t>‹N›</a:t>
            </a:fld>
            <a:endParaRPr lang="it-IT"/>
          </a:p>
        </p:txBody>
      </p:sp>
    </p:spTree>
    <p:extLst>
      <p:ext uri="{BB962C8B-B14F-4D97-AF65-F5344CB8AC3E}">
        <p14:creationId xmlns:p14="http://schemas.microsoft.com/office/powerpoint/2010/main" val="325302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9615A95E-A7C0-6749-9CBA-79B668B848E0}" type="datetime1">
              <a:rPr lang="it-IT" smtClean="0"/>
              <a:t>15/01/23</a:t>
            </a:fld>
            <a:endParaRPr lang="it-IT"/>
          </a:p>
        </p:txBody>
      </p:sp>
      <p:sp>
        <p:nvSpPr>
          <p:cNvPr id="6" name="Segnaposto piè di pagina 5"/>
          <p:cNvSpPr>
            <a:spLocks noGrp="1"/>
          </p:cNvSpPr>
          <p:nvPr>
            <p:ph type="ftr" sz="quarter" idx="11"/>
          </p:nvPr>
        </p:nvSpPr>
        <p:spPr/>
        <p:txBody>
          <a:bodyPr/>
          <a:lstStyle/>
          <a:p>
            <a:r>
              <a:rPr lang="it-IT" dirty="0"/>
              <a:t>Scuola Litubium &lt; 2018 &gt; Luca Carnino</a:t>
            </a:r>
          </a:p>
        </p:txBody>
      </p:sp>
      <p:sp>
        <p:nvSpPr>
          <p:cNvPr id="7" name="Segnaposto numero diapositiva 6"/>
          <p:cNvSpPr>
            <a:spLocks noGrp="1"/>
          </p:cNvSpPr>
          <p:nvPr>
            <p:ph type="sldNum" sz="quarter" idx="12"/>
          </p:nvPr>
        </p:nvSpPr>
        <p:spPr/>
        <p:txBody>
          <a:bodyPr/>
          <a:lstStyle/>
          <a:p>
            <a:fld id="{7EB038BB-84F6-F049-8B26-9B63C2B730A2}" type="slidenum">
              <a:rPr lang="it-IT" smtClean="0"/>
              <a:t>‹N›</a:t>
            </a:fld>
            <a:endParaRPr lang="it-IT"/>
          </a:p>
        </p:txBody>
      </p:sp>
    </p:spTree>
    <p:extLst>
      <p:ext uri="{BB962C8B-B14F-4D97-AF65-F5344CB8AC3E}">
        <p14:creationId xmlns:p14="http://schemas.microsoft.com/office/powerpoint/2010/main" val="4139824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93A9C89-AB06-9B4C-ADB6-C217909B3586}" type="datetime1">
              <a:rPr lang="it-IT" smtClean="0"/>
              <a:t>15/01/23</a:t>
            </a:fld>
            <a:endParaRPr lang="it-IT"/>
          </a:p>
        </p:txBody>
      </p:sp>
      <p:sp>
        <p:nvSpPr>
          <p:cNvPr id="8" name="Segnaposto piè di pagina 7"/>
          <p:cNvSpPr>
            <a:spLocks noGrp="1"/>
          </p:cNvSpPr>
          <p:nvPr>
            <p:ph type="ftr" sz="quarter" idx="11"/>
          </p:nvPr>
        </p:nvSpPr>
        <p:spPr/>
        <p:txBody>
          <a:bodyPr/>
          <a:lstStyle/>
          <a:p>
            <a:r>
              <a:rPr lang="it-IT" dirty="0"/>
              <a:t>Scuola Litubium &lt; 2018 &gt; Luca Carnino</a:t>
            </a:r>
          </a:p>
        </p:txBody>
      </p:sp>
      <p:sp>
        <p:nvSpPr>
          <p:cNvPr id="9" name="Segnaposto numero diapositiva 8"/>
          <p:cNvSpPr>
            <a:spLocks noGrp="1"/>
          </p:cNvSpPr>
          <p:nvPr>
            <p:ph type="sldNum" sz="quarter" idx="12"/>
          </p:nvPr>
        </p:nvSpPr>
        <p:spPr/>
        <p:txBody>
          <a:bodyPr/>
          <a:lstStyle/>
          <a:p>
            <a:fld id="{7EB038BB-84F6-F049-8B26-9B63C2B730A2}" type="slidenum">
              <a:rPr lang="it-IT" smtClean="0"/>
              <a:t>‹N›</a:t>
            </a:fld>
            <a:endParaRPr lang="it-IT"/>
          </a:p>
        </p:txBody>
      </p:sp>
    </p:spTree>
    <p:extLst>
      <p:ext uri="{BB962C8B-B14F-4D97-AF65-F5344CB8AC3E}">
        <p14:creationId xmlns:p14="http://schemas.microsoft.com/office/powerpoint/2010/main" val="2208338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87775B56-AEBF-094F-8F61-34870E9B59D0}" type="datetime1">
              <a:rPr lang="it-IT" smtClean="0"/>
              <a:t>15/01/23</a:t>
            </a:fld>
            <a:endParaRPr lang="it-IT"/>
          </a:p>
        </p:txBody>
      </p:sp>
      <p:sp>
        <p:nvSpPr>
          <p:cNvPr id="4" name="Segnaposto piè di pagina 3"/>
          <p:cNvSpPr>
            <a:spLocks noGrp="1"/>
          </p:cNvSpPr>
          <p:nvPr>
            <p:ph type="ftr" sz="quarter" idx="11"/>
          </p:nvPr>
        </p:nvSpPr>
        <p:spPr/>
        <p:txBody>
          <a:bodyPr/>
          <a:lstStyle/>
          <a:p>
            <a:r>
              <a:rPr lang="it-IT" dirty="0"/>
              <a:t>Scuola Litubium &lt; 2018 &gt; Luca Carnino</a:t>
            </a:r>
          </a:p>
        </p:txBody>
      </p:sp>
      <p:sp>
        <p:nvSpPr>
          <p:cNvPr id="5" name="Segnaposto numero diapositiva 4"/>
          <p:cNvSpPr>
            <a:spLocks noGrp="1"/>
          </p:cNvSpPr>
          <p:nvPr>
            <p:ph type="sldNum" sz="quarter" idx="12"/>
          </p:nvPr>
        </p:nvSpPr>
        <p:spPr/>
        <p:txBody>
          <a:bodyPr/>
          <a:lstStyle/>
          <a:p>
            <a:fld id="{7EB038BB-84F6-F049-8B26-9B63C2B730A2}" type="slidenum">
              <a:rPr lang="it-IT" smtClean="0"/>
              <a:t>‹N›</a:t>
            </a:fld>
            <a:endParaRPr lang="it-IT"/>
          </a:p>
        </p:txBody>
      </p:sp>
    </p:spTree>
    <p:extLst>
      <p:ext uri="{BB962C8B-B14F-4D97-AF65-F5344CB8AC3E}">
        <p14:creationId xmlns:p14="http://schemas.microsoft.com/office/powerpoint/2010/main" val="360063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E42E53B-75CF-1D4D-8C69-5DFC5C0C27FE}" type="datetime1">
              <a:rPr lang="it-IT" smtClean="0"/>
              <a:t>15/01/23</a:t>
            </a:fld>
            <a:endParaRPr lang="it-IT"/>
          </a:p>
        </p:txBody>
      </p:sp>
      <p:sp>
        <p:nvSpPr>
          <p:cNvPr id="3" name="Segnaposto piè di pagina 2"/>
          <p:cNvSpPr>
            <a:spLocks noGrp="1"/>
          </p:cNvSpPr>
          <p:nvPr>
            <p:ph type="ftr" sz="quarter" idx="11"/>
          </p:nvPr>
        </p:nvSpPr>
        <p:spPr/>
        <p:txBody>
          <a:bodyPr/>
          <a:lstStyle/>
          <a:p>
            <a:r>
              <a:rPr lang="it-IT" dirty="0"/>
              <a:t>Scuola Litubium &lt; 2018 &gt; Luca Carnino</a:t>
            </a:r>
          </a:p>
        </p:txBody>
      </p:sp>
      <p:sp>
        <p:nvSpPr>
          <p:cNvPr id="4" name="Segnaposto numero diapositiva 3"/>
          <p:cNvSpPr>
            <a:spLocks noGrp="1"/>
          </p:cNvSpPr>
          <p:nvPr>
            <p:ph type="sldNum" sz="quarter" idx="12"/>
          </p:nvPr>
        </p:nvSpPr>
        <p:spPr/>
        <p:txBody>
          <a:bodyPr/>
          <a:lstStyle/>
          <a:p>
            <a:fld id="{7EB038BB-84F6-F049-8B26-9B63C2B730A2}" type="slidenum">
              <a:rPr lang="it-IT" smtClean="0"/>
              <a:t>‹N›</a:t>
            </a:fld>
            <a:endParaRPr lang="it-IT"/>
          </a:p>
        </p:txBody>
      </p:sp>
    </p:spTree>
    <p:extLst>
      <p:ext uri="{BB962C8B-B14F-4D97-AF65-F5344CB8AC3E}">
        <p14:creationId xmlns:p14="http://schemas.microsoft.com/office/powerpoint/2010/main" val="844123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708BD99B-D223-654C-B9A5-484EB6B42FA6}" type="datetime1">
              <a:rPr lang="it-IT" smtClean="0"/>
              <a:t>15/01/23</a:t>
            </a:fld>
            <a:endParaRPr lang="it-IT"/>
          </a:p>
        </p:txBody>
      </p:sp>
      <p:sp>
        <p:nvSpPr>
          <p:cNvPr id="6" name="Segnaposto piè di pagina 5"/>
          <p:cNvSpPr>
            <a:spLocks noGrp="1"/>
          </p:cNvSpPr>
          <p:nvPr>
            <p:ph type="ftr" sz="quarter" idx="11"/>
          </p:nvPr>
        </p:nvSpPr>
        <p:spPr/>
        <p:txBody>
          <a:bodyPr/>
          <a:lstStyle/>
          <a:p>
            <a:r>
              <a:rPr lang="it-IT" dirty="0"/>
              <a:t>Scuola Litubium &lt; 2018 &gt; Luca Carnino</a:t>
            </a:r>
          </a:p>
        </p:txBody>
      </p:sp>
      <p:sp>
        <p:nvSpPr>
          <p:cNvPr id="7" name="Segnaposto numero diapositiva 6"/>
          <p:cNvSpPr>
            <a:spLocks noGrp="1"/>
          </p:cNvSpPr>
          <p:nvPr>
            <p:ph type="sldNum" sz="quarter" idx="12"/>
          </p:nvPr>
        </p:nvSpPr>
        <p:spPr/>
        <p:txBody>
          <a:bodyPr/>
          <a:lstStyle/>
          <a:p>
            <a:fld id="{7EB038BB-84F6-F049-8B26-9B63C2B730A2}" type="slidenum">
              <a:rPr lang="it-IT" smtClean="0"/>
              <a:t>‹N›</a:t>
            </a:fld>
            <a:endParaRPr lang="it-IT"/>
          </a:p>
        </p:txBody>
      </p:sp>
    </p:spTree>
    <p:extLst>
      <p:ext uri="{BB962C8B-B14F-4D97-AF65-F5344CB8AC3E}">
        <p14:creationId xmlns:p14="http://schemas.microsoft.com/office/powerpoint/2010/main" val="151440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A612F6BE-E9D1-AC40-B28E-03B2BD8B1AD6}" type="datetime1">
              <a:rPr lang="it-IT" smtClean="0"/>
              <a:t>15/01/23</a:t>
            </a:fld>
            <a:endParaRPr lang="it-IT"/>
          </a:p>
        </p:txBody>
      </p:sp>
      <p:sp>
        <p:nvSpPr>
          <p:cNvPr id="6" name="Segnaposto piè di pagina 5"/>
          <p:cNvSpPr>
            <a:spLocks noGrp="1"/>
          </p:cNvSpPr>
          <p:nvPr>
            <p:ph type="ftr" sz="quarter" idx="11"/>
          </p:nvPr>
        </p:nvSpPr>
        <p:spPr/>
        <p:txBody>
          <a:bodyPr/>
          <a:lstStyle/>
          <a:p>
            <a:r>
              <a:rPr lang="it-IT" dirty="0"/>
              <a:t>Scuola Litubium &lt; 2018 &gt; Luca Carnino</a:t>
            </a:r>
          </a:p>
        </p:txBody>
      </p:sp>
      <p:sp>
        <p:nvSpPr>
          <p:cNvPr id="7" name="Segnaposto numero diapositiva 6"/>
          <p:cNvSpPr>
            <a:spLocks noGrp="1"/>
          </p:cNvSpPr>
          <p:nvPr>
            <p:ph type="sldNum" sz="quarter" idx="12"/>
          </p:nvPr>
        </p:nvSpPr>
        <p:spPr/>
        <p:txBody>
          <a:bodyPr/>
          <a:lstStyle/>
          <a:p>
            <a:fld id="{7EB038BB-84F6-F049-8B26-9B63C2B730A2}" type="slidenum">
              <a:rPr lang="it-IT" smtClean="0"/>
              <a:t>‹N›</a:t>
            </a:fld>
            <a:endParaRPr lang="it-IT"/>
          </a:p>
        </p:txBody>
      </p:sp>
    </p:spTree>
    <p:extLst>
      <p:ext uri="{BB962C8B-B14F-4D97-AF65-F5344CB8AC3E}">
        <p14:creationId xmlns:p14="http://schemas.microsoft.com/office/powerpoint/2010/main" val="313693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FD2FC-0C81-6943-A9BD-9C9834BF4E35}" type="datetime1">
              <a:rPr lang="it-IT" smtClean="0"/>
              <a:t>15/01/23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dirty="0"/>
              <a:t>Scuola Litubium &lt; 2018 &gt; Luca Carnino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038BB-84F6-F049-8B26-9B63C2B730A2}" type="slidenum">
              <a:rPr lang="it-IT" smtClean="0"/>
              <a:t>‹N›</a:t>
            </a:fld>
            <a:endParaRPr lang="it-IT"/>
          </a:p>
        </p:txBody>
      </p:sp>
    </p:spTree>
    <p:extLst>
      <p:ext uri="{BB962C8B-B14F-4D97-AF65-F5344CB8AC3E}">
        <p14:creationId xmlns:p14="http://schemas.microsoft.com/office/powerpoint/2010/main" val="298679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68894" y="2689412"/>
            <a:ext cx="7884094" cy="1817273"/>
          </a:xfrm>
          <a:solidFill>
            <a:srgbClr val="FFC000"/>
          </a:solidFill>
          <a:ln>
            <a:solidFill>
              <a:schemeClr val="accent5">
                <a:lumMod val="40000"/>
                <a:lumOff val="60000"/>
              </a:schemeClr>
            </a:solidFill>
          </a:ln>
          <a:effectLst>
            <a:glow rad="127000">
              <a:schemeClr val="accent1">
                <a:lumMod val="20000"/>
                <a:lumOff val="80000"/>
              </a:schemeClr>
            </a:glow>
          </a:effectLst>
        </p:spPr>
        <p:txBody>
          <a:bodyPr>
            <a:normAutofit/>
          </a:bodyPr>
          <a:lstStyle/>
          <a:p>
            <a:r>
              <a:rPr lang="it-IT" sz="4800" b="1" dirty="0">
                <a:solidFill>
                  <a:schemeClr val="accent5">
                    <a:lumMod val="20000"/>
                    <a:lumOff val="80000"/>
                  </a:schemeClr>
                </a:solidFill>
                <a:latin typeface="Times New Roman" panose="02020603050405020304" pitchFamily="18" charset="0"/>
                <a:cs typeface="Times New Roman" panose="02020603050405020304" pitchFamily="18" charset="0"/>
              </a:rPr>
              <a:t>D.Lgs. 150/2022</a:t>
            </a:r>
            <a:br>
              <a:rPr lang="it-IT" sz="4800" b="1" dirty="0">
                <a:solidFill>
                  <a:schemeClr val="accent5">
                    <a:lumMod val="20000"/>
                    <a:lumOff val="80000"/>
                  </a:schemeClr>
                </a:solidFill>
                <a:latin typeface="Times New Roman" panose="02020603050405020304" pitchFamily="18" charset="0"/>
                <a:cs typeface="Times New Roman" panose="02020603050405020304" pitchFamily="18" charset="0"/>
              </a:rPr>
            </a:br>
            <a:r>
              <a:rPr lang="it-IT" sz="4800" b="1" dirty="0">
                <a:solidFill>
                  <a:schemeClr val="accent5">
                    <a:lumMod val="20000"/>
                    <a:lumOff val="80000"/>
                  </a:schemeClr>
                </a:solidFill>
                <a:latin typeface="Times New Roman" panose="02020603050405020304" pitchFamily="18" charset="0"/>
                <a:cs typeface="Times New Roman" panose="02020603050405020304" pitchFamily="18" charset="0"/>
              </a:rPr>
              <a:t>«</a:t>
            </a:r>
            <a:r>
              <a:rPr lang="it-IT" sz="4800" b="1" i="1" dirty="0">
                <a:solidFill>
                  <a:schemeClr val="accent5">
                    <a:lumMod val="20000"/>
                    <a:lumOff val="80000"/>
                  </a:schemeClr>
                </a:solidFill>
                <a:latin typeface="Times New Roman" panose="02020603050405020304" pitchFamily="18" charset="0"/>
                <a:cs typeface="Times New Roman" panose="02020603050405020304" pitchFamily="18" charset="0"/>
              </a:rPr>
              <a:t>Riforma Cartabia</a:t>
            </a:r>
            <a:r>
              <a:rPr lang="it-IT" sz="4800" b="1" dirty="0">
                <a:solidFill>
                  <a:schemeClr val="accent5">
                    <a:lumMod val="20000"/>
                    <a:lumOff val="80000"/>
                  </a:schemeClr>
                </a:solidFill>
                <a:latin typeface="Times New Roman" panose="02020603050405020304" pitchFamily="18" charset="0"/>
                <a:cs typeface="Times New Roman" panose="02020603050405020304" pitchFamily="18" charset="0"/>
              </a:rPr>
              <a:t>»</a:t>
            </a:r>
          </a:p>
        </p:txBody>
      </p:sp>
      <p:sp>
        <p:nvSpPr>
          <p:cNvPr id="4" name="Segnaposto piè di pagina 3"/>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3005646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3200" b="1" dirty="0">
                <a:solidFill>
                  <a:schemeClr val="accent5">
                    <a:lumMod val="50000"/>
                  </a:schemeClr>
                </a:solidFill>
                <a:latin typeface="Times New Roman" panose="02020603050405020304" pitchFamily="18" charset="0"/>
                <a:cs typeface="Times New Roman" panose="02020603050405020304" pitchFamily="18" charset="0"/>
              </a:rPr>
              <a:t>Art. 612 c.p. – Minaccia</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rmAutofit/>
          </a:bodyPr>
          <a:lstStyle/>
          <a:p>
            <a:pPr marL="0" indent="0" algn="ctr">
              <a:buNone/>
            </a:pPr>
            <a:r>
              <a:rPr lang="it-IT" sz="2400" dirty="0">
                <a:latin typeface="Times New Roman" panose="02020603050405020304" pitchFamily="18" charset="0"/>
                <a:cs typeface="Times New Roman" panose="02020603050405020304" pitchFamily="18" charset="0"/>
              </a:rPr>
              <a:t>Diviene procedibile a querela, </a:t>
            </a:r>
            <a:r>
              <a:rPr lang="it-IT" sz="2400" b="1" u="sng" dirty="0">
                <a:latin typeface="Times New Roman" panose="02020603050405020304" pitchFamily="18" charset="0"/>
                <a:cs typeface="Times New Roman" panose="02020603050405020304" pitchFamily="18" charset="0"/>
              </a:rPr>
              <a:t>tranne</a:t>
            </a:r>
            <a:r>
              <a:rPr lang="it-IT" sz="2400" dirty="0">
                <a:latin typeface="Times New Roman" panose="02020603050405020304" pitchFamily="18" charset="0"/>
                <a:cs typeface="Times New Roman" panose="02020603050405020304" pitchFamily="18" charset="0"/>
              </a:rPr>
              <a:t> quando:</a:t>
            </a:r>
          </a:p>
          <a:p>
            <a:pPr marL="0" indent="0" algn="ctr">
              <a:buNone/>
            </a:pPr>
            <a:endParaRPr lang="it-IT" sz="2400" dirty="0">
              <a:latin typeface="Times New Roman" panose="02020603050405020304" pitchFamily="18" charset="0"/>
              <a:cs typeface="Times New Roman" panose="02020603050405020304" pitchFamily="18" charset="0"/>
            </a:endParaRPr>
          </a:p>
          <a:p>
            <a:pPr marL="514350" indent="-514350" algn="ctr">
              <a:buAutoNum type="arabicPeriod"/>
            </a:pPr>
            <a:r>
              <a:rPr lang="it-IT" sz="2400" dirty="0">
                <a:latin typeface="Times New Roman" panose="02020603050405020304" pitchFamily="18" charset="0"/>
                <a:cs typeface="Times New Roman" panose="02020603050405020304" pitchFamily="18" charset="0"/>
              </a:rPr>
              <a:t>ricorrono le condizioni previste dall’art. 339 c.p.;</a:t>
            </a:r>
          </a:p>
          <a:p>
            <a:pPr marL="0" indent="0" algn="ctr">
              <a:buNone/>
            </a:pPr>
            <a:endParaRPr lang="it-IT" sz="2400" dirty="0">
              <a:latin typeface="Times New Roman" panose="02020603050405020304" pitchFamily="18" charset="0"/>
              <a:cs typeface="Times New Roman" panose="02020603050405020304" pitchFamily="18" charset="0"/>
            </a:endParaRPr>
          </a:p>
          <a:p>
            <a:pPr marL="0" indent="0" algn="ctr">
              <a:buNone/>
            </a:pPr>
            <a:r>
              <a:rPr lang="it-IT" sz="2400" dirty="0">
                <a:latin typeface="Times New Roman" panose="02020603050405020304" pitchFamily="18" charset="0"/>
                <a:cs typeface="Times New Roman" panose="02020603050405020304" pitchFamily="18" charset="0"/>
              </a:rPr>
              <a:t>2. la minaccia è grave e ricorre una circostanza aggravante ad effetto speciale diversa dalla recidiva</a:t>
            </a:r>
          </a:p>
          <a:p>
            <a:pPr marL="0" indent="0" algn="ctr">
              <a:buNone/>
            </a:pPr>
            <a:endParaRPr lang="it-IT" sz="2400" dirty="0">
              <a:latin typeface="Times New Roman" panose="02020603050405020304" pitchFamily="18" charset="0"/>
              <a:cs typeface="Times New Roman" panose="02020603050405020304" pitchFamily="18" charset="0"/>
            </a:endParaRPr>
          </a:p>
          <a:p>
            <a:pPr marL="0" indent="0" algn="ctr">
              <a:buNone/>
            </a:pPr>
            <a:r>
              <a:rPr lang="it-IT" sz="2400" dirty="0">
                <a:latin typeface="Times New Roman" panose="02020603050405020304" pitchFamily="18" charset="0"/>
                <a:cs typeface="Times New Roman" panose="02020603050405020304" pitchFamily="18" charset="0"/>
              </a:rPr>
              <a:t>3. il fatto è commesso in danno di persona incapace, per età o per infermità</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457E60BE-3D2D-2C8C-70AD-5FDE7747FA8B}"/>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4011913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3200" b="1" dirty="0">
                <a:solidFill>
                  <a:schemeClr val="accent5">
                    <a:lumMod val="50000"/>
                  </a:schemeClr>
                </a:solidFill>
                <a:latin typeface="Times New Roman" panose="02020603050405020304" pitchFamily="18" charset="0"/>
                <a:cs typeface="Times New Roman" panose="02020603050405020304" pitchFamily="18" charset="0"/>
              </a:rPr>
              <a:t>Art. 614 c.p. – Violazione di domicilio</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rmAutofit/>
          </a:bodyPr>
          <a:lstStyle/>
          <a:p>
            <a:pPr marL="0" indent="0" algn="ctr">
              <a:buNone/>
            </a:pPr>
            <a:r>
              <a:rPr lang="it-IT" sz="2400" dirty="0">
                <a:latin typeface="Times New Roman" panose="02020603050405020304" pitchFamily="18" charset="0"/>
                <a:cs typeface="Times New Roman" panose="02020603050405020304" pitchFamily="18" charset="0"/>
              </a:rPr>
              <a:t>Diviene procedibile a querela, </a:t>
            </a:r>
            <a:r>
              <a:rPr lang="it-IT" sz="2400" b="1" u="sng" dirty="0">
                <a:latin typeface="Times New Roman" panose="02020603050405020304" pitchFamily="18" charset="0"/>
                <a:cs typeface="Times New Roman" panose="02020603050405020304" pitchFamily="18" charset="0"/>
              </a:rPr>
              <a:t>tranne</a:t>
            </a:r>
            <a:r>
              <a:rPr lang="it-IT" sz="2400" dirty="0">
                <a:latin typeface="Times New Roman" panose="02020603050405020304" pitchFamily="18" charset="0"/>
                <a:cs typeface="Times New Roman" panose="02020603050405020304" pitchFamily="18" charset="0"/>
              </a:rPr>
              <a:t> quando:</a:t>
            </a:r>
          </a:p>
          <a:p>
            <a:pPr marL="0" indent="0" algn="ctr">
              <a:buNone/>
            </a:pPr>
            <a:endParaRPr lang="it-IT" sz="2400" dirty="0">
              <a:latin typeface="Times New Roman" panose="02020603050405020304" pitchFamily="18" charset="0"/>
              <a:cs typeface="Times New Roman" panose="02020603050405020304" pitchFamily="18" charset="0"/>
            </a:endParaRPr>
          </a:p>
          <a:p>
            <a:pPr marL="0" indent="0" algn="ctr">
              <a:buNone/>
            </a:pPr>
            <a:r>
              <a:rPr lang="it-IT" sz="2400" dirty="0">
                <a:latin typeface="Times New Roman" panose="02020603050405020304" pitchFamily="18" charset="0"/>
                <a:cs typeface="Times New Roman" panose="02020603050405020304" pitchFamily="18" charset="0"/>
              </a:rPr>
              <a:t>1. è commessa violenza sulle persone;</a:t>
            </a:r>
          </a:p>
          <a:p>
            <a:pPr marL="0" indent="0" algn="ctr">
              <a:buNone/>
            </a:pPr>
            <a:endParaRPr lang="it-IT" sz="2400" dirty="0">
              <a:latin typeface="Times New Roman" panose="02020603050405020304" pitchFamily="18" charset="0"/>
              <a:cs typeface="Times New Roman" panose="02020603050405020304" pitchFamily="18" charset="0"/>
            </a:endParaRPr>
          </a:p>
          <a:p>
            <a:pPr marL="0" indent="0" algn="ctr">
              <a:buNone/>
            </a:pPr>
            <a:r>
              <a:rPr lang="it-IT" sz="2400" dirty="0">
                <a:latin typeface="Times New Roman" panose="02020603050405020304" pitchFamily="18" charset="0"/>
                <a:cs typeface="Times New Roman" panose="02020603050405020304" pitchFamily="18" charset="0"/>
              </a:rPr>
              <a:t>2. l’autore del fatto è palesemente armato;</a:t>
            </a:r>
          </a:p>
          <a:p>
            <a:pPr marL="0" indent="0" algn="ctr">
              <a:buNone/>
            </a:pPr>
            <a:endParaRPr lang="it-IT" sz="2400" dirty="0">
              <a:latin typeface="Times New Roman" panose="02020603050405020304" pitchFamily="18" charset="0"/>
              <a:cs typeface="Times New Roman" panose="02020603050405020304" pitchFamily="18" charset="0"/>
            </a:endParaRPr>
          </a:p>
          <a:p>
            <a:pPr marL="0" indent="0" algn="ctr">
              <a:buNone/>
            </a:pPr>
            <a:r>
              <a:rPr lang="it-IT" sz="2400" dirty="0">
                <a:latin typeface="Times New Roman" panose="02020603050405020304" pitchFamily="18" charset="0"/>
                <a:cs typeface="Times New Roman" panose="02020603050405020304" pitchFamily="18" charset="0"/>
              </a:rPr>
              <a:t>3. è commessa violenza sulle cose in danno di persona incapace, per età o per infermità</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D1491D11-1C32-32F0-16AE-A7A5801D7C7A}"/>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490148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3200" b="1" dirty="0">
                <a:solidFill>
                  <a:schemeClr val="accent5">
                    <a:lumMod val="50000"/>
                  </a:schemeClr>
                </a:solidFill>
                <a:latin typeface="Times New Roman" panose="02020603050405020304" pitchFamily="18" charset="0"/>
                <a:cs typeface="Times New Roman" panose="02020603050405020304" pitchFamily="18" charset="0"/>
              </a:rPr>
              <a:t>Art. 624 c.p. – Furto</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rmAutofit/>
          </a:bodyPr>
          <a:lstStyle/>
          <a:p>
            <a:pPr marL="0" indent="0" algn="ctr">
              <a:buNone/>
            </a:pPr>
            <a:r>
              <a:rPr lang="it-IT" sz="2000" dirty="0">
                <a:latin typeface="Times New Roman" panose="02020603050405020304" pitchFamily="18" charset="0"/>
                <a:cs typeface="Times New Roman" panose="02020603050405020304" pitchFamily="18" charset="0"/>
              </a:rPr>
              <a:t>Diviene sempre procedibile a querela, </a:t>
            </a:r>
            <a:r>
              <a:rPr lang="it-IT" sz="2000" b="1" u="sng" dirty="0">
                <a:latin typeface="Times New Roman" panose="02020603050405020304" pitchFamily="18" charset="0"/>
                <a:cs typeface="Times New Roman" panose="02020603050405020304" pitchFamily="18" charset="0"/>
              </a:rPr>
              <a:t>tranne</a:t>
            </a:r>
            <a:r>
              <a:rPr lang="it-IT" sz="2000" dirty="0">
                <a:latin typeface="Times New Roman" panose="02020603050405020304" pitchFamily="18" charset="0"/>
                <a:cs typeface="Times New Roman" panose="02020603050405020304" pitchFamily="18" charset="0"/>
              </a:rPr>
              <a:t> quando:</a:t>
            </a:r>
          </a:p>
          <a:p>
            <a:pPr marL="0" indent="0" algn="ctr">
              <a:buNone/>
            </a:pPr>
            <a:endParaRPr lang="it-IT" sz="2000" dirty="0">
              <a:latin typeface="Times New Roman" panose="02020603050405020304" pitchFamily="18" charset="0"/>
              <a:cs typeface="Times New Roman" panose="02020603050405020304" pitchFamily="18" charset="0"/>
            </a:endParaRPr>
          </a:p>
          <a:p>
            <a:pPr marL="0" indent="0" algn="ctr">
              <a:buNone/>
            </a:pPr>
            <a:r>
              <a:rPr lang="it-IT" sz="2000" dirty="0">
                <a:latin typeface="Times New Roman" panose="02020603050405020304" pitchFamily="18" charset="0"/>
                <a:cs typeface="Times New Roman" panose="02020603050405020304" pitchFamily="18" charset="0"/>
              </a:rPr>
              <a:t>1. il fatto è commesso in danno di persona incapace, per età o per infermità;</a:t>
            </a:r>
          </a:p>
          <a:p>
            <a:pPr marL="457200" indent="-457200" algn="ctr">
              <a:buAutoNum type="arabicPeriod"/>
            </a:pPr>
            <a:endParaRPr lang="it-IT" sz="2000" dirty="0">
              <a:latin typeface="Times New Roman" panose="02020603050405020304" pitchFamily="18" charset="0"/>
              <a:cs typeface="Times New Roman" panose="02020603050405020304" pitchFamily="18" charset="0"/>
            </a:endParaRPr>
          </a:p>
          <a:p>
            <a:pPr marL="0" indent="0" algn="ctr">
              <a:buNone/>
            </a:pPr>
            <a:r>
              <a:rPr lang="it-IT" sz="2000" dirty="0">
                <a:latin typeface="Times New Roman" panose="02020603050405020304" pitchFamily="18" charset="0"/>
                <a:cs typeface="Times New Roman" panose="02020603050405020304" pitchFamily="18" charset="0"/>
              </a:rPr>
              <a:t>2. ricorrano le circostanze di cui all’art. 625 n. 7 c.p. ad eccezione dell’esposizione alla fede pubblica;</a:t>
            </a:r>
          </a:p>
          <a:p>
            <a:pPr marL="0" indent="0" algn="ctr">
              <a:buNone/>
            </a:pPr>
            <a:endParaRPr lang="it-IT" sz="2000" dirty="0">
              <a:latin typeface="Times New Roman" panose="02020603050405020304" pitchFamily="18" charset="0"/>
              <a:cs typeface="Times New Roman" panose="02020603050405020304" pitchFamily="18" charset="0"/>
            </a:endParaRPr>
          </a:p>
          <a:p>
            <a:pPr marL="0" indent="0" algn="ctr">
              <a:buNone/>
            </a:pPr>
            <a:r>
              <a:rPr lang="it-IT" sz="2000" dirty="0">
                <a:latin typeface="Times New Roman" panose="02020603050405020304" pitchFamily="18" charset="0"/>
                <a:cs typeface="Times New Roman" panose="02020603050405020304" pitchFamily="18" charset="0"/>
              </a:rPr>
              <a:t>3. ricorrano le circostanze di cui all’art. 625 n. 7 </a:t>
            </a:r>
            <a:r>
              <a:rPr lang="it-IT" sz="2000" i="1" dirty="0">
                <a:latin typeface="Times New Roman" panose="02020603050405020304" pitchFamily="18" charset="0"/>
                <a:cs typeface="Times New Roman" panose="02020603050405020304" pitchFamily="18" charset="0"/>
              </a:rPr>
              <a:t>bis</a:t>
            </a:r>
            <a:r>
              <a:rPr lang="it-IT" sz="2000" dirty="0">
                <a:latin typeface="Times New Roman" panose="02020603050405020304" pitchFamily="18" charset="0"/>
                <a:cs typeface="Times New Roman" panose="02020603050405020304" pitchFamily="18" charset="0"/>
              </a:rPr>
              <a:t> c.p.</a:t>
            </a:r>
          </a:p>
          <a:p>
            <a:pPr marL="0" indent="0" algn="ctr">
              <a:buNone/>
            </a:pPr>
            <a:endParaRPr lang="it-IT" sz="2000" dirty="0">
              <a:latin typeface="Times New Roman" panose="02020603050405020304" pitchFamily="18" charset="0"/>
              <a:cs typeface="Times New Roman" panose="02020603050405020304" pitchFamily="18" charset="0"/>
            </a:endParaRP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3D3F4688-B37B-28E7-2EDB-5FC464D436F8}"/>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636917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3200" b="1" dirty="0">
                <a:solidFill>
                  <a:schemeClr val="accent5">
                    <a:lumMod val="50000"/>
                  </a:schemeClr>
                </a:solidFill>
                <a:latin typeface="Times New Roman" panose="02020603050405020304" pitchFamily="18" charset="0"/>
                <a:cs typeface="Times New Roman" panose="02020603050405020304" pitchFamily="18" charset="0"/>
              </a:rPr>
              <a:t>Art. 635 c.p. – Danneggiamento</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rmAutofit/>
          </a:bodyPr>
          <a:lstStyle/>
          <a:p>
            <a:pPr marL="0" indent="0" algn="ctr">
              <a:buNone/>
            </a:pPr>
            <a:r>
              <a:rPr lang="it-IT" sz="2000" dirty="0">
                <a:latin typeface="Times New Roman" panose="02020603050405020304" pitchFamily="18" charset="0"/>
                <a:cs typeface="Times New Roman" panose="02020603050405020304" pitchFamily="18" charset="0"/>
              </a:rPr>
              <a:t>L’ipotesi </a:t>
            </a:r>
            <a:r>
              <a:rPr lang="it-IT" sz="2000" i="1" dirty="0">
                <a:latin typeface="Times New Roman" panose="02020603050405020304" pitchFamily="18" charset="0"/>
                <a:cs typeface="Times New Roman" panose="02020603050405020304" pitchFamily="18" charset="0"/>
              </a:rPr>
              <a:t>«base</a:t>
            </a:r>
            <a:r>
              <a:rPr lang="it-IT" sz="2000" dirty="0">
                <a:latin typeface="Times New Roman" panose="02020603050405020304" pitchFamily="18" charset="0"/>
                <a:cs typeface="Times New Roman" panose="02020603050405020304" pitchFamily="18" charset="0"/>
              </a:rPr>
              <a:t>» del </a:t>
            </a:r>
            <a:r>
              <a:rPr lang="it-IT" sz="2000" b="1" u="sng" dirty="0">
                <a:latin typeface="Times New Roman" panose="02020603050405020304" pitchFamily="18" charset="0"/>
                <a:cs typeface="Times New Roman" panose="02020603050405020304" pitchFamily="18" charset="0"/>
              </a:rPr>
              <a:t>primo comma </a:t>
            </a:r>
            <a:r>
              <a:rPr lang="it-IT" sz="2000" dirty="0">
                <a:latin typeface="Times New Roman" panose="02020603050405020304" pitchFamily="18" charset="0"/>
                <a:cs typeface="Times New Roman" panose="02020603050405020304" pitchFamily="18" charset="0"/>
              </a:rPr>
              <a:t>diviene procedibile a querela</a:t>
            </a:r>
          </a:p>
          <a:p>
            <a:pPr marL="0" indent="0" algn="ctr">
              <a:buNone/>
            </a:pPr>
            <a:r>
              <a:rPr lang="it-IT" sz="2000" b="1" u="sng" dirty="0">
                <a:latin typeface="Times New Roman" panose="02020603050405020304" pitchFamily="18" charset="0"/>
                <a:cs typeface="Times New Roman" panose="02020603050405020304" pitchFamily="18" charset="0"/>
              </a:rPr>
              <a:t>tranne</a:t>
            </a:r>
            <a:r>
              <a:rPr lang="it-IT" sz="2000" dirty="0">
                <a:latin typeface="Times New Roman" panose="02020603050405020304" pitchFamily="18" charset="0"/>
                <a:cs typeface="Times New Roman" panose="02020603050405020304" pitchFamily="18" charset="0"/>
              </a:rPr>
              <a:t> quando:</a:t>
            </a:r>
          </a:p>
          <a:p>
            <a:pPr marL="0" indent="0" algn="ctr">
              <a:buNone/>
            </a:pPr>
            <a:endParaRPr lang="it-IT" sz="2000" dirty="0">
              <a:latin typeface="Times New Roman" panose="02020603050405020304" pitchFamily="18" charset="0"/>
              <a:cs typeface="Times New Roman" panose="02020603050405020304" pitchFamily="18" charset="0"/>
            </a:endParaRPr>
          </a:p>
          <a:p>
            <a:pPr marL="0" indent="0" algn="ctr">
              <a:buNone/>
            </a:pPr>
            <a:r>
              <a:rPr lang="it-IT" sz="2000" dirty="0">
                <a:latin typeface="Times New Roman" panose="02020603050405020304" pitchFamily="18" charset="0"/>
                <a:cs typeface="Times New Roman" panose="02020603050405020304" pitchFamily="18" charset="0"/>
              </a:rPr>
              <a:t>1. il fatto è commesso in occasione del delitto di interruzione di un servizio pubblico o di pubblica necessità (art. 331 c.p.)</a:t>
            </a:r>
          </a:p>
          <a:p>
            <a:pPr marL="457200" indent="-457200" algn="ctr">
              <a:buAutoNum type="arabicPeriod"/>
            </a:pPr>
            <a:endParaRPr lang="it-IT" sz="2000" dirty="0">
              <a:latin typeface="Times New Roman" panose="02020603050405020304" pitchFamily="18" charset="0"/>
              <a:cs typeface="Times New Roman" panose="02020603050405020304" pitchFamily="18" charset="0"/>
            </a:endParaRPr>
          </a:p>
          <a:p>
            <a:pPr marL="0" indent="0" algn="ctr">
              <a:buNone/>
            </a:pPr>
            <a:r>
              <a:rPr lang="it-IT" sz="2000" dirty="0">
                <a:latin typeface="Times New Roman" panose="02020603050405020304" pitchFamily="18" charset="0"/>
                <a:cs typeface="Times New Roman" panose="02020603050405020304" pitchFamily="18" charset="0"/>
              </a:rPr>
              <a:t>2. il fatto è commesso in danno di persona incapace, per età o per infermità.</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D2B55ED9-088A-4C1E-A379-1CC915879312}"/>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1343408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3200" b="1" dirty="0">
                <a:solidFill>
                  <a:schemeClr val="accent5">
                    <a:lumMod val="50000"/>
                  </a:schemeClr>
                </a:solidFill>
                <a:latin typeface="Times New Roman" panose="02020603050405020304" pitchFamily="18" charset="0"/>
                <a:cs typeface="Times New Roman" panose="02020603050405020304" pitchFamily="18" charset="0"/>
              </a:rPr>
              <a:t>Art. 640 c.p. – Truffa</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rmAutofit/>
          </a:bodyPr>
          <a:lstStyle/>
          <a:p>
            <a:pPr marL="0" indent="0" algn="ctr">
              <a:buNone/>
            </a:pPr>
            <a:r>
              <a:rPr lang="it-IT" sz="2000" dirty="0">
                <a:latin typeface="Times New Roman" panose="02020603050405020304" pitchFamily="18" charset="0"/>
                <a:cs typeface="Times New Roman" panose="02020603050405020304" pitchFamily="18" charset="0"/>
              </a:rPr>
              <a:t>Il delitto è procedibile a querela, </a:t>
            </a:r>
            <a:r>
              <a:rPr lang="it-IT" sz="2000" b="1" u="sng" dirty="0">
                <a:latin typeface="Times New Roman" panose="02020603050405020304" pitchFamily="18" charset="0"/>
                <a:cs typeface="Times New Roman" panose="02020603050405020304" pitchFamily="18" charset="0"/>
              </a:rPr>
              <a:t>tranne</a:t>
            </a:r>
            <a:r>
              <a:rPr lang="it-IT" sz="2000" dirty="0">
                <a:latin typeface="Times New Roman" panose="02020603050405020304" pitchFamily="18" charset="0"/>
                <a:cs typeface="Times New Roman" panose="02020603050405020304" pitchFamily="18" charset="0"/>
              </a:rPr>
              <a:t> quando:</a:t>
            </a:r>
          </a:p>
          <a:p>
            <a:pPr marL="0" indent="0" algn="ctr">
              <a:buNone/>
            </a:pPr>
            <a:endParaRPr lang="it-IT" sz="2000" dirty="0">
              <a:latin typeface="Times New Roman" panose="02020603050405020304" pitchFamily="18" charset="0"/>
              <a:cs typeface="Times New Roman" panose="02020603050405020304" pitchFamily="18" charset="0"/>
            </a:endParaRPr>
          </a:p>
          <a:p>
            <a:pPr marL="0" indent="0" algn="ctr">
              <a:buNone/>
            </a:pPr>
            <a:r>
              <a:rPr lang="it-IT" sz="2000" dirty="0">
                <a:latin typeface="Times New Roman" panose="02020603050405020304" pitchFamily="18" charset="0"/>
                <a:cs typeface="Times New Roman" panose="02020603050405020304" pitchFamily="18" charset="0"/>
              </a:rPr>
              <a:t>1. è aggravato ai sensi del secondo comma</a:t>
            </a:r>
          </a:p>
          <a:p>
            <a:pPr marL="0" indent="0" algn="ctr">
              <a:buNone/>
            </a:pPr>
            <a:r>
              <a:rPr lang="it-IT" sz="2000" dirty="0">
                <a:latin typeface="Times New Roman" panose="02020603050405020304" pitchFamily="18" charset="0"/>
                <a:cs typeface="Times New Roman" panose="02020603050405020304" pitchFamily="18" charset="0"/>
              </a:rPr>
              <a:t>(art. 640 co. 3 c.p.);</a:t>
            </a:r>
          </a:p>
          <a:p>
            <a:pPr marL="0" indent="0" algn="ctr">
              <a:buNone/>
            </a:pPr>
            <a:endParaRPr lang="it-IT" sz="2000" dirty="0">
              <a:latin typeface="Times New Roman" panose="02020603050405020304" pitchFamily="18" charset="0"/>
              <a:cs typeface="Times New Roman" panose="02020603050405020304" pitchFamily="18" charset="0"/>
            </a:endParaRPr>
          </a:p>
          <a:p>
            <a:pPr marL="0" indent="0" algn="ctr">
              <a:buNone/>
            </a:pPr>
            <a:r>
              <a:rPr lang="it-IT" sz="2000" dirty="0">
                <a:latin typeface="Times New Roman" panose="02020603050405020304" pitchFamily="18" charset="0"/>
                <a:cs typeface="Times New Roman" panose="02020603050405020304" pitchFamily="18" charset="0"/>
              </a:rPr>
              <a:t>2. ricorre una circostanza aggravante ad effetto speciale </a:t>
            </a:r>
            <a:r>
              <a:rPr lang="it-IT" sz="2000" u="sng" dirty="0">
                <a:latin typeface="Times New Roman" panose="02020603050405020304" pitchFamily="18" charset="0"/>
                <a:cs typeface="Times New Roman" panose="02020603050405020304" pitchFamily="18" charset="0"/>
              </a:rPr>
              <a:t>diversa dalla recidiva</a:t>
            </a:r>
          </a:p>
          <a:p>
            <a:pPr marL="0" indent="0" algn="ctr">
              <a:buNone/>
            </a:pPr>
            <a:r>
              <a:rPr lang="it-IT" sz="2000" dirty="0">
                <a:latin typeface="Times New Roman" panose="02020603050405020304" pitchFamily="18" charset="0"/>
                <a:cs typeface="Times New Roman" panose="02020603050405020304" pitchFamily="18" charset="0"/>
              </a:rPr>
              <a:t>3. la persona offesa è incapace per età o infermità</a:t>
            </a:r>
          </a:p>
          <a:p>
            <a:pPr marL="0" indent="0" algn="ctr">
              <a:buNone/>
            </a:pPr>
            <a:r>
              <a:rPr lang="it-IT" sz="2000" dirty="0">
                <a:latin typeface="Times New Roman" panose="02020603050405020304" pitchFamily="18" charset="0"/>
                <a:cs typeface="Times New Roman" panose="02020603050405020304" pitchFamily="18" charset="0"/>
              </a:rPr>
              <a:t>(art. 649 </a:t>
            </a:r>
            <a:r>
              <a:rPr lang="it-IT" sz="2000" i="1" dirty="0">
                <a:latin typeface="Times New Roman" panose="02020603050405020304" pitchFamily="18" charset="0"/>
                <a:cs typeface="Times New Roman" panose="02020603050405020304" pitchFamily="18" charset="0"/>
              </a:rPr>
              <a:t>bis</a:t>
            </a:r>
            <a:r>
              <a:rPr lang="it-IT" sz="2000" dirty="0">
                <a:latin typeface="Times New Roman" panose="02020603050405020304" pitchFamily="18" charset="0"/>
                <a:cs typeface="Times New Roman" panose="02020603050405020304" pitchFamily="18" charset="0"/>
              </a:rPr>
              <a:t> c.p.)</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643104C3-8C4C-3C1A-A009-8173C5895C80}"/>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3726277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3200" b="1" dirty="0">
                <a:solidFill>
                  <a:schemeClr val="accent5">
                    <a:lumMod val="50000"/>
                  </a:schemeClr>
                </a:solidFill>
                <a:latin typeface="Times New Roman" panose="02020603050405020304" pitchFamily="18" charset="0"/>
                <a:cs typeface="Times New Roman" panose="02020603050405020304" pitchFamily="18" charset="0"/>
              </a:rPr>
              <a:t>Art. 640 </a:t>
            </a:r>
            <a:r>
              <a:rPr lang="it-IT" sz="3200" b="1" i="1" dirty="0">
                <a:solidFill>
                  <a:schemeClr val="accent5">
                    <a:lumMod val="50000"/>
                  </a:schemeClr>
                </a:solidFill>
                <a:latin typeface="Times New Roman" panose="02020603050405020304" pitchFamily="18" charset="0"/>
                <a:cs typeface="Times New Roman" panose="02020603050405020304" pitchFamily="18" charset="0"/>
              </a:rPr>
              <a:t>ter </a:t>
            </a:r>
            <a:r>
              <a:rPr lang="it-IT" sz="3200" b="1" dirty="0">
                <a:solidFill>
                  <a:schemeClr val="accent5">
                    <a:lumMod val="50000"/>
                  </a:schemeClr>
                </a:solidFill>
                <a:latin typeface="Times New Roman" panose="02020603050405020304" pitchFamily="18" charset="0"/>
                <a:cs typeface="Times New Roman" panose="02020603050405020304" pitchFamily="18" charset="0"/>
              </a:rPr>
              <a:t>c.p. – Frode informatica</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rmAutofit/>
          </a:bodyPr>
          <a:lstStyle/>
          <a:p>
            <a:pPr marL="0" indent="0" algn="ctr">
              <a:buNone/>
            </a:pPr>
            <a:r>
              <a:rPr lang="it-IT" sz="2000" dirty="0">
                <a:latin typeface="Times New Roman" panose="02020603050405020304" pitchFamily="18" charset="0"/>
                <a:cs typeface="Times New Roman" panose="02020603050405020304" pitchFamily="18" charset="0"/>
              </a:rPr>
              <a:t>Il delitto è procedibile a querela, </a:t>
            </a:r>
            <a:r>
              <a:rPr lang="it-IT" sz="2000" b="1" u="sng" dirty="0">
                <a:latin typeface="Times New Roman" panose="02020603050405020304" pitchFamily="18" charset="0"/>
                <a:cs typeface="Times New Roman" panose="02020603050405020304" pitchFamily="18" charset="0"/>
              </a:rPr>
              <a:t>tranne</a:t>
            </a:r>
            <a:r>
              <a:rPr lang="it-IT" sz="2000" dirty="0">
                <a:latin typeface="Times New Roman" panose="02020603050405020304" pitchFamily="18" charset="0"/>
                <a:cs typeface="Times New Roman" panose="02020603050405020304" pitchFamily="18" charset="0"/>
              </a:rPr>
              <a:t> quando:</a:t>
            </a:r>
          </a:p>
          <a:p>
            <a:pPr marL="0" indent="0" algn="ctr">
              <a:buNone/>
            </a:pPr>
            <a:endParaRPr lang="it-IT" sz="2000" dirty="0">
              <a:latin typeface="Times New Roman" panose="02020603050405020304" pitchFamily="18" charset="0"/>
              <a:cs typeface="Times New Roman" panose="02020603050405020304" pitchFamily="18" charset="0"/>
            </a:endParaRPr>
          </a:p>
          <a:p>
            <a:pPr marL="457200" indent="-457200" algn="ctr">
              <a:buAutoNum type="arabicPeriod"/>
            </a:pPr>
            <a:r>
              <a:rPr lang="it-IT" sz="2000" dirty="0">
                <a:latin typeface="Times New Roman" panose="02020603050405020304" pitchFamily="18" charset="0"/>
                <a:cs typeface="Times New Roman" panose="02020603050405020304" pitchFamily="18" charset="0"/>
              </a:rPr>
              <a:t>è aggravato ai sensi del secondo o del terzo comma</a:t>
            </a:r>
          </a:p>
          <a:p>
            <a:pPr marL="0" indent="0" algn="ctr">
              <a:buNone/>
            </a:pPr>
            <a:r>
              <a:rPr lang="it-IT" sz="2000" dirty="0">
                <a:latin typeface="Times New Roman" panose="02020603050405020304" pitchFamily="18" charset="0"/>
                <a:cs typeface="Times New Roman" panose="02020603050405020304" pitchFamily="18" charset="0"/>
              </a:rPr>
              <a:t>2. è aggravato ai sensi dell’art. 61 n. 5 c.p. limitatamente alle circostanze di persona, anche in riferimento all’età</a:t>
            </a:r>
          </a:p>
          <a:p>
            <a:pPr marL="0" indent="0" algn="ctr">
              <a:buNone/>
            </a:pPr>
            <a:r>
              <a:rPr lang="it-IT" sz="2000" dirty="0">
                <a:latin typeface="Times New Roman" panose="02020603050405020304" pitchFamily="18" charset="0"/>
                <a:cs typeface="Times New Roman" panose="02020603050405020304" pitchFamily="18" charset="0"/>
              </a:rPr>
              <a:t>(art. 640 </a:t>
            </a:r>
            <a:r>
              <a:rPr lang="it-IT" sz="2000" i="1" dirty="0">
                <a:latin typeface="Times New Roman" panose="02020603050405020304" pitchFamily="18" charset="0"/>
                <a:cs typeface="Times New Roman" panose="02020603050405020304" pitchFamily="18" charset="0"/>
              </a:rPr>
              <a:t>ter</a:t>
            </a:r>
            <a:r>
              <a:rPr lang="it-IT" sz="2000" dirty="0">
                <a:latin typeface="Times New Roman" panose="02020603050405020304" pitchFamily="18" charset="0"/>
                <a:cs typeface="Times New Roman" panose="02020603050405020304" pitchFamily="18" charset="0"/>
              </a:rPr>
              <a:t> co. 4 c.p.);</a:t>
            </a:r>
          </a:p>
          <a:p>
            <a:pPr marL="0" indent="0" algn="ctr">
              <a:buNone/>
            </a:pPr>
            <a:endParaRPr lang="it-IT" sz="2000" dirty="0">
              <a:latin typeface="Times New Roman" panose="02020603050405020304" pitchFamily="18" charset="0"/>
              <a:cs typeface="Times New Roman" panose="02020603050405020304" pitchFamily="18" charset="0"/>
            </a:endParaRPr>
          </a:p>
          <a:p>
            <a:pPr marL="0" indent="0" algn="ctr">
              <a:buNone/>
            </a:pPr>
            <a:r>
              <a:rPr lang="it-IT" sz="2000" dirty="0">
                <a:latin typeface="Times New Roman" panose="02020603050405020304" pitchFamily="18" charset="0"/>
                <a:cs typeface="Times New Roman" panose="02020603050405020304" pitchFamily="18" charset="0"/>
              </a:rPr>
              <a:t>3. ricorre una circostanza aggravante ad effetto speciale </a:t>
            </a:r>
            <a:r>
              <a:rPr lang="it-IT" sz="2000" u="sng" dirty="0">
                <a:latin typeface="Times New Roman" panose="02020603050405020304" pitchFamily="18" charset="0"/>
                <a:cs typeface="Times New Roman" panose="02020603050405020304" pitchFamily="18" charset="0"/>
              </a:rPr>
              <a:t>diversa dalla recidiva</a:t>
            </a:r>
          </a:p>
          <a:p>
            <a:pPr marL="0" indent="0" algn="ctr">
              <a:buNone/>
            </a:pPr>
            <a:r>
              <a:rPr lang="it-IT" sz="2000" dirty="0">
                <a:latin typeface="Times New Roman" panose="02020603050405020304" pitchFamily="18" charset="0"/>
                <a:cs typeface="Times New Roman" panose="02020603050405020304" pitchFamily="18" charset="0"/>
              </a:rPr>
              <a:t>4. la persona offesa è incapace per età o infermità</a:t>
            </a:r>
          </a:p>
          <a:p>
            <a:pPr marL="0" indent="0" algn="ctr">
              <a:buNone/>
            </a:pPr>
            <a:r>
              <a:rPr lang="it-IT" sz="2000" dirty="0">
                <a:latin typeface="Times New Roman" panose="02020603050405020304" pitchFamily="18" charset="0"/>
                <a:cs typeface="Times New Roman" panose="02020603050405020304" pitchFamily="18" charset="0"/>
              </a:rPr>
              <a:t>(art. 649 </a:t>
            </a:r>
            <a:r>
              <a:rPr lang="it-IT" sz="2000" i="1" dirty="0">
                <a:latin typeface="Times New Roman" panose="02020603050405020304" pitchFamily="18" charset="0"/>
                <a:cs typeface="Times New Roman" panose="02020603050405020304" pitchFamily="18" charset="0"/>
              </a:rPr>
              <a:t>bis</a:t>
            </a:r>
            <a:r>
              <a:rPr lang="it-IT" sz="2000" dirty="0">
                <a:latin typeface="Times New Roman" panose="02020603050405020304" pitchFamily="18" charset="0"/>
                <a:cs typeface="Times New Roman" panose="02020603050405020304" pitchFamily="18" charset="0"/>
              </a:rPr>
              <a:t> c.p.)</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C3E80A4B-2CDB-F49A-3B5D-BD2DE0C97574}"/>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1856988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3200" b="1" dirty="0">
                <a:solidFill>
                  <a:schemeClr val="accent5">
                    <a:lumMod val="50000"/>
                  </a:schemeClr>
                </a:solidFill>
                <a:latin typeface="Times New Roman" panose="02020603050405020304" pitchFamily="18" charset="0"/>
                <a:cs typeface="Times New Roman" panose="02020603050405020304" pitchFamily="18" charset="0"/>
              </a:rPr>
              <a:t>Art. 646 c.p. – Appropriazione indebita</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rmAutofit/>
          </a:bodyPr>
          <a:lstStyle/>
          <a:p>
            <a:pPr marL="0" indent="0" algn="ctr">
              <a:buNone/>
            </a:pPr>
            <a:r>
              <a:rPr lang="it-IT" sz="2000" dirty="0">
                <a:latin typeface="Times New Roman" panose="02020603050405020304" pitchFamily="18" charset="0"/>
                <a:cs typeface="Times New Roman" panose="02020603050405020304" pitchFamily="18" charset="0"/>
              </a:rPr>
              <a:t>Il delitto è procedibile a querela, </a:t>
            </a:r>
            <a:r>
              <a:rPr lang="it-IT" sz="2000" b="1" u="sng" dirty="0">
                <a:latin typeface="Times New Roman" panose="02020603050405020304" pitchFamily="18" charset="0"/>
                <a:cs typeface="Times New Roman" panose="02020603050405020304" pitchFamily="18" charset="0"/>
              </a:rPr>
              <a:t>tranne</a:t>
            </a:r>
          </a:p>
          <a:p>
            <a:pPr marL="0" indent="0" algn="ctr">
              <a:buNone/>
            </a:pPr>
            <a:endParaRPr lang="it-IT" sz="2000" dirty="0">
              <a:latin typeface="Times New Roman" panose="02020603050405020304" pitchFamily="18" charset="0"/>
              <a:cs typeface="Times New Roman" panose="02020603050405020304" pitchFamily="18" charset="0"/>
            </a:endParaRPr>
          </a:p>
          <a:p>
            <a:pPr marL="0" indent="0" algn="ctr">
              <a:buNone/>
            </a:pPr>
            <a:r>
              <a:rPr lang="it-IT" sz="2000" dirty="0">
                <a:latin typeface="Times New Roman" panose="02020603050405020304" pitchFamily="18" charset="0"/>
                <a:cs typeface="Times New Roman" panose="02020603050405020304" pitchFamily="18" charset="0"/>
              </a:rPr>
              <a:t>quando commesso su cose possedute a titolo di deposito necessario </a:t>
            </a:r>
          </a:p>
          <a:p>
            <a:pPr marL="0" indent="0" algn="ctr">
              <a:buNone/>
            </a:pPr>
            <a:r>
              <a:rPr lang="it-IT" sz="2000" i="1" dirty="0">
                <a:latin typeface="Times New Roman" panose="02020603050405020304" pitchFamily="18" charset="0"/>
                <a:cs typeface="Times New Roman" panose="02020603050405020304" pitchFamily="18" charset="0"/>
              </a:rPr>
              <a:t>oppure</a:t>
            </a:r>
          </a:p>
          <a:p>
            <a:pPr marL="0" indent="0" algn="ctr">
              <a:buNone/>
            </a:pPr>
            <a:r>
              <a:rPr lang="it-IT" sz="2000" dirty="0">
                <a:latin typeface="Times New Roman" panose="02020603050405020304" pitchFamily="18" charset="0"/>
                <a:cs typeface="Times New Roman" panose="02020603050405020304" pitchFamily="18" charset="0"/>
              </a:rPr>
              <a:t>quando aggravato ai sensi dell’art. 61 n. 11 c.p.:</a:t>
            </a:r>
          </a:p>
          <a:p>
            <a:pPr marL="0" indent="0" algn="ctr">
              <a:buNone/>
            </a:pPr>
            <a:endParaRPr lang="it-IT" sz="2000" dirty="0">
              <a:latin typeface="Times New Roman" panose="02020603050405020304" pitchFamily="18" charset="0"/>
              <a:cs typeface="Times New Roman" panose="02020603050405020304" pitchFamily="18" charset="0"/>
            </a:endParaRPr>
          </a:p>
          <a:p>
            <a:pPr marL="0" indent="0" algn="ctr">
              <a:buNone/>
            </a:pPr>
            <a:r>
              <a:rPr lang="it-IT" sz="2000" dirty="0">
                <a:latin typeface="Times New Roman" panose="02020603050405020304" pitchFamily="18" charset="0"/>
                <a:cs typeface="Times New Roman" panose="02020603050405020304" pitchFamily="18" charset="0"/>
              </a:rPr>
              <a:t>1. ricorre una circostanza aggravante ad effetto speciale </a:t>
            </a:r>
            <a:r>
              <a:rPr lang="it-IT" sz="2000" b="1" u="sng" dirty="0">
                <a:latin typeface="Times New Roman" panose="02020603050405020304" pitchFamily="18" charset="0"/>
                <a:cs typeface="Times New Roman" panose="02020603050405020304" pitchFamily="18" charset="0"/>
              </a:rPr>
              <a:t>diversa dalla recidiva</a:t>
            </a:r>
          </a:p>
          <a:p>
            <a:pPr marL="0" indent="0" algn="ctr">
              <a:buNone/>
            </a:pPr>
            <a:r>
              <a:rPr lang="it-IT" sz="2000" dirty="0">
                <a:latin typeface="Times New Roman" panose="02020603050405020304" pitchFamily="18" charset="0"/>
                <a:cs typeface="Times New Roman" panose="02020603050405020304" pitchFamily="18" charset="0"/>
              </a:rPr>
              <a:t>2. la persona offesa è incapace per età o infermità</a:t>
            </a:r>
          </a:p>
          <a:p>
            <a:pPr marL="0" indent="0" algn="ctr">
              <a:buNone/>
            </a:pPr>
            <a:r>
              <a:rPr lang="it-IT" sz="2000" dirty="0">
                <a:latin typeface="Times New Roman" panose="02020603050405020304" pitchFamily="18" charset="0"/>
                <a:cs typeface="Times New Roman" panose="02020603050405020304" pitchFamily="18" charset="0"/>
              </a:rPr>
              <a:t>(art. 649 </a:t>
            </a:r>
            <a:r>
              <a:rPr lang="it-IT" sz="2000" i="1" dirty="0">
                <a:latin typeface="Times New Roman" panose="02020603050405020304" pitchFamily="18" charset="0"/>
                <a:cs typeface="Times New Roman" panose="02020603050405020304" pitchFamily="18" charset="0"/>
              </a:rPr>
              <a:t>bis</a:t>
            </a:r>
            <a:r>
              <a:rPr lang="it-IT" sz="2000" dirty="0">
                <a:latin typeface="Times New Roman" panose="02020603050405020304" pitchFamily="18" charset="0"/>
                <a:cs typeface="Times New Roman" panose="02020603050405020304" pitchFamily="18" charset="0"/>
              </a:rPr>
              <a:t> c.p.)</a:t>
            </a:r>
          </a:p>
          <a:p>
            <a:pPr marL="0" indent="0" algn="ctr">
              <a:buNone/>
            </a:pPr>
            <a:endParaRPr lang="it-IT" sz="2000" dirty="0">
              <a:latin typeface="Times New Roman" panose="02020603050405020304" pitchFamily="18" charset="0"/>
              <a:cs typeface="Times New Roman" panose="02020603050405020304" pitchFamily="18" charset="0"/>
            </a:endParaRP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5BEB83AB-6DAB-CAEF-680B-CCF7AD5909F8}"/>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6221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2200" b="1" dirty="0">
                <a:solidFill>
                  <a:schemeClr val="accent5">
                    <a:lumMod val="50000"/>
                  </a:schemeClr>
                </a:solidFill>
                <a:latin typeface="Times New Roman" panose="02020603050405020304" pitchFamily="18" charset="0"/>
                <a:cs typeface="Times New Roman" panose="02020603050405020304" pitchFamily="18" charset="0"/>
              </a:rPr>
              <a:t>Art. 659 c.p. – Disturbo alle occupazioni o del riposo delle persone </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rmAutofit/>
          </a:bodyPr>
          <a:lstStyle/>
          <a:p>
            <a:pPr marL="0" indent="0" algn="ctr">
              <a:buNone/>
            </a:pPr>
            <a:r>
              <a:rPr lang="it-IT" sz="2000" dirty="0">
                <a:latin typeface="Times New Roman" panose="02020603050405020304" pitchFamily="18" charset="0"/>
                <a:cs typeface="Times New Roman" panose="02020603050405020304" pitchFamily="18" charset="0"/>
              </a:rPr>
              <a:t>La </a:t>
            </a:r>
            <a:r>
              <a:rPr lang="it-IT" sz="2000" b="1" u="sng" dirty="0">
                <a:latin typeface="Times New Roman" panose="02020603050405020304" pitchFamily="18" charset="0"/>
                <a:cs typeface="Times New Roman" panose="02020603050405020304" pitchFamily="18" charset="0"/>
              </a:rPr>
              <a:t>contravvenzione base</a:t>
            </a:r>
            <a:r>
              <a:rPr lang="it-IT" sz="2000" b="1"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diviene procedibile a querela, </a:t>
            </a:r>
            <a:r>
              <a:rPr lang="it-IT" sz="2000" b="1" u="sng" dirty="0">
                <a:latin typeface="Times New Roman" panose="02020603050405020304" pitchFamily="18" charset="0"/>
                <a:cs typeface="Times New Roman" panose="02020603050405020304" pitchFamily="18" charset="0"/>
              </a:rPr>
              <a:t>tranne</a:t>
            </a:r>
            <a:r>
              <a:rPr lang="it-IT" sz="2000" dirty="0">
                <a:latin typeface="Times New Roman" panose="02020603050405020304" pitchFamily="18" charset="0"/>
                <a:cs typeface="Times New Roman" panose="02020603050405020304" pitchFamily="18" charset="0"/>
              </a:rPr>
              <a:t> quando:</a:t>
            </a:r>
          </a:p>
          <a:p>
            <a:pPr marL="0" indent="0" algn="ctr">
              <a:buNone/>
            </a:pPr>
            <a:endParaRPr lang="it-IT" sz="2000" dirty="0">
              <a:latin typeface="Times New Roman" panose="02020603050405020304" pitchFamily="18" charset="0"/>
              <a:cs typeface="Times New Roman" panose="02020603050405020304" pitchFamily="18" charset="0"/>
            </a:endParaRPr>
          </a:p>
          <a:p>
            <a:pPr marL="0" indent="0" algn="ctr">
              <a:buNone/>
            </a:pPr>
            <a:r>
              <a:rPr lang="it-IT" sz="2000" dirty="0">
                <a:latin typeface="Times New Roman" panose="02020603050405020304" pitchFamily="18" charset="0"/>
                <a:cs typeface="Times New Roman" panose="02020603050405020304" pitchFamily="18" charset="0"/>
              </a:rPr>
              <a:t>1. il fatto ha ad oggetto spettacoli, ritrovi o trattenimenti pubblici </a:t>
            </a:r>
          </a:p>
          <a:p>
            <a:pPr marL="0" indent="0" algn="ctr">
              <a:buNone/>
            </a:pPr>
            <a:endParaRPr lang="it-IT" sz="2000" dirty="0">
              <a:latin typeface="Times New Roman" panose="02020603050405020304" pitchFamily="18" charset="0"/>
              <a:cs typeface="Times New Roman" panose="02020603050405020304" pitchFamily="18" charset="0"/>
            </a:endParaRPr>
          </a:p>
          <a:p>
            <a:pPr marL="0" indent="0" algn="ctr">
              <a:buNone/>
            </a:pPr>
            <a:r>
              <a:rPr lang="it-IT" sz="2000" dirty="0">
                <a:latin typeface="Times New Roman" panose="02020603050405020304" pitchFamily="18" charset="0"/>
                <a:cs typeface="Times New Roman" panose="02020603050405020304" pitchFamily="18" charset="0"/>
              </a:rPr>
              <a:t>2. la persona offesa è incapace per età o infermità</a:t>
            </a:r>
          </a:p>
          <a:p>
            <a:pPr marL="0" indent="0" algn="ctr">
              <a:buNone/>
            </a:pPr>
            <a:endParaRPr lang="it-IT" sz="2000" dirty="0">
              <a:latin typeface="Times New Roman" panose="02020603050405020304" pitchFamily="18" charset="0"/>
              <a:cs typeface="Times New Roman" panose="02020603050405020304" pitchFamily="18" charset="0"/>
            </a:endParaRP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B98F27F6-29BD-A246-478E-26CA9CFAEFD8}"/>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2524974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2800" b="1" dirty="0">
                <a:solidFill>
                  <a:schemeClr val="accent5">
                    <a:lumMod val="50000"/>
                  </a:schemeClr>
                </a:solidFill>
                <a:latin typeface="Times New Roman" panose="02020603050405020304" pitchFamily="18" charset="0"/>
                <a:cs typeface="Times New Roman" panose="02020603050405020304" pitchFamily="18" charset="0"/>
              </a:rPr>
              <a:t>Art. 660 c.p. – Molestia o disturbo alle persone</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rmAutofit/>
          </a:bodyPr>
          <a:lstStyle/>
          <a:p>
            <a:pPr marL="0" indent="0" algn="ctr">
              <a:buNone/>
            </a:pPr>
            <a:r>
              <a:rPr lang="it-IT" sz="2400" dirty="0">
                <a:latin typeface="Times New Roman" panose="02020603050405020304" pitchFamily="18" charset="0"/>
                <a:cs typeface="Times New Roman" panose="02020603050405020304" pitchFamily="18" charset="0"/>
              </a:rPr>
              <a:t>La contravvenzione diviene procedibile a querela, </a:t>
            </a:r>
            <a:r>
              <a:rPr lang="it-IT" sz="2400" b="1" u="sng" dirty="0">
                <a:latin typeface="Times New Roman" panose="02020603050405020304" pitchFamily="18" charset="0"/>
                <a:cs typeface="Times New Roman" panose="02020603050405020304" pitchFamily="18" charset="0"/>
              </a:rPr>
              <a:t>tranne</a:t>
            </a:r>
            <a:r>
              <a:rPr lang="it-IT" sz="2400" dirty="0">
                <a:latin typeface="Times New Roman" panose="02020603050405020304" pitchFamily="18" charset="0"/>
                <a:cs typeface="Times New Roman" panose="02020603050405020304" pitchFamily="18" charset="0"/>
              </a:rPr>
              <a:t> </a:t>
            </a:r>
          </a:p>
          <a:p>
            <a:pPr marL="0" indent="0" algn="ctr">
              <a:buNone/>
            </a:pPr>
            <a:r>
              <a:rPr lang="it-IT" sz="2400">
                <a:latin typeface="Times New Roman" panose="02020603050405020304" pitchFamily="18" charset="0"/>
                <a:cs typeface="Times New Roman" panose="02020603050405020304" pitchFamily="18" charset="0"/>
              </a:rPr>
              <a:t>quando </a:t>
            </a:r>
            <a:r>
              <a:rPr lang="it-IT" sz="2400" dirty="0">
                <a:latin typeface="Times New Roman" panose="02020603050405020304" pitchFamily="18" charset="0"/>
                <a:cs typeface="Times New Roman" panose="02020603050405020304" pitchFamily="18" charset="0"/>
              </a:rPr>
              <a:t>la persona offesa è incapace per età o infermità</a:t>
            </a:r>
          </a:p>
          <a:p>
            <a:pPr marL="0" indent="0" algn="ctr">
              <a:buNone/>
            </a:pPr>
            <a:endParaRPr lang="it-IT" sz="2000" dirty="0">
              <a:latin typeface="Times New Roman" panose="02020603050405020304" pitchFamily="18" charset="0"/>
              <a:cs typeface="Times New Roman" panose="02020603050405020304" pitchFamily="18" charset="0"/>
            </a:endParaRP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D628DB72-7950-2F4F-1A01-AF8A60F27A65}"/>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4221351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2000" b="1" dirty="0">
                <a:solidFill>
                  <a:schemeClr val="accent5">
                    <a:lumMod val="50000"/>
                  </a:schemeClr>
                </a:solidFill>
                <a:effectLst/>
                <a:latin typeface="Times New Roman" panose="02020603050405020304" pitchFamily="18" charset="0"/>
                <a:cs typeface="Times New Roman" panose="02020603050405020304" pitchFamily="18" charset="0"/>
              </a:rPr>
              <a:t>Disposizioni transitorie in materia di modifica del regime di procedibilità</a:t>
            </a:r>
            <a:br>
              <a:rPr lang="it-IT" sz="2000" b="1" dirty="0">
                <a:solidFill>
                  <a:schemeClr val="accent5">
                    <a:lumMod val="50000"/>
                  </a:schemeClr>
                </a:solidFill>
                <a:effectLst/>
                <a:latin typeface="Times New Roman" panose="02020603050405020304" pitchFamily="18" charset="0"/>
                <a:cs typeface="Times New Roman" panose="02020603050405020304" pitchFamily="18" charset="0"/>
              </a:rPr>
            </a:br>
            <a:r>
              <a:rPr lang="it-IT" sz="2000" b="1" dirty="0">
                <a:solidFill>
                  <a:schemeClr val="accent5">
                    <a:lumMod val="50000"/>
                  </a:schemeClr>
                </a:solidFill>
                <a:effectLst/>
                <a:latin typeface="Times New Roman" panose="02020603050405020304" pitchFamily="18" charset="0"/>
                <a:cs typeface="Times New Roman" panose="02020603050405020304" pitchFamily="18" charset="0"/>
              </a:rPr>
              <a:t>(art. 85 D.Lgs. 150/2022) </a:t>
            </a:r>
            <a:endParaRPr lang="it-IT" sz="20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rmAutofit/>
          </a:bodyPr>
          <a:lstStyle/>
          <a:p>
            <a:pPr marL="0" indent="0" algn="just">
              <a:buNone/>
            </a:pPr>
            <a:r>
              <a:rPr lang="it-IT" sz="2800" dirty="0">
                <a:latin typeface="Times New Roman" panose="02020603050405020304" pitchFamily="18" charset="0"/>
                <a:cs typeface="Times New Roman" panose="02020603050405020304" pitchFamily="18" charset="0"/>
              </a:rPr>
              <a:t>«</a:t>
            </a:r>
            <a:r>
              <a:rPr lang="it-IT" sz="2800" i="1" dirty="0">
                <a:latin typeface="Times New Roman" panose="02020603050405020304" pitchFamily="18" charset="0"/>
                <a:cs typeface="Times New Roman" panose="02020603050405020304" pitchFamily="18" charset="0"/>
              </a:rPr>
              <a:t>Per i reati perseguibili a querela della persona offesa in base alle disposizioni del presente decreto, </a:t>
            </a:r>
            <a:r>
              <a:rPr lang="it-IT" sz="2800" b="1" i="1" u="sng" dirty="0">
                <a:latin typeface="Times New Roman" panose="02020603050405020304" pitchFamily="18" charset="0"/>
                <a:cs typeface="Times New Roman" panose="02020603050405020304" pitchFamily="18" charset="0"/>
              </a:rPr>
              <a:t>commessi prima della data di entrata in vigore</a:t>
            </a:r>
            <a:r>
              <a:rPr lang="it-IT" sz="2800" i="1" dirty="0">
                <a:latin typeface="Times New Roman" panose="02020603050405020304" pitchFamily="18" charset="0"/>
                <a:cs typeface="Times New Roman" panose="02020603050405020304" pitchFamily="18" charset="0"/>
              </a:rPr>
              <a:t> dello stesso, il termine per la presentazione della querela decorre dalla predetta data, se la persona offesa ha avuto in precedenza notizia del fatto costituente reato.</a:t>
            </a:r>
            <a:r>
              <a:rPr lang="it-IT" sz="2000" dirty="0">
                <a:latin typeface="Times New Roman" panose="02020603050405020304" pitchFamily="18" charset="0"/>
                <a:cs typeface="Times New Roman" panose="02020603050405020304" pitchFamily="18" charset="0"/>
              </a:rPr>
              <a:t>» </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20EFCF58-8BFF-665F-FD93-17B309DA199A}"/>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3822112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2400" b="1" dirty="0">
                <a:solidFill>
                  <a:schemeClr val="accent6">
                    <a:lumMod val="75000"/>
                  </a:schemeClr>
                </a:solidFill>
                <a:latin typeface="Times New Roman" panose="02020603050405020304" pitchFamily="18" charset="0"/>
                <a:cs typeface="Times New Roman" panose="02020603050405020304" pitchFamily="18" charset="0"/>
              </a:rPr>
              <a:t>Fonti normative</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rmAutofit/>
          </a:bodyPr>
          <a:lstStyle/>
          <a:p>
            <a:pPr marL="0" indent="0" algn="ctr">
              <a:buNone/>
            </a:pPr>
            <a:r>
              <a:rPr lang="it-IT" dirty="0">
                <a:latin typeface="Times New Roman" panose="02020603050405020304" pitchFamily="18" charset="0"/>
                <a:cs typeface="Times New Roman" panose="02020603050405020304" pitchFamily="18" charset="0"/>
              </a:rPr>
              <a:t>D.Lgs. 150/2022</a:t>
            </a:r>
          </a:p>
          <a:p>
            <a:pPr marL="0" indent="0" algn="ctr">
              <a:buNone/>
            </a:pPr>
            <a:r>
              <a:rPr lang="it-IT" dirty="0">
                <a:latin typeface="Times New Roman" panose="02020603050405020304" pitchFamily="18" charset="0"/>
                <a:cs typeface="Times New Roman" panose="02020603050405020304" pitchFamily="18" charset="0"/>
              </a:rPr>
              <a:t>La riforma doveva entrare in vigore il </a:t>
            </a:r>
            <a:r>
              <a:rPr lang="it-IT" b="1" dirty="0">
                <a:latin typeface="Times New Roman" panose="02020603050405020304" pitchFamily="18" charset="0"/>
                <a:cs typeface="Times New Roman" panose="02020603050405020304" pitchFamily="18" charset="0"/>
              </a:rPr>
              <a:t>1.11.2022</a:t>
            </a:r>
            <a:r>
              <a:rPr lang="it-IT" dirty="0">
                <a:latin typeface="Times New Roman" panose="02020603050405020304" pitchFamily="18" charset="0"/>
                <a:cs typeface="Times New Roman" panose="02020603050405020304" pitchFamily="18" charset="0"/>
              </a:rPr>
              <a:t> </a:t>
            </a:r>
          </a:p>
          <a:p>
            <a:pPr marL="0" indent="0" algn="ctr">
              <a:buNone/>
            </a:pPr>
            <a:endParaRPr lang="it-IT" dirty="0">
              <a:latin typeface="Times New Roman" panose="02020603050405020304" pitchFamily="18" charset="0"/>
              <a:cs typeface="Times New Roman" panose="02020603050405020304" pitchFamily="18" charset="0"/>
            </a:endParaRPr>
          </a:p>
          <a:p>
            <a:pPr marL="0" indent="0" algn="ctr">
              <a:buNone/>
            </a:pPr>
            <a:r>
              <a:rPr lang="it-IT" dirty="0">
                <a:latin typeface="Times New Roman" panose="02020603050405020304" pitchFamily="18" charset="0"/>
                <a:cs typeface="Times New Roman" panose="02020603050405020304" pitchFamily="18" charset="0"/>
              </a:rPr>
              <a:t>D.L. 162/2022 </a:t>
            </a:r>
            <a:r>
              <a:rPr lang="it-IT" dirty="0" err="1">
                <a:latin typeface="Times New Roman" panose="02020603050405020304" pitchFamily="18" charset="0"/>
                <a:cs typeface="Times New Roman" panose="02020603050405020304" pitchFamily="18" charset="0"/>
              </a:rPr>
              <a:t>conv</a:t>
            </a:r>
            <a:r>
              <a:rPr lang="it-IT" dirty="0">
                <a:latin typeface="Times New Roman" panose="02020603050405020304" pitchFamily="18" charset="0"/>
                <a:cs typeface="Times New Roman" panose="02020603050405020304" pitchFamily="18" charset="0"/>
              </a:rPr>
              <a:t>. L. 199/2022 </a:t>
            </a:r>
          </a:p>
          <a:p>
            <a:pPr marL="0" indent="0" algn="ctr">
              <a:buNone/>
            </a:pPr>
            <a:r>
              <a:rPr lang="it-IT" dirty="0">
                <a:latin typeface="Times New Roman" panose="02020603050405020304" pitchFamily="18" charset="0"/>
                <a:cs typeface="Times New Roman" panose="02020603050405020304" pitchFamily="18" charset="0"/>
              </a:rPr>
              <a:t>La riforma è entrata in vigore il </a:t>
            </a:r>
            <a:r>
              <a:rPr lang="it-IT" b="1" dirty="0">
                <a:latin typeface="Times New Roman" panose="02020603050405020304" pitchFamily="18" charset="0"/>
                <a:cs typeface="Times New Roman" panose="02020603050405020304" pitchFamily="18" charset="0"/>
              </a:rPr>
              <a:t>30.12.2022</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C74935CF-BB85-7B59-4670-292BE7A91E87}"/>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chemeClr val="accent6">
                    <a:lumMod val="75000"/>
                  </a:schemeClr>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4246681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2000" b="1" dirty="0">
                <a:solidFill>
                  <a:schemeClr val="accent5">
                    <a:lumMod val="50000"/>
                  </a:schemeClr>
                </a:solidFill>
                <a:effectLst/>
                <a:latin typeface="Times New Roman" panose="02020603050405020304" pitchFamily="18" charset="0"/>
                <a:cs typeface="Times New Roman" panose="02020603050405020304" pitchFamily="18" charset="0"/>
              </a:rPr>
              <a:t>Disposizioni transitorie in materia di modifica del regime di procedibilità</a:t>
            </a:r>
            <a:br>
              <a:rPr lang="it-IT" sz="2000" b="1" dirty="0">
                <a:solidFill>
                  <a:schemeClr val="accent5">
                    <a:lumMod val="50000"/>
                  </a:schemeClr>
                </a:solidFill>
                <a:effectLst/>
                <a:latin typeface="Times New Roman" panose="02020603050405020304" pitchFamily="18" charset="0"/>
                <a:cs typeface="Times New Roman" panose="02020603050405020304" pitchFamily="18" charset="0"/>
              </a:rPr>
            </a:br>
            <a:r>
              <a:rPr lang="it-IT" sz="2000" b="1" dirty="0">
                <a:solidFill>
                  <a:schemeClr val="accent5">
                    <a:lumMod val="50000"/>
                  </a:schemeClr>
                </a:solidFill>
                <a:effectLst/>
                <a:latin typeface="Times New Roman" panose="02020603050405020304" pitchFamily="18" charset="0"/>
                <a:cs typeface="Times New Roman" panose="02020603050405020304" pitchFamily="18" charset="0"/>
              </a:rPr>
              <a:t>(art. 85 D.Lgs. 150/2022) </a:t>
            </a:r>
            <a:endParaRPr lang="it-IT" sz="20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rmAutofit/>
          </a:bodyPr>
          <a:lstStyle/>
          <a:p>
            <a:pPr marL="0" indent="0" algn="just">
              <a:buNone/>
            </a:pPr>
            <a:r>
              <a:rPr lang="it-IT" sz="2400" dirty="0">
                <a:latin typeface="Times New Roman" panose="02020603050405020304" pitchFamily="18" charset="0"/>
                <a:cs typeface="Times New Roman" panose="02020603050405020304" pitchFamily="18" charset="0"/>
              </a:rPr>
              <a:t>«</a:t>
            </a:r>
            <a:r>
              <a:rPr lang="it-IT" sz="2400" i="1" dirty="0">
                <a:latin typeface="Times New Roman" panose="02020603050405020304" pitchFamily="18" charset="0"/>
                <a:cs typeface="Times New Roman" panose="02020603050405020304" pitchFamily="18" charset="0"/>
              </a:rPr>
              <a:t>Fermo restando il termine di cui al comma 1, le </a:t>
            </a:r>
            <a:r>
              <a:rPr lang="it-IT" sz="2400" b="1" i="1" u="sng" dirty="0">
                <a:latin typeface="Times New Roman" panose="02020603050405020304" pitchFamily="18" charset="0"/>
                <a:cs typeface="Times New Roman" panose="02020603050405020304" pitchFamily="18" charset="0"/>
              </a:rPr>
              <a:t>misure cautelari personali</a:t>
            </a:r>
            <a:r>
              <a:rPr lang="it-IT" sz="2400" i="1" dirty="0">
                <a:latin typeface="Times New Roman" panose="02020603050405020304" pitchFamily="18" charset="0"/>
                <a:cs typeface="Times New Roman" panose="02020603050405020304" pitchFamily="18" charset="0"/>
              </a:rPr>
              <a:t> in corso di esecuzione perdono efficacia se, entro venti giorni dalla data di entrata in vigore del presente decreto, l'autorità giudiziaria che procede non acquisisce la querela. A questi fini, l'autorità giudiziaria effettua ogni utile ricerca della persona offesa, anche avvalendosi della polizia giudiziaria. Durante la pendenza del termine indicato al primo periodo i termini previsti dall'articolo 303 del codice di procedura penale sono sospesi.</a:t>
            </a:r>
            <a:r>
              <a:rPr lang="it-IT" sz="2400" dirty="0">
                <a:latin typeface="Times New Roman" panose="02020603050405020304" pitchFamily="18" charset="0"/>
                <a:cs typeface="Times New Roman" panose="02020603050405020304" pitchFamily="18" charset="0"/>
              </a:rPr>
              <a:t>» </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20EFCF58-8BFF-665F-FD93-17B309DA199A}"/>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2002945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2000" b="1" dirty="0">
                <a:solidFill>
                  <a:schemeClr val="accent5">
                    <a:lumMod val="50000"/>
                  </a:schemeClr>
                </a:solidFill>
                <a:effectLst/>
                <a:latin typeface="Times New Roman" panose="02020603050405020304" pitchFamily="18" charset="0"/>
                <a:cs typeface="Times New Roman" panose="02020603050405020304" pitchFamily="18" charset="0"/>
              </a:rPr>
              <a:t>Disposizioni transitorie in materia di modifica del regime di procedibilità</a:t>
            </a:r>
            <a:br>
              <a:rPr lang="it-IT" sz="2000" b="1" dirty="0">
                <a:solidFill>
                  <a:schemeClr val="accent5">
                    <a:lumMod val="50000"/>
                  </a:schemeClr>
                </a:solidFill>
                <a:effectLst/>
                <a:latin typeface="Times New Roman" panose="02020603050405020304" pitchFamily="18" charset="0"/>
                <a:cs typeface="Times New Roman" panose="02020603050405020304" pitchFamily="18" charset="0"/>
              </a:rPr>
            </a:br>
            <a:r>
              <a:rPr lang="it-IT" sz="2000" b="1" dirty="0">
                <a:solidFill>
                  <a:schemeClr val="accent5">
                    <a:lumMod val="50000"/>
                  </a:schemeClr>
                </a:solidFill>
                <a:effectLst/>
                <a:latin typeface="Times New Roman" panose="02020603050405020304" pitchFamily="18" charset="0"/>
                <a:cs typeface="Times New Roman" panose="02020603050405020304" pitchFamily="18" charset="0"/>
              </a:rPr>
              <a:t>(art. 85 D.Lgs. 150/2022) </a:t>
            </a:r>
            <a:endParaRPr lang="it-IT" sz="20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rmAutofit/>
          </a:bodyPr>
          <a:lstStyle/>
          <a:p>
            <a:pPr marL="0" indent="0" algn="just">
              <a:buNone/>
            </a:pPr>
            <a:r>
              <a:rPr lang="it-IT"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it-IT" sz="2800" i="1" dirty="0">
                <a:effectLst/>
                <a:latin typeface="Times New Roman" panose="02020603050405020304" pitchFamily="18" charset="0"/>
                <a:ea typeface="Calibri" panose="020F0502020204030204" pitchFamily="34" charset="0"/>
                <a:cs typeface="Times New Roman" panose="02020603050405020304" pitchFamily="18" charset="0"/>
              </a:rPr>
              <a:t>Per i delitti previsti dagli articoli 609-bis, 612-bis e 612-ter del codice penale, commessi prima della data di entrata in vigore del presente decreto, </a:t>
            </a:r>
            <a:r>
              <a:rPr lang="it-IT" sz="2800" b="1" i="1" u="sng" dirty="0">
                <a:effectLst/>
                <a:latin typeface="Times New Roman" panose="02020603050405020304" pitchFamily="18" charset="0"/>
                <a:ea typeface="Calibri" panose="020F0502020204030204" pitchFamily="34" charset="0"/>
                <a:cs typeface="Times New Roman" panose="02020603050405020304" pitchFamily="18" charset="0"/>
              </a:rPr>
              <a:t>si continua a procedere d'ufficio</a:t>
            </a:r>
            <a:r>
              <a:rPr lang="it-IT" sz="2800" i="1" dirty="0">
                <a:effectLst/>
                <a:latin typeface="Times New Roman" panose="02020603050405020304" pitchFamily="18" charset="0"/>
                <a:ea typeface="Calibri" panose="020F0502020204030204" pitchFamily="34" charset="0"/>
                <a:cs typeface="Times New Roman" panose="02020603050405020304" pitchFamily="18" charset="0"/>
              </a:rPr>
              <a:t> quando il fatto è connesso con un delitto divenuto perseguibile a querela della persona offesa in base alle disposizioni del presente decreto.</a:t>
            </a:r>
            <a:r>
              <a:rPr lang="it-IT"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20EFCF58-8BFF-665F-FD93-17B309DA199A}"/>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1140307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68894" y="2873550"/>
            <a:ext cx="7884094" cy="1031967"/>
          </a:xfrm>
          <a:solidFill>
            <a:schemeClr val="accent5">
              <a:lumMod val="75000"/>
            </a:schemeClr>
          </a:solidFill>
          <a:ln>
            <a:solidFill>
              <a:schemeClr val="accent5">
                <a:lumMod val="40000"/>
                <a:lumOff val="60000"/>
              </a:schemeClr>
            </a:solidFill>
          </a:ln>
          <a:effectLst>
            <a:glow rad="127000">
              <a:schemeClr val="accent1">
                <a:lumMod val="20000"/>
                <a:lumOff val="80000"/>
              </a:schemeClr>
            </a:glow>
          </a:effectLst>
        </p:spPr>
        <p:txBody>
          <a:bodyPr>
            <a:normAutofit/>
          </a:bodyPr>
          <a:lstStyle/>
          <a:p>
            <a:r>
              <a:rPr lang="it-IT" sz="3200" b="1" dirty="0">
                <a:solidFill>
                  <a:schemeClr val="accent5">
                    <a:lumMod val="20000"/>
                    <a:lumOff val="80000"/>
                  </a:schemeClr>
                </a:solidFill>
                <a:latin typeface="Times New Roman" panose="02020603050405020304" pitchFamily="18" charset="0"/>
                <a:cs typeface="Times New Roman" panose="02020603050405020304" pitchFamily="18" charset="0"/>
              </a:rPr>
              <a:t>Repressione penale dei </a:t>
            </a:r>
            <a:r>
              <a:rPr lang="it-IT" sz="3200" b="1" i="1" dirty="0">
                <a:solidFill>
                  <a:schemeClr val="accent5">
                    <a:lumMod val="20000"/>
                    <a:lumOff val="80000"/>
                  </a:schemeClr>
                </a:solidFill>
                <a:latin typeface="Times New Roman" panose="02020603050405020304" pitchFamily="18" charset="0"/>
                <a:cs typeface="Times New Roman" panose="02020603050405020304" pitchFamily="18" charset="0"/>
              </a:rPr>
              <a:t>rave party</a:t>
            </a:r>
            <a:endParaRPr lang="it-IT" sz="3200" b="1" dirty="0">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2681836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fontScale="90000"/>
          </a:bodyPr>
          <a:lstStyle/>
          <a:p>
            <a:r>
              <a:rPr lang="it-IT" sz="2000" b="1" dirty="0">
                <a:solidFill>
                  <a:schemeClr val="accent5">
                    <a:lumMod val="50000"/>
                  </a:schemeClr>
                </a:solidFill>
                <a:effectLst/>
                <a:latin typeface="Times New Roman" panose="02020603050405020304" pitchFamily="18" charset="0"/>
                <a:cs typeface="Times New Roman" panose="02020603050405020304" pitchFamily="18" charset="0"/>
              </a:rPr>
              <a:t>Invasione di terreni o edifici con pericolo </a:t>
            </a:r>
            <a:br>
              <a:rPr lang="it-IT" sz="2000" b="1" dirty="0">
                <a:solidFill>
                  <a:schemeClr val="accent5">
                    <a:lumMod val="50000"/>
                  </a:schemeClr>
                </a:solidFill>
                <a:effectLst/>
                <a:latin typeface="Times New Roman" panose="02020603050405020304" pitchFamily="18" charset="0"/>
                <a:cs typeface="Times New Roman" panose="02020603050405020304" pitchFamily="18" charset="0"/>
              </a:rPr>
            </a:br>
            <a:r>
              <a:rPr lang="it-IT" sz="2000" b="1" dirty="0">
                <a:solidFill>
                  <a:schemeClr val="accent5">
                    <a:lumMod val="50000"/>
                  </a:schemeClr>
                </a:solidFill>
                <a:effectLst/>
                <a:latin typeface="Times New Roman" panose="02020603050405020304" pitchFamily="18" charset="0"/>
                <a:cs typeface="Times New Roman" panose="02020603050405020304" pitchFamily="18" charset="0"/>
              </a:rPr>
              <a:t>per la salute pubblica o l'incolumità pubblica</a:t>
            </a:r>
            <a:br>
              <a:rPr lang="it-IT" sz="2000" b="1" dirty="0">
                <a:solidFill>
                  <a:schemeClr val="accent5">
                    <a:lumMod val="50000"/>
                  </a:schemeClr>
                </a:solidFill>
                <a:effectLst/>
                <a:latin typeface="Times New Roman" panose="02020603050405020304" pitchFamily="18" charset="0"/>
                <a:cs typeface="Times New Roman" panose="02020603050405020304" pitchFamily="18" charset="0"/>
              </a:rPr>
            </a:br>
            <a:r>
              <a:rPr lang="it-IT" sz="2000" b="1" dirty="0">
                <a:solidFill>
                  <a:schemeClr val="accent5">
                    <a:lumMod val="50000"/>
                  </a:schemeClr>
                </a:solidFill>
                <a:effectLst/>
                <a:latin typeface="Times New Roman" panose="02020603050405020304" pitchFamily="18" charset="0"/>
                <a:cs typeface="Times New Roman" panose="02020603050405020304" pitchFamily="18" charset="0"/>
              </a:rPr>
              <a:t>(art. 633 </a:t>
            </a:r>
            <a:r>
              <a:rPr lang="it-IT" sz="2000" b="1" i="1" dirty="0">
                <a:solidFill>
                  <a:schemeClr val="accent5">
                    <a:lumMod val="50000"/>
                  </a:schemeClr>
                </a:solidFill>
                <a:effectLst/>
                <a:latin typeface="Times New Roman" panose="02020603050405020304" pitchFamily="18" charset="0"/>
                <a:cs typeface="Times New Roman" panose="02020603050405020304" pitchFamily="18" charset="0"/>
              </a:rPr>
              <a:t>bis</a:t>
            </a:r>
            <a:r>
              <a:rPr lang="it-IT" sz="2000" b="1" dirty="0">
                <a:solidFill>
                  <a:schemeClr val="accent5">
                    <a:lumMod val="50000"/>
                  </a:schemeClr>
                </a:solidFill>
                <a:effectLst/>
                <a:latin typeface="Times New Roman" panose="02020603050405020304" pitchFamily="18" charset="0"/>
                <a:cs typeface="Times New Roman" panose="02020603050405020304" pitchFamily="18" charset="0"/>
              </a:rPr>
              <a:t> c.p.) </a:t>
            </a:r>
            <a:endParaRPr lang="it-IT" sz="20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rmAutofit fontScale="70000" lnSpcReduction="20000"/>
          </a:bodyPr>
          <a:lstStyle/>
          <a:p>
            <a:pPr marL="0" indent="0" algn="just">
              <a:buNone/>
            </a:pPr>
            <a:r>
              <a:rPr lang="it-IT"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it-IT" sz="2800" i="1" dirty="0">
                <a:effectLst/>
                <a:latin typeface="Times New Roman" panose="02020603050405020304" pitchFamily="18" charset="0"/>
                <a:ea typeface="Calibri" panose="020F0502020204030204" pitchFamily="34" charset="0"/>
                <a:cs typeface="Times New Roman" panose="02020603050405020304" pitchFamily="18" charset="0"/>
              </a:rPr>
              <a:t>Chiunque organizza o promuove l'invasione arbitraria di terreni o edifici altrui, pubblici o privati, al fine di realizzare un raduno musicale o avente altro scopo di intrattenimento, è punito con la reclusione da tre a sei anni e con la multa da euro 1.000 a euro 10.000, quando dall'invasione deriva un concreto pericolo per la salute pubblica o per l'incolumità pubblica a causa dell'inosservanza delle norme in materia di sostanze stupefacenti ovvero in materia di sicurezza o di igiene degli spettacoli e delle manifestazioni pubbliche di intrattenimento, anche in ragione del numero dei partecipanti ovvero dello stato dei luoghi.</a:t>
            </a:r>
          </a:p>
          <a:p>
            <a:pPr marL="0" indent="0" algn="just">
              <a:buNone/>
            </a:pPr>
            <a:r>
              <a:rPr lang="it-IT" sz="2800" i="1" dirty="0">
                <a:latin typeface="Times New Roman" panose="02020603050405020304" pitchFamily="18" charset="0"/>
                <a:ea typeface="Calibri" panose="020F0502020204030204" pitchFamily="34" charset="0"/>
                <a:cs typeface="Times New Roman" panose="02020603050405020304" pitchFamily="18" charset="0"/>
              </a:rPr>
              <a:t>È</a:t>
            </a:r>
            <a:r>
              <a:rPr lang="it-IT" sz="2800" i="1" dirty="0">
                <a:effectLst/>
                <a:latin typeface="Times New Roman" panose="02020603050405020304" pitchFamily="18" charset="0"/>
                <a:ea typeface="Calibri" panose="020F0502020204030204" pitchFamily="34" charset="0"/>
                <a:cs typeface="Times New Roman" panose="02020603050405020304" pitchFamily="18" charset="0"/>
              </a:rPr>
              <a:t> sempre ordinata la confisca delle cose che servirono o furono destinate a commettere il reato di cui al primo comma, nonché di quelle utilizzate per realizzare le finalità dell'occupazione o di quelle che ne sono il prodotto o il profitto.</a:t>
            </a:r>
            <a:r>
              <a:rPr lang="it-IT"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gn="just">
              <a:buNone/>
            </a:pPr>
            <a:endParaRPr lang="it-IT" sz="2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it-IT" sz="2800" dirty="0">
                <a:effectLst/>
                <a:latin typeface="Times New Roman" panose="02020603050405020304" pitchFamily="18" charset="0"/>
                <a:ea typeface="Calibri" panose="020F0502020204030204" pitchFamily="34" charset="0"/>
                <a:cs typeface="Times New Roman" panose="02020603050405020304" pitchFamily="18" charset="0"/>
              </a:rPr>
              <a:t>Articolo inserito, a decorrere dal 31 dicembre 2022, dall'art. 5 co. 1 D.L. 162/2022, convertito con modificazioni dalla L. 199/2022</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20EFCF58-8BFF-665F-FD93-17B309DA199A}"/>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2820702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68894" y="2873550"/>
            <a:ext cx="7884094" cy="1031967"/>
          </a:xfrm>
          <a:solidFill>
            <a:schemeClr val="accent5">
              <a:lumMod val="75000"/>
            </a:schemeClr>
          </a:solidFill>
          <a:ln>
            <a:solidFill>
              <a:schemeClr val="accent5">
                <a:lumMod val="40000"/>
                <a:lumOff val="60000"/>
              </a:schemeClr>
            </a:solidFill>
          </a:ln>
          <a:effectLst>
            <a:glow rad="127000">
              <a:schemeClr val="accent1">
                <a:lumMod val="20000"/>
                <a:lumOff val="80000"/>
              </a:schemeClr>
            </a:glow>
          </a:effectLst>
        </p:spPr>
        <p:txBody>
          <a:bodyPr>
            <a:normAutofit fontScale="90000"/>
          </a:bodyPr>
          <a:lstStyle/>
          <a:p>
            <a:r>
              <a:rPr lang="it-IT" sz="3200" b="1" dirty="0">
                <a:solidFill>
                  <a:schemeClr val="accent5">
                    <a:lumMod val="20000"/>
                    <a:lumOff val="80000"/>
                  </a:schemeClr>
                </a:solidFill>
                <a:latin typeface="Times New Roman" panose="02020603050405020304" pitchFamily="18" charset="0"/>
                <a:cs typeface="Times New Roman" panose="02020603050405020304" pitchFamily="18" charset="0"/>
              </a:rPr>
              <a:t>Nuove ipotesi di remissione  tacita di querela</a:t>
            </a:r>
          </a:p>
        </p:txBody>
      </p:sp>
      <p:sp>
        <p:nvSpPr>
          <p:cNvPr id="4" name="Segnaposto piè di pagina 3"/>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1066950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2400" b="1" dirty="0">
                <a:solidFill>
                  <a:schemeClr val="accent5">
                    <a:lumMod val="50000"/>
                  </a:schemeClr>
                </a:solidFill>
                <a:latin typeface="Times New Roman" panose="02020603050405020304" pitchFamily="18" charset="0"/>
                <a:cs typeface="Times New Roman" panose="02020603050405020304" pitchFamily="18" charset="0"/>
              </a:rPr>
              <a:t>Mancata comparizione come testimone </a:t>
            </a:r>
            <a:br>
              <a:rPr lang="it-IT" sz="2400" b="1" dirty="0">
                <a:solidFill>
                  <a:schemeClr val="accent5">
                    <a:lumMod val="50000"/>
                  </a:schemeClr>
                </a:solidFill>
                <a:latin typeface="Times New Roman" panose="02020603050405020304" pitchFamily="18" charset="0"/>
                <a:cs typeface="Times New Roman" panose="02020603050405020304" pitchFamily="18" charset="0"/>
              </a:rPr>
            </a:br>
            <a:r>
              <a:rPr lang="it-IT" sz="2400" b="1" dirty="0">
                <a:solidFill>
                  <a:schemeClr val="accent5">
                    <a:lumMod val="50000"/>
                  </a:schemeClr>
                </a:solidFill>
                <a:latin typeface="Times New Roman" panose="02020603050405020304" pitchFamily="18" charset="0"/>
                <a:cs typeface="Times New Roman" panose="02020603050405020304" pitchFamily="18" charset="0"/>
              </a:rPr>
              <a:t>(art. 152 co. 2 n. 1 c.p.)</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rmAutofit/>
          </a:bodyPr>
          <a:lstStyle/>
          <a:p>
            <a:pPr marL="0" indent="0" algn="just">
              <a:buNone/>
            </a:pPr>
            <a:r>
              <a:rPr lang="it-IT" sz="2000" dirty="0">
                <a:latin typeface="Times New Roman" panose="02020603050405020304" pitchFamily="18" charset="0"/>
                <a:cs typeface="Times New Roman" panose="02020603050405020304" pitchFamily="18" charset="0"/>
              </a:rPr>
              <a:t>Il querelante senza giustificato motivo non compare all’udienza alla quale è stato citato come testimone.</a:t>
            </a:r>
          </a:p>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r>
              <a:rPr lang="it-IT" sz="2000" dirty="0">
                <a:latin typeface="Times New Roman" panose="02020603050405020304" pitchFamily="18" charset="0"/>
                <a:cs typeface="Times New Roman" panose="02020603050405020304" pitchFamily="18" charset="0"/>
              </a:rPr>
              <a:t>«</a:t>
            </a:r>
            <a:r>
              <a:rPr lang="it-IT" sz="2000" i="1" dirty="0">
                <a:latin typeface="Times New Roman" panose="02020603050405020304" pitchFamily="18" charset="0"/>
                <a:cs typeface="Times New Roman" panose="02020603050405020304" pitchFamily="18" charset="0"/>
              </a:rPr>
              <a:t>Non si applica quando il querelante è persona incapace per ragioni, anche sopravvenute, di età o di infermità, ovvero persona in condizione di particolare vulnerabilità ai sensi dell’articolo 90 quater del codice di procedura penale. La stessa disposizione non si applica altresì quando la persona che ha proposto querela ha agito nella qualità di esercente la responsabilità genitoriale su un minore, ovvero di rappresentante legale di una persona minore o incapace, ovvero di persona munita di poteri per proporre querela nell’interesse della persona offesa priva in tutto o in parte di autonomia, ovvero di curatore speciale nominato ai sensi dell’articolo 121.</a:t>
            </a:r>
            <a:r>
              <a:rPr lang="it-IT" sz="2000" dirty="0">
                <a:latin typeface="Times New Roman" panose="02020603050405020304" pitchFamily="18" charset="0"/>
                <a:cs typeface="Times New Roman" panose="02020603050405020304" pitchFamily="18" charset="0"/>
              </a:rPr>
              <a:t>»</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0A5A011C-E13F-7016-8FFB-E85F12917AE6}"/>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2755325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2400" b="1" dirty="0">
                <a:solidFill>
                  <a:schemeClr val="accent5">
                    <a:lumMod val="50000"/>
                  </a:schemeClr>
                </a:solidFill>
                <a:latin typeface="Times New Roman" panose="02020603050405020304" pitchFamily="18" charset="0"/>
                <a:cs typeface="Times New Roman" panose="02020603050405020304" pitchFamily="18" charset="0"/>
              </a:rPr>
              <a:t>Esito positivo del programma di giustizia riparativa</a:t>
            </a:r>
            <a:br>
              <a:rPr lang="it-IT" sz="2400" b="1" dirty="0">
                <a:solidFill>
                  <a:schemeClr val="accent5">
                    <a:lumMod val="50000"/>
                  </a:schemeClr>
                </a:solidFill>
                <a:latin typeface="Times New Roman" panose="02020603050405020304" pitchFamily="18" charset="0"/>
                <a:cs typeface="Times New Roman" panose="02020603050405020304" pitchFamily="18" charset="0"/>
              </a:rPr>
            </a:br>
            <a:r>
              <a:rPr lang="it-IT" sz="2400" b="1" dirty="0">
                <a:solidFill>
                  <a:schemeClr val="accent5">
                    <a:lumMod val="50000"/>
                  </a:schemeClr>
                </a:solidFill>
                <a:latin typeface="Times New Roman" panose="02020603050405020304" pitchFamily="18" charset="0"/>
                <a:cs typeface="Times New Roman" panose="02020603050405020304" pitchFamily="18" charset="0"/>
              </a:rPr>
              <a:t>(art. 152 co. 2 n. 2 c.p.)</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rmAutofit/>
          </a:bodyPr>
          <a:lstStyle/>
          <a:p>
            <a:pPr marL="0" indent="0" algn="just">
              <a:buNone/>
            </a:pPr>
            <a:r>
              <a:rPr lang="it-IT" sz="2800" dirty="0">
                <a:latin typeface="Times New Roman" panose="02020603050405020304" pitchFamily="18" charset="0"/>
                <a:cs typeface="Times New Roman" panose="02020603050405020304" pitchFamily="18" charset="0"/>
              </a:rPr>
              <a:t>Il querelante ha partecipato ad un programma di giustizia riparativo conclusosi positivamente e l’imputato ha rispettato tutti gli eventuali impegni comportamentali presi.</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0A5A011C-E13F-7016-8FFB-E85F12917AE6}"/>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4174979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68894" y="2873550"/>
            <a:ext cx="7884094" cy="1031967"/>
          </a:xfrm>
          <a:solidFill>
            <a:schemeClr val="accent5">
              <a:lumMod val="75000"/>
            </a:schemeClr>
          </a:solidFill>
          <a:ln>
            <a:solidFill>
              <a:schemeClr val="accent5">
                <a:lumMod val="40000"/>
                <a:lumOff val="60000"/>
              </a:schemeClr>
            </a:solidFill>
          </a:ln>
          <a:effectLst>
            <a:glow rad="127000">
              <a:schemeClr val="accent1">
                <a:lumMod val="20000"/>
                <a:lumOff val="80000"/>
              </a:schemeClr>
            </a:glow>
          </a:effectLst>
        </p:spPr>
        <p:txBody>
          <a:bodyPr>
            <a:normAutofit/>
          </a:bodyPr>
          <a:lstStyle/>
          <a:p>
            <a:r>
              <a:rPr lang="it-IT" sz="3200" b="1" dirty="0">
                <a:solidFill>
                  <a:schemeClr val="accent5">
                    <a:lumMod val="20000"/>
                    <a:lumOff val="80000"/>
                  </a:schemeClr>
                </a:solidFill>
                <a:latin typeface="Times New Roman" panose="02020603050405020304" pitchFamily="18" charset="0"/>
                <a:cs typeface="Times New Roman" panose="02020603050405020304" pitchFamily="18" charset="0"/>
              </a:rPr>
              <a:t>Giustizia riparativa</a:t>
            </a:r>
          </a:p>
        </p:txBody>
      </p:sp>
      <p:sp>
        <p:nvSpPr>
          <p:cNvPr id="4" name="Segnaposto piè di pagina 3"/>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1236823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fontScale="90000"/>
          </a:bodyPr>
          <a:lstStyle/>
          <a:p>
            <a:r>
              <a:rPr lang="it-IT" sz="2800" b="1" dirty="0">
                <a:solidFill>
                  <a:schemeClr val="accent5">
                    <a:lumMod val="50000"/>
                  </a:schemeClr>
                </a:solidFill>
                <a:latin typeface="Times New Roman" panose="02020603050405020304" pitchFamily="18" charset="0"/>
                <a:cs typeface="Times New Roman" panose="02020603050405020304" pitchFamily="18" charset="0"/>
              </a:rPr>
              <a:t>Giustizia riparativa</a:t>
            </a:r>
            <a:br>
              <a:rPr lang="it-IT" sz="2800" b="1" dirty="0">
                <a:solidFill>
                  <a:schemeClr val="accent5">
                    <a:lumMod val="50000"/>
                  </a:schemeClr>
                </a:solidFill>
                <a:latin typeface="Times New Roman" panose="02020603050405020304" pitchFamily="18" charset="0"/>
                <a:cs typeface="Times New Roman" panose="02020603050405020304" pitchFamily="18" charset="0"/>
              </a:rPr>
            </a:br>
            <a:r>
              <a:rPr lang="it-IT" sz="2800" b="1" dirty="0">
                <a:solidFill>
                  <a:schemeClr val="accent5">
                    <a:lumMod val="50000"/>
                  </a:schemeClr>
                </a:solidFill>
                <a:latin typeface="Times New Roman" panose="02020603050405020304" pitchFamily="18" charset="0"/>
                <a:cs typeface="Times New Roman" panose="02020603050405020304" pitchFamily="18" charset="0"/>
              </a:rPr>
              <a:t>(artt. 42 – 67 D.Lgs. 150/2022)</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Autofit/>
          </a:bodyPr>
          <a:lstStyle/>
          <a:p>
            <a:pPr marL="0" indent="0" algn="just">
              <a:buNone/>
            </a:pPr>
            <a:r>
              <a:rPr lang="it-IT" sz="2000" dirty="0">
                <a:effectLst/>
                <a:latin typeface="Times New Roman" panose="02020603050405020304" pitchFamily="18" charset="0"/>
                <a:cs typeface="Times New Roman" panose="02020603050405020304" pitchFamily="18" charset="0"/>
              </a:rPr>
              <a:t>«</a:t>
            </a:r>
            <a:r>
              <a:rPr lang="it-IT" sz="2000" i="1" dirty="0">
                <a:effectLst/>
                <a:latin typeface="Times New Roman" panose="02020603050405020304" pitchFamily="18" charset="0"/>
                <a:cs typeface="Times New Roman" panose="02020603050405020304" pitchFamily="18" charset="0"/>
              </a:rPr>
              <a:t>Ogni programma che consente alla vittima del reato, alla persona indicata come autore dell'offesa e ad altri soggetti appartenenti alla comunità di partecipare liberamente, in modo consensuale, attivo e volontario, alla risoluzione delle questioni derivanti dal reato, con l'aiuto di un terzo imparziale, adeguatamente formato, denominato mediatore.</a:t>
            </a:r>
            <a:r>
              <a:rPr lang="it-IT" sz="2000" dirty="0">
                <a:effectLst/>
                <a:latin typeface="Times New Roman" panose="02020603050405020304" pitchFamily="18" charset="0"/>
                <a:cs typeface="Times New Roman" panose="02020603050405020304" pitchFamily="18" charset="0"/>
              </a:rPr>
              <a:t>»</a:t>
            </a:r>
          </a:p>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r>
              <a:rPr lang="it-IT" sz="2000" dirty="0">
                <a:effectLst/>
                <a:latin typeface="Times New Roman" panose="02020603050405020304" pitchFamily="18" charset="0"/>
                <a:cs typeface="Times New Roman" panose="02020603050405020304" pitchFamily="18" charset="0"/>
              </a:rPr>
              <a:t>Il difensore:</a:t>
            </a:r>
          </a:p>
          <a:p>
            <a:pPr algn="just">
              <a:buFontTx/>
              <a:buChar char="-"/>
            </a:pPr>
            <a:r>
              <a:rPr lang="it-IT" sz="2000" dirty="0">
                <a:latin typeface="Times New Roman" panose="02020603050405020304" pitchFamily="18" charset="0"/>
                <a:cs typeface="Times New Roman" panose="02020603050405020304" pitchFamily="18" charset="0"/>
              </a:rPr>
              <a:t>partecipa ai colloqui preliminari su richiesta dell’interessato,</a:t>
            </a:r>
          </a:p>
          <a:p>
            <a:pPr algn="just">
              <a:buFontTx/>
              <a:buChar char="-"/>
            </a:pPr>
            <a:r>
              <a:rPr lang="it-IT" sz="2000" dirty="0">
                <a:effectLst/>
                <a:latin typeface="Times New Roman" panose="02020603050405020304" pitchFamily="18" charset="0"/>
                <a:cs typeface="Times New Roman" panose="02020603050405020304" pitchFamily="18" charset="0"/>
              </a:rPr>
              <a:t>partecipa agli incontri di mediazione su richiesta dell’interessato.</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AD3E8017-F280-6AFE-E028-BE5F479743BC}"/>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1388697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2800" b="1" dirty="0">
                <a:solidFill>
                  <a:schemeClr val="accent5">
                    <a:lumMod val="50000"/>
                  </a:schemeClr>
                </a:solidFill>
                <a:latin typeface="Times New Roman" panose="02020603050405020304" pitchFamily="18" charset="0"/>
                <a:cs typeface="Times New Roman" panose="02020603050405020304" pitchFamily="18" charset="0"/>
              </a:rPr>
              <a:t>Accesso ai programmi di giustizia riparativa</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Autofit/>
          </a:bodyPr>
          <a:lstStyle/>
          <a:p>
            <a:pPr marL="0" indent="0" algn="ctr">
              <a:buNone/>
            </a:pPr>
            <a:endParaRPr lang="it-IT" sz="2800" dirty="0">
              <a:effectLst/>
              <a:latin typeface="Times New Roman" panose="02020603050405020304" pitchFamily="18" charset="0"/>
              <a:cs typeface="Times New Roman" panose="02020603050405020304" pitchFamily="18" charset="0"/>
            </a:endParaRPr>
          </a:p>
          <a:p>
            <a:pPr marL="0" indent="0" algn="ctr">
              <a:buNone/>
            </a:pPr>
            <a:r>
              <a:rPr lang="it-IT" sz="2800" dirty="0">
                <a:effectLst/>
                <a:latin typeface="Times New Roman" panose="02020603050405020304" pitchFamily="18" charset="0"/>
                <a:cs typeface="Times New Roman" panose="02020603050405020304" pitchFamily="18" charset="0"/>
              </a:rPr>
              <a:t>Art. 129 bis c.p.p.</a:t>
            </a:r>
          </a:p>
          <a:p>
            <a:pPr marL="0" indent="0" algn="ctr">
              <a:buNone/>
            </a:pPr>
            <a:endParaRPr lang="it-IT" sz="2800" dirty="0">
              <a:effectLst/>
              <a:latin typeface="Times New Roman" panose="02020603050405020304" pitchFamily="18" charset="0"/>
              <a:cs typeface="Times New Roman" panose="02020603050405020304" pitchFamily="18" charset="0"/>
            </a:endParaRPr>
          </a:p>
          <a:p>
            <a:pPr marL="0" indent="0" algn="ctr">
              <a:buNone/>
            </a:pPr>
            <a:r>
              <a:rPr lang="it-IT" sz="2800" b="1" u="sng" dirty="0">
                <a:effectLst/>
                <a:latin typeface="Times New Roman" panose="02020603050405020304" pitchFamily="18" charset="0"/>
                <a:cs typeface="Times New Roman" panose="02020603050405020304" pitchFamily="18" charset="0"/>
              </a:rPr>
              <a:t>In ogni stato e grado del procedimento </a:t>
            </a:r>
          </a:p>
          <a:p>
            <a:pPr marL="0" indent="0" algn="ctr">
              <a:buNone/>
            </a:pPr>
            <a:r>
              <a:rPr lang="it-IT" sz="2400" dirty="0">
                <a:latin typeface="Times New Roman" panose="02020603050405020304" pitchFamily="18" charset="0"/>
                <a:cs typeface="Times New Roman" panose="02020603050405020304" pitchFamily="18" charset="0"/>
              </a:rPr>
              <a:t>(Ordinanza del Giudice o Decreto del Pubblico Ministero)</a:t>
            </a:r>
            <a:endParaRPr lang="it-IT" sz="2400" dirty="0">
              <a:effectLst/>
              <a:latin typeface="Times New Roman" panose="02020603050405020304" pitchFamily="18" charset="0"/>
              <a:cs typeface="Times New Roman" panose="02020603050405020304" pitchFamily="18" charset="0"/>
            </a:endParaRPr>
          </a:p>
          <a:p>
            <a:pPr marL="0" indent="0" algn="ctr">
              <a:buNone/>
            </a:pPr>
            <a:endParaRPr lang="it-IT" sz="2800" dirty="0">
              <a:effectLst/>
              <a:latin typeface="Times New Roman" panose="02020603050405020304" pitchFamily="18" charset="0"/>
              <a:cs typeface="Times New Roman" panose="02020603050405020304" pitchFamily="18" charset="0"/>
            </a:endParaRPr>
          </a:p>
          <a:p>
            <a:pPr marL="0" indent="0" algn="ctr">
              <a:buNone/>
            </a:pPr>
            <a:r>
              <a:rPr lang="it-IT" sz="2800" dirty="0">
                <a:effectLst/>
                <a:latin typeface="Times New Roman" panose="02020603050405020304" pitchFamily="18" charset="0"/>
                <a:cs typeface="Times New Roman" panose="02020603050405020304" pitchFamily="18" charset="0"/>
              </a:rPr>
              <a:t>D’ufficio </a:t>
            </a:r>
          </a:p>
          <a:p>
            <a:pPr marL="0" indent="0" algn="ctr">
              <a:buNone/>
            </a:pPr>
            <a:r>
              <a:rPr lang="it-IT" sz="2800" dirty="0">
                <a:effectLst/>
                <a:latin typeface="Times New Roman" panose="02020603050405020304" pitchFamily="18" charset="0"/>
                <a:cs typeface="Times New Roman" panose="02020603050405020304" pitchFamily="18" charset="0"/>
              </a:rPr>
              <a:t>Su richiesta dell’autore del reato </a:t>
            </a:r>
          </a:p>
          <a:p>
            <a:pPr marL="0" indent="0" algn="ctr">
              <a:buNone/>
            </a:pPr>
            <a:r>
              <a:rPr lang="it-IT" sz="2800" dirty="0">
                <a:latin typeface="Times New Roman" panose="02020603050405020304" pitchFamily="18" charset="0"/>
                <a:cs typeface="Times New Roman" panose="02020603050405020304" pitchFamily="18" charset="0"/>
              </a:rPr>
              <a:t>Su richiesta</a:t>
            </a:r>
            <a:r>
              <a:rPr lang="it-IT" sz="2800" dirty="0">
                <a:effectLst/>
                <a:latin typeface="Times New Roman" panose="02020603050405020304" pitchFamily="18" charset="0"/>
                <a:cs typeface="Times New Roman" panose="02020603050405020304" pitchFamily="18" charset="0"/>
              </a:rPr>
              <a:t> della vittima del reato</a:t>
            </a:r>
            <a:endParaRPr lang="it-IT" sz="2800" dirty="0">
              <a:latin typeface="Times New Roman" panose="02020603050405020304" pitchFamily="18" charset="0"/>
              <a:cs typeface="Times New Roman" panose="02020603050405020304" pitchFamily="18" charset="0"/>
            </a:endParaRPr>
          </a:p>
          <a:p>
            <a:pPr marL="0" indent="0" algn="ctr">
              <a:buNone/>
            </a:pPr>
            <a:endParaRPr lang="it-IT" sz="2800" dirty="0">
              <a:effectLst/>
              <a:latin typeface="Times New Roman" panose="02020603050405020304" pitchFamily="18" charset="0"/>
              <a:cs typeface="Times New Roman" panose="02020603050405020304" pitchFamily="18" charset="0"/>
            </a:endParaRP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AD3E8017-F280-6AFE-E028-BE5F479743BC}"/>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3427353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68894" y="2689412"/>
            <a:ext cx="7884094" cy="1817273"/>
          </a:xfrm>
          <a:solidFill>
            <a:schemeClr val="accent5">
              <a:lumMod val="75000"/>
            </a:schemeClr>
          </a:solidFill>
          <a:ln>
            <a:solidFill>
              <a:schemeClr val="accent5">
                <a:lumMod val="40000"/>
                <a:lumOff val="60000"/>
              </a:schemeClr>
            </a:solidFill>
          </a:ln>
          <a:effectLst>
            <a:glow rad="127000">
              <a:schemeClr val="accent1">
                <a:lumMod val="20000"/>
                <a:lumOff val="80000"/>
              </a:schemeClr>
            </a:glow>
          </a:effectLst>
        </p:spPr>
        <p:txBody>
          <a:bodyPr>
            <a:normAutofit/>
          </a:bodyPr>
          <a:lstStyle/>
          <a:p>
            <a:r>
              <a:rPr lang="it-IT" sz="4800" b="1" dirty="0">
                <a:solidFill>
                  <a:schemeClr val="accent5">
                    <a:lumMod val="20000"/>
                    <a:lumOff val="80000"/>
                  </a:schemeClr>
                </a:solidFill>
                <a:latin typeface="Times New Roman" panose="02020603050405020304" pitchFamily="18" charset="0"/>
                <a:cs typeface="Times New Roman" panose="02020603050405020304" pitchFamily="18" charset="0"/>
              </a:rPr>
              <a:t>Principali modifiche </a:t>
            </a:r>
            <a:br>
              <a:rPr lang="it-IT" sz="4800" b="1" dirty="0">
                <a:solidFill>
                  <a:schemeClr val="accent5">
                    <a:lumMod val="20000"/>
                    <a:lumOff val="80000"/>
                  </a:schemeClr>
                </a:solidFill>
                <a:latin typeface="Times New Roman" panose="02020603050405020304" pitchFamily="18" charset="0"/>
                <a:cs typeface="Times New Roman" panose="02020603050405020304" pitchFamily="18" charset="0"/>
              </a:rPr>
            </a:br>
            <a:r>
              <a:rPr lang="it-IT" sz="4800" b="1" dirty="0">
                <a:solidFill>
                  <a:schemeClr val="accent5">
                    <a:lumMod val="20000"/>
                    <a:lumOff val="80000"/>
                  </a:schemeClr>
                </a:solidFill>
                <a:latin typeface="Times New Roman" panose="02020603050405020304" pitchFamily="18" charset="0"/>
                <a:cs typeface="Times New Roman" panose="02020603050405020304" pitchFamily="18" charset="0"/>
              </a:rPr>
              <a:t>al codice penale</a:t>
            </a:r>
          </a:p>
        </p:txBody>
      </p:sp>
      <p:sp>
        <p:nvSpPr>
          <p:cNvPr id="4" name="Segnaposto piè di pagina 3"/>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1686101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2400" b="1" dirty="0">
                <a:solidFill>
                  <a:schemeClr val="accent5">
                    <a:lumMod val="50000"/>
                  </a:schemeClr>
                </a:solidFill>
                <a:latin typeface="Times New Roman" panose="02020603050405020304" pitchFamily="18" charset="0"/>
                <a:cs typeface="Times New Roman" panose="02020603050405020304" pitchFamily="18" charset="0"/>
              </a:rPr>
              <a:t>Sospensione del procedimento per consentire</a:t>
            </a:r>
            <a:br>
              <a:rPr lang="it-IT" sz="2400" b="1" dirty="0">
                <a:solidFill>
                  <a:schemeClr val="accent5">
                    <a:lumMod val="50000"/>
                  </a:schemeClr>
                </a:solidFill>
                <a:latin typeface="Times New Roman" panose="02020603050405020304" pitchFamily="18" charset="0"/>
                <a:cs typeface="Times New Roman" panose="02020603050405020304" pitchFamily="18" charset="0"/>
              </a:rPr>
            </a:br>
            <a:r>
              <a:rPr lang="it-IT" sz="2400" b="1" dirty="0">
                <a:solidFill>
                  <a:schemeClr val="accent5">
                    <a:lumMod val="50000"/>
                  </a:schemeClr>
                </a:solidFill>
                <a:latin typeface="Times New Roman" panose="02020603050405020304" pitchFamily="18" charset="0"/>
                <a:cs typeface="Times New Roman" panose="02020603050405020304" pitchFamily="18" charset="0"/>
              </a:rPr>
              <a:t>di svolgere il programma di giustizia riparativa</a:t>
            </a:r>
            <a:endParaRPr lang="it-IT" sz="18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Autofit/>
          </a:bodyPr>
          <a:lstStyle/>
          <a:p>
            <a:pPr marL="0" indent="0" algn="ctr">
              <a:buNone/>
            </a:pPr>
            <a:r>
              <a:rPr lang="it-IT" sz="2000" dirty="0">
                <a:effectLst/>
                <a:latin typeface="Times New Roman" panose="02020603050405020304" pitchFamily="18" charset="0"/>
                <a:cs typeface="Times New Roman" panose="02020603050405020304" pitchFamily="18" charset="0"/>
              </a:rPr>
              <a:t>Art. 129 bis co. 4 c.p. </a:t>
            </a:r>
          </a:p>
          <a:p>
            <a:pPr marL="0" indent="0" algn="ctr">
              <a:buNone/>
            </a:pPr>
            <a:endParaRPr lang="it-IT" sz="2000" dirty="0">
              <a:effectLst/>
              <a:latin typeface="Times New Roman" panose="02020603050405020304" pitchFamily="18" charset="0"/>
              <a:cs typeface="Times New Roman" panose="02020603050405020304" pitchFamily="18" charset="0"/>
            </a:endParaRPr>
          </a:p>
          <a:p>
            <a:pPr marL="0" indent="0" algn="just">
              <a:buNone/>
            </a:pPr>
            <a:r>
              <a:rPr lang="it-IT" sz="2000" dirty="0">
                <a:effectLst/>
                <a:latin typeface="Times New Roman" panose="02020603050405020304" pitchFamily="18" charset="0"/>
                <a:cs typeface="Times New Roman" panose="02020603050405020304" pitchFamily="18" charset="0"/>
              </a:rPr>
              <a:t>«</a:t>
            </a:r>
            <a:r>
              <a:rPr lang="it-IT" sz="2000" i="1" dirty="0">
                <a:effectLst/>
                <a:latin typeface="Times New Roman" panose="02020603050405020304" pitchFamily="18" charset="0"/>
                <a:cs typeface="Times New Roman" panose="02020603050405020304" pitchFamily="18" charset="0"/>
              </a:rPr>
              <a:t>Nel caso di </a:t>
            </a:r>
            <a:r>
              <a:rPr lang="it-IT" sz="2000" b="1" i="1" u="sng" dirty="0">
                <a:effectLst/>
                <a:latin typeface="Times New Roman" panose="02020603050405020304" pitchFamily="18" charset="0"/>
                <a:cs typeface="Times New Roman" panose="02020603050405020304" pitchFamily="18" charset="0"/>
              </a:rPr>
              <a:t>reati perseguibili a querela soggetta a remissione </a:t>
            </a:r>
            <a:r>
              <a:rPr lang="it-IT" sz="2000" i="1" dirty="0">
                <a:effectLst/>
                <a:latin typeface="Times New Roman" panose="02020603050405020304" pitchFamily="18" charset="0"/>
                <a:cs typeface="Times New Roman" panose="02020603050405020304" pitchFamily="18" charset="0"/>
              </a:rPr>
              <a:t>e in seguito all’</a:t>
            </a:r>
            <a:r>
              <a:rPr lang="it-IT" sz="2000" b="1" i="1" u="sng" dirty="0">
                <a:effectLst/>
                <a:latin typeface="Times New Roman" panose="02020603050405020304" pitchFamily="18" charset="0"/>
                <a:cs typeface="Times New Roman" panose="02020603050405020304" pitchFamily="18" charset="0"/>
              </a:rPr>
              <a:t>emissione dell’avviso di cui all’articolo 415 bis o dell’avviso di deposito di cui all’art. 415 ter</a:t>
            </a:r>
            <a:r>
              <a:rPr lang="it-IT" sz="2000" i="1" dirty="0">
                <a:effectLst/>
                <a:latin typeface="Times New Roman" panose="02020603050405020304" pitchFamily="18" charset="0"/>
                <a:cs typeface="Times New Roman" panose="02020603050405020304" pitchFamily="18" charset="0"/>
              </a:rPr>
              <a:t>, il giudice, a richiesta dell’imputato, può disporre con ordinanza la sospensione del procedimento o del processo per lo svolgimento del programma di giustizia riparativa per un periodo non superiore a centottanta giorni. Si osservano le disposizioni dell’articolo 159, primo comma, numero 3), primo periodo, del codice penale e 344 bis, comma 6 e 8, nonch</a:t>
            </a:r>
            <a:r>
              <a:rPr lang="it-IT" sz="2000" i="1" dirty="0">
                <a:latin typeface="Times New Roman" panose="02020603050405020304" pitchFamily="18" charset="0"/>
                <a:cs typeface="Times New Roman" panose="02020603050405020304" pitchFamily="18" charset="0"/>
              </a:rPr>
              <a:t>é</a:t>
            </a:r>
            <a:r>
              <a:rPr lang="it-IT" sz="2000" i="1" dirty="0">
                <a:effectLst/>
                <a:latin typeface="Times New Roman" panose="02020603050405020304" pitchFamily="18" charset="0"/>
                <a:cs typeface="Times New Roman" panose="02020603050405020304" pitchFamily="18" charset="0"/>
              </a:rPr>
              <a:t>, in quanto compatibili, dell’articolo 304.</a:t>
            </a:r>
            <a:r>
              <a:rPr lang="it-IT" sz="2000" dirty="0">
                <a:effectLst/>
                <a:latin typeface="Times New Roman" panose="02020603050405020304" pitchFamily="18" charset="0"/>
                <a:cs typeface="Times New Roman" panose="02020603050405020304" pitchFamily="18" charset="0"/>
              </a:rPr>
              <a:t>»</a:t>
            </a:r>
          </a:p>
          <a:p>
            <a:pPr marL="0" indent="0" algn="just">
              <a:buNone/>
            </a:pPr>
            <a:endParaRPr lang="it-IT" sz="2000" dirty="0">
              <a:effectLst/>
              <a:latin typeface="Times New Roman" panose="02020603050405020304" pitchFamily="18" charset="0"/>
              <a:cs typeface="Times New Roman" panose="02020603050405020304" pitchFamily="18" charset="0"/>
            </a:endParaRP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422BBF6C-6FF6-2CF2-5D4F-4A2D85E0DB19}"/>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2231399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2800" b="1" dirty="0">
                <a:solidFill>
                  <a:schemeClr val="accent5">
                    <a:lumMod val="50000"/>
                  </a:schemeClr>
                </a:solidFill>
                <a:latin typeface="Times New Roman" panose="02020603050405020304" pitchFamily="18" charset="0"/>
                <a:cs typeface="Times New Roman" panose="02020603050405020304" pitchFamily="18" charset="0"/>
              </a:rPr>
              <a:t>Effetti del percorso positivo di giustizia riparativa</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Autofit/>
          </a:bodyPr>
          <a:lstStyle/>
          <a:p>
            <a:pPr marL="0" indent="0" algn="ctr">
              <a:buNone/>
            </a:pPr>
            <a:r>
              <a:rPr lang="it-IT" sz="2800" b="1" u="sng" dirty="0">
                <a:effectLst/>
                <a:latin typeface="Times New Roman" panose="02020603050405020304" pitchFamily="18" charset="0"/>
                <a:cs typeface="Times New Roman" panose="02020603050405020304" pitchFamily="18" charset="0"/>
              </a:rPr>
              <a:t>Remissione della querela </a:t>
            </a:r>
          </a:p>
          <a:p>
            <a:pPr marL="0" indent="0" algn="ctr">
              <a:buNone/>
            </a:pPr>
            <a:r>
              <a:rPr lang="it-IT" sz="2800" dirty="0">
                <a:effectLst/>
                <a:latin typeface="Times New Roman" panose="02020603050405020304" pitchFamily="18" charset="0"/>
                <a:cs typeface="Times New Roman" panose="02020603050405020304" pitchFamily="18" charset="0"/>
              </a:rPr>
              <a:t>(art. 152 c.p.)</a:t>
            </a:r>
          </a:p>
          <a:p>
            <a:pPr marL="0" indent="0" algn="ctr">
              <a:buNone/>
            </a:pPr>
            <a:endParaRPr lang="it-IT" sz="2800" dirty="0">
              <a:latin typeface="Times New Roman" panose="02020603050405020304" pitchFamily="18" charset="0"/>
              <a:cs typeface="Times New Roman" panose="02020603050405020304" pitchFamily="18" charset="0"/>
            </a:endParaRPr>
          </a:p>
          <a:p>
            <a:pPr marL="0" indent="0" algn="ctr">
              <a:buNone/>
            </a:pPr>
            <a:r>
              <a:rPr lang="it-IT" sz="2800" b="1" u="sng" dirty="0">
                <a:latin typeface="Times New Roman" panose="02020603050405020304" pitchFamily="18" charset="0"/>
                <a:cs typeface="Times New Roman" panose="02020603050405020304" pitchFamily="18" charset="0"/>
              </a:rPr>
              <a:t>Circostanza attenuante </a:t>
            </a:r>
          </a:p>
          <a:p>
            <a:pPr marL="0" indent="0" algn="ctr">
              <a:buNone/>
            </a:pPr>
            <a:r>
              <a:rPr lang="it-IT" sz="2800" dirty="0">
                <a:latin typeface="Times New Roman" panose="02020603050405020304" pitchFamily="18" charset="0"/>
                <a:cs typeface="Times New Roman" panose="02020603050405020304" pitchFamily="18" charset="0"/>
              </a:rPr>
              <a:t>(art. 62 n. 6 c.p.)</a:t>
            </a:r>
          </a:p>
          <a:p>
            <a:pPr marL="457200" indent="-457200" algn="ctr">
              <a:buAutoNum type="arabicPeriod"/>
            </a:pPr>
            <a:endParaRPr lang="it-IT" sz="2800" dirty="0">
              <a:latin typeface="Times New Roman" panose="02020603050405020304" pitchFamily="18" charset="0"/>
              <a:cs typeface="Times New Roman" panose="02020603050405020304" pitchFamily="18" charset="0"/>
            </a:endParaRPr>
          </a:p>
          <a:p>
            <a:pPr marL="0" indent="0" algn="ctr">
              <a:buNone/>
            </a:pPr>
            <a:r>
              <a:rPr lang="it-IT" sz="2800" b="1" u="sng" dirty="0">
                <a:effectLst/>
                <a:latin typeface="Times New Roman" panose="02020603050405020304" pitchFamily="18" charset="0"/>
                <a:cs typeface="Times New Roman" panose="02020603050405020304" pitchFamily="18" charset="0"/>
              </a:rPr>
              <a:t>Sospensione condizionale</a:t>
            </a:r>
            <a:r>
              <a:rPr lang="it-IT" sz="2800" dirty="0">
                <a:effectLst/>
                <a:latin typeface="Times New Roman" panose="02020603050405020304" pitchFamily="18" charset="0"/>
                <a:cs typeface="Times New Roman" panose="02020603050405020304" pitchFamily="18" charset="0"/>
              </a:rPr>
              <a:t> </a:t>
            </a:r>
            <a:r>
              <a:rPr lang="it-IT" sz="2800" dirty="0">
                <a:latin typeface="Times New Roman" panose="02020603050405020304" pitchFamily="18" charset="0"/>
                <a:cs typeface="Times New Roman" panose="02020603050405020304" pitchFamily="18" charset="0"/>
              </a:rPr>
              <a:t>per la durata di un anno</a:t>
            </a:r>
            <a:endParaRPr lang="it-IT" sz="2800" dirty="0">
              <a:effectLst/>
              <a:latin typeface="Times New Roman" panose="02020603050405020304" pitchFamily="18" charset="0"/>
              <a:cs typeface="Times New Roman" panose="02020603050405020304" pitchFamily="18" charset="0"/>
            </a:endParaRPr>
          </a:p>
          <a:p>
            <a:pPr marL="0" indent="0" algn="ctr">
              <a:buNone/>
            </a:pPr>
            <a:r>
              <a:rPr lang="it-IT" sz="2800" dirty="0">
                <a:effectLst/>
                <a:latin typeface="Times New Roman" panose="02020603050405020304" pitchFamily="18" charset="0"/>
                <a:cs typeface="Times New Roman" panose="02020603050405020304" pitchFamily="18" charset="0"/>
              </a:rPr>
              <a:t>(art. 163 co. 4 c.p.)</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9E3FE537-266E-BC7D-2E67-A541C408A322}"/>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932145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2400" b="1" dirty="0">
                <a:solidFill>
                  <a:schemeClr val="accent5">
                    <a:lumMod val="50000"/>
                  </a:schemeClr>
                </a:solidFill>
                <a:effectLst/>
                <a:latin typeface="Times New Roman" panose="02020603050405020304" pitchFamily="18" charset="0"/>
                <a:cs typeface="Times New Roman" panose="02020603050405020304" pitchFamily="18" charset="0"/>
              </a:rPr>
              <a:t>Disposizioni transitorie in materia di giustizia riparativa </a:t>
            </a:r>
            <a:br>
              <a:rPr lang="it-IT" sz="2400" b="1" dirty="0">
                <a:solidFill>
                  <a:schemeClr val="accent5">
                    <a:lumMod val="50000"/>
                  </a:schemeClr>
                </a:solidFill>
                <a:effectLst/>
                <a:latin typeface="Times New Roman" panose="02020603050405020304" pitchFamily="18" charset="0"/>
                <a:cs typeface="Times New Roman" panose="02020603050405020304" pitchFamily="18" charset="0"/>
              </a:rPr>
            </a:br>
            <a:r>
              <a:rPr lang="it-IT" sz="2400" b="1" dirty="0">
                <a:solidFill>
                  <a:schemeClr val="accent5">
                    <a:lumMod val="50000"/>
                  </a:schemeClr>
                </a:solidFill>
                <a:effectLst/>
                <a:latin typeface="Times New Roman" panose="02020603050405020304" pitchFamily="18" charset="0"/>
                <a:cs typeface="Times New Roman" panose="02020603050405020304" pitchFamily="18" charset="0"/>
              </a:rPr>
              <a:t>(artt. 92 - 93 D.Lgs. 150/2022) </a:t>
            </a:r>
            <a:endParaRPr lang="it-IT" sz="2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rmAutofit/>
          </a:bodyPr>
          <a:lstStyle/>
          <a:p>
            <a:pPr marL="0" indent="0" algn="just">
              <a:buNone/>
            </a:pPr>
            <a:r>
              <a:rPr lang="it-IT" sz="2400" dirty="0">
                <a:latin typeface="Times New Roman" panose="02020603050405020304" pitchFamily="18" charset="0"/>
                <a:cs typeface="Times New Roman" panose="02020603050405020304" pitchFamily="18" charset="0"/>
              </a:rPr>
              <a:t>Entro sei mesi dall’entrata in vigore del D.Lgs. 150/2022 si dovrà procedere:</a:t>
            </a:r>
          </a:p>
          <a:p>
            <a:pPr marL="0" indent="0" algn="just">
              <a:buNone/>
            </a:pPr>
            <a:r>
              <a:rPr lang="it-IT" sz="2400" dirty="0">
                <a:latin typeface="Times New Roman" panose="02020603050405020304" pitchFamily="18" charset="0"/>
                <a:cs typeface="Times New Roman" panose="02020603050405020304" pitchFamily="18" charset="0"/>
              </a:rPr>
              <a:t>alla ricognizione dei servizi esistenti</a:t>
            </a:r>
          </a:p>
          <a:p>
            <a:pPr marL="0" indent="0" algn="just">
              <a:buNone/>
            </a:pPr>
            <a:r>
              <a:rPr lang="it-IT" sz="2400" dirty="0">
                <a:latin typeface="Times New Roman" panose="02020603050405020304" pitchFamily="18" charset="0"/>
                <a:cs typeface="Times New Roman" panose="02020603050405020304" pitchFamily="18" charset="0"/>
              </a:rPr>
              <a:t>alla formazione dell’elenco dei mediatori</a:t>
            </a:r>
          </a:p>
          <a:p>
            <a:pPr marL="0" indent="0" algn="just">
              <a:buNone/>
            </a:pPr>
            <a:endParaRPr lang="it-IT" sz="2400" dirty="0">
              <a:latin typeface="Times New Roman" panose="02020603050405020304" pitchFamily="18" charset="0"/>
              <a:cs typeface="Times New Roman" panose="02020603050405020304" pitchFamily="18" charset="0"/>
            </a:endParaRPr>
          </a:p>
          <a:p>
            <a:pPr marL="0" indent="0" algn="just">
              <a:buNone/>
            </a:pPr>
            <a:r>
              <a:rPr lang="it-IT" sz="2400" dirty="0">
                <a:latin typeface="Times New Roman" panose="02020603050405020304" pitchFamily="18" charset="0"/>
                <a:cs typeface="Times New Roman" panose="02020603050405020304" pitchFamily="18" charset="0"/>
              </a:rPr>
              <a:t>Le disposizioni in tema di giustizia riparativa entrano in vigore decorsi </a:t>
            </a:r>
            <a:r>
              <a:rPr lang="it-IT" sz="2400" b="1" u="sng" dirty="0">
                <a:latin typeface="Times New Roman" panose="02020603050405020304" pitchFamily="18" charset="0"/>
                <a:cs typeface="Times New Roman" panose="02020603050405020304" pitchFamily="18" charset="0"/>
              </a:rPr>
              <a:t>sei mesi</a:t>
            </a:r>
            <a:r>
              <a:rPr lang="it-IT" sz="2400" b="1"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dall’entrata in vigore del D.Lgs. 150/2022 (30.06.2023)</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E8D0DD08-714C-21A5-9374-43644762B7C2}"/>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3587268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68894" y="2873550"/>
            <a:ext cx="7884094" cy="1031967"/>
          </a:xfrm>
          <a:solidFill>
            <a:schemeClr val="accent5">
              <a:lumMod val="75000"/>
            </a:schemeClr>
          </a:solidFill>
          <a:ln>
            <a:solidFill>
              <a:schemeClr val="accent5">
                <a:lumMod val="40000"/>
                <a:lumOff val="60000"/>
              </a:schemeClr>
            </a:solidFill>
          </a:ln>
          <a:effectLst>
            <a:glow rad="127000">
              <a:schemeClr val="accent1">
                <a:lumMod val="20000"/>
                <a:lumOff val="80000"/>
              </a:schemeClr>
            </a:glow>
          </a:effectLst>
        </p:spPr>
        <p:txBody>
          <a:bodyPr>
            <a:normAutofit/>
          </a:bodyPr>
          <a:lstStyle/>
          <a:p>
            <a:r>
              <a:rPr lang="it-IT" sz="3200" b="1" dirty="0">
                <a:solidFill>
                  <a:schemeClr val="accent5">
                    <a:lumMod val="20000"/>
                    <a:lumOff val="80000"/>
                  </a:schemeClr>
                </a:solidFill>
                <a:latin typeface="Times New Roman" panose="02020603050405020304" pitchFamily="18" charset="0"/>
                <a:cs typeface="Times New Roman" panose="02020603050405020304" pitchFamily="18" charset="0"/>
              </a:rPr>
              <a:t>Riforma dell’art. 131 </a:t>
            </a:r>
            <a:r>
              <a:rPr lang="it-IT" sz="3200" b="1" i="1" dirty="0">
                <a:solidFill>
                  <a:schemeClr val="accent5">
                    <a:lumMod val="20000"/>
                    <a:lumOff val="80000"/>
                  </a:schemeClr>
                </a:solidFill>
                <a:latin typeface="Times New Roman" panose="02020603050405020304" pitchFamily="18" charset="0"/>
                <a:cs typeface="Times New Roman" panose="02020603050405020304" pitchFamily="18" charset="0"/>
              </a:rPr>
              <a:t>bis</a:t>
            </a:r>
            <a:r>
              <a:rPr lang="it-IT" sz="3200" b="1" dirty="0">
                <a:solidFill>
                  <a:schemeClr val="accent5">
                    <a:lumMod val="20000"/>
                    <a:lumOff val="80000"/>
                  </a:schemeClr>
                </a:solidFill>
                <a:latin typeface="Times New Roman" panose="02020603050405020304" pitchFamily="18" charset="0"/>
                <a:cs typeface="Times New Roman" panose="02020603050405020304" pitchFamily="18" charset="0"/>
              </a:rPr>
              <a:t> c.p.</a:t>
            </a:r>
          </a:p>
        </p:txBody>
      </p:sp>
      <p:sp>
        <p:nvSpPr>
          <p:cNvPr id="4" name="Segnaposto piè di pagina 3"/>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1061298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2400" b="1" dirty="0">
                <a:solidFill>
                  <a:schemeClr val="accent5">
                    <a:lumMod val="50000"/>
                  </a:schemeClr>
                </a:solidFill>
                <a:latin typeface="Times New Roman" panose="02020603050405020304" pitchFamily="18" charset="0"/>
                <a:cs typeface="Times New Roman" panose="02020603050405020304" pitchFamily="18" charset="0"/>
              </a:rPr>
              <a:t>Estensione dell’ambito di applicazione dell’art. 131 </a:t>
            </a:r>
            <a:r>
              <a:rPr lang="it-IT" sz="2400" b="1" i="1" dirty="0">
                <a:solidFill>
                  <a:schemeClr val="accent5">
                    <a:lumMod val="50000"/>
                  </a:schemeClr>
                </a:solidFill>
                <a:latin typeface="Times New Roman" panose="02020603050405020304" pitchFamily="18" charset="0"/>
                <a:cs typeface="Times New Roman" panose="02020603050405020304" pitchFamily="18" charset="0"/>
              </a:rPr>
              <a:t>bis</a:t>
            </a:r>
            <a:r>
              <a:rPr lang="it-IT" sz="2400" b="1" dirty="0">
                <a:solidFill>
                  <a:schemeClr val="accent5">
                    <a:lumMod val="50000"/>
                  </a:schemeClr>
                </a:solidFill>
                <a:latin typeface="Times New Roman" panose="02020603050405020304" pitchFamily="18" charset="0"/>
                <a:cs typeface="Times New Roman" panose="02020603050405020304" pitchFamily="18" charset="0"/>
              </a:rPr>
              <a:t> c.p.</a:t>
            </a:r>
            <a:br>
              <a:rPr lang="it-IT" sz="2400" b="1" dirty="0">
                <a:solidFill>
                  <a:schemeClr val="accent5">
                    <a:lumMod val="50000"/>
                  </a:schemeClr>
                </a:solidFill>
                <a:latin typeface="Times New Roman" panose="02020603050405020304" pitchFamily="18" charset="0"/>
                <a:cs typeface="Times New Roman" panose="02020603050405020304" pitchFamily="18" charset="0"/>
              </a:rPr>
            </a:br>
            <a:r>
              <a:rPr lang="it-IT" sz="2400" b="1" dirty="0">
                <a:solidFill>
                  <a:schemeClr val="accent5">
                    <a:lumMod val="50000"/>
                  </a:schemeClr>
                </a:solidFill>
                <a:latin typeface="Times New Roman" panose="02020603050405020304" pitchFamily="18" charset="0"/>
                <a:cs typeface="Times New Roman" panose="02020603050405020304" pitchFamily="18" charset="0"/>
              </a:rPr>
              <a:t>e rilievo della condotta susseguente al reato</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rmAutofit/>
          </a:bodyPr>
          <a:lstStyle/>
          <a:p>
            <a:pPr marL="0" indent="0" algn="just">
              <a:buNone/>
            </a:pPr>
            <a:r>
              <a:rPr lang="it-IT" sz="2400" dirty="0">
                <a:latin typeface="Times New Roman" panose="02020603050405020304" pitchFamily="18" charset="0"/>
                <a:cs typeface="Times New Roman" panose="02020603050405020304" pitchFamily="18" charset="0"/>
              </a:rPr>
              <a:t>«</a:t>
            </a:r>
            <a:r>
              <a:rPr lang="it-IT" sz="2400" i="1" dirty="0">
                <a:latin typeface="Times New Roman" panose="02020603050405020304" pitchFamily="18" charset="0"/>
                <a:cs typeface="Times New Roman" panose="02020603050405020304" pitchFamily="18" charset="0"/>
              </a:rPr>
              <a:t>Nei reati per i quali è prevista la pena detentiva </a:t>
            </a:r>
            <a:r>
              <a:rPr lang="it-IT" sz="2400" b="1" i="1" u="sng" dirty="0">
                <a:latin typeface="Times New Roman" panose="02020603050405020304" pitchFamily="18" charset="0"/>
                <a:cs typeface="Times New Roman" panose="02020603050405020304" pitchFamily="18" charset="0"/>
              </a:rPr>
              <a:t>non superiore nel minimo a due anni</a:t>
            </a:r>
            <a:r>
              <a:rPr lang="it-IT" sz="2400" i="1" dirty="0">
                <a:latin typeface="Times New Roman" panose="02020603050405020304" pitchFamily="18" charset="0"/>
                <a:cs typeface="Times New Roman" panose="02020603050405020304" pitchFamily="18" charset="0"/>
              </a:rPr>
              <a:t>, ovvero la pena pecuniaria, sola o congiunta alla predetta pena, la punibilità è esclusa quando, per le modalità della condotta e per l'esiguità del danno o del pericolo, valutate ai sensi dell'articolo 133, primo comma, </a:t>
            </a:r>
            <a:r>
              <a:rPr lang="it-IT" sz="2400" b="1" i="1" u="sng" dirty="0">
                <a:latin typeface="Times New Roman" panose="02020603050405020304" pitchFamily="18" charset="0"/>
                <a:cs typeface="Times New Roman" panose="02020603050405020304" pitchFamily="18" charset="0"/>
              </a:rPr>
              <a:t>anche in considerazione della condotta susseguente al reato</a:t>
            </a:r>
            <a:r>
              <a:rPr lang="it-IT" sz="2400" i="1" dirty="0">
                <a:latin typeface="Times New Roman" panose="02020603050405020304" pitchFamily="18" charset="0"/>
                <a:cs typeface="Times New Roman" panose="02020603050405020304" pitchFamily="18" charset="0"/>
              </a:rPr>
              <a:t>, l'offesa è di particolare tenuità e il comportamento risulta non abituale.</a:t>
            </a:r>
            <a:r>
              <a:rPr lang="it-IT" sz="2400" dirty="0">
                <a:latin typeface="Times New Roman" panose="02020603050405020304" pitchFamily="18" charset="0"/>
                <a:cs typeface="Times New Roman" panose="02020603050405020304" pitchFamily="18" charset="0"/>
              </a:rPr>
              <a:t>»</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223D8436-92A6-F763-D6D2-7C81B40E4011}"/>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Avv.  Luca Carnino (Ph.D.)</a:t>
            </a:r>
          </a:p>
        </p:txBody>
      </p:sp>
    </p:spTree>
    <p:extLst>
      <p:ext uri="{BB962C8B-B14F-4D97-AF65-F5344CB8AC3E}">
        <p14:creationId xmlns:p14="http://schemas.microsoft.com/office/powerpoint/2010/main" val="1827954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2400" b="1" dirty="0">
                <a:solidFill>
                  <a:schemeClr val="accent5">
                    <a:lumMod val="50000"/>
                  </a:schemeClr>
                </a:solidFill>
                <a:latin typeface="Times New Roman" panose="02020603050405020304" pitchFamily="18" charset="0"/>
                <a:cs typeface="Times New Roman" panose="02020603050405020304" pitchFamily="18" charset="0"/>
              </a:rPr>
              <a:t>Previsione di preclusioni oggettive</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rmAutofit fontScale="70000" lnSpcReduction="20000"/>
          </a:bodyPr>
          <a:lstStyle/>
          <a:p>
            <a:pPr marL="0" indent="0" algn="just">
              <a:buNone/>
            </a:pPr>
            <a:r>
              <a:rPr lang="it-IT" sz="2400" dirty="0">
                <a:latin typeface="Times New Roman" panose="02020603050405020304" pitchFamily="18" charset="0"/>
                <a:cs typeface="Times New Roman" panose="02020603050405020304" pitchFamily="18" charset="0"/>
              </a:rPr>
              <a:t>«</a:t>
            </a:r>
            <a:r>
              <a:rPr lang="it-IT" sz="2400" i="1" dirty="0">
                <a:latin typeface="Times New Roman" panose="02020603050405020304" pitchFamily="18" charset="0"/>
                <a:cs typeface="Times New Roman" panose="02020603050405020304" pitchFamily="18" charset="0"/>
              </a:rPr>
              <a:t>L'offesa non può altresì essere ritenuta di particolare tenuità quando si procede:</a:t>
            </a:r>
          </a:p>
          <a:p>
            <a:pPr marL="0" indent="0" algn="just">
              <a:buNone/>
            </a:pPr>
            <a:r>
              <a:rPr lang="it-IT" sz="2400" i="1" dirty="0">
                <a:latin typeface="Times New Roman" panose="02020603050405020304" pitchFamily="18" charset="0"/>
                <a:cs typeface="Times New Roman" panose="02020603050405020304" pitchFamily="18" charset="0"/>
              </a:rPr>
              <a:t>1) per delitti, puniti con una pena superiore nel massimo a due anni e sei mesi di reclusione, commessi in occasione o a causa di manifestazioni sportive;</a:t>
            </a:r>
          </a:p>
          <a:p>
            <a:pPr marL="0" indent="0" algn="just">
              <a:buNone/>
            </a:pPr>
            <a:r>
              <a:rPr lang="it-IT" sz="2400" i="1" dirty="0">
                <a:latin typeface="Times New Roman" panose="02020603050405020304" pitchFamily="18" charset="0"/>
                <a:cs typeface="Times New Roman" panose="02020603050405020304" pitchFamily="18" charset="0"/>
              </a:rPr>
              <a:t>2) per i delitti previsti dagli articoli 336, 337 e 341-bis, quando il fatto è commesso nei confronti di un ufficiale o agente di pubblica sicurezza o di un ufficiale o agente di polizia giudiziaria nell'esercizio delle proprie funzioni, nonché per il delitto previsto dall'articolo 343;</a:t>
            </a:r>
          </a:p>
          <a:p>
            <a:pPr marL="0" indent="0" algn="just">
              <a:buNone/>
            </a:pPr>
            <a:r>
              <a:rPr lang="it-IT" sz="2400" i="1" dirty="0">
                <a:latin typeface="Times New Roman" panose="02020603050405020304" pitchFamily="18" charset="0"/>
                <a:cs typeface="Times New Roman" panose="02020603050405020304" pitchFamily="18" charset="0"/>
              </a:rPr>
              <a:t>3) per i delitti, consumati o tentati, previsti dagli articoli 314, primo comma, 317, 318, 319, 319-bis, 319-ter, 319-quater, primo comma, 320, 321, 322, 322-bis, 391-bis, 423, 423-bis, 558-bis, 582, nelle ipotesi aggravate ai sensi degli articoli 576, primo comma, numeri 2, 5 e 5.1, e 577, primo comma, numero 1, e secondo comma, 583, secondo comma, 583-bis, 593-ter, 600-bis, 600-ter, primo comma, 609-bis, 609-quater, 609-quinquies, 609-undecies, 612- bis, 612-ter, 613-bis, 628, terzo comma, 629, 644, 648-bis, 648-ter;</a:t>
            </a:r>
          </a:p>
          <a:p>
            <a:pPr marL="0" indent="0" algn="just">
              <a:buNone/>
            </a:pPr>
            <a:r>
              <a:rPr lang="it-IT" sz="2400" i="1" dirty="0">
                <a:latin typeface="Times New Roman" panose="02020603050405020304" pitchFamily="18" charset="0"/>
                <a:cs typeface="Times New Roman" panose="02020603050405020304" pitchFamily="18" charset="0"/>
              </a:rPr>
              <a:t>4) per i delitti, consumati o tentati, previsti dall'articolo 19, quinto comma, della legge 22 maggio 1978, n. 194, dall'articolo 73del decreto del Presidente della Repubblica 9 ottobre 1990, n. 309, salvo che per i delitti di cui al comma 5 del medesimo articolo, e dagli articoli 184 e 185 del decreto legislativo 24 febbraio 1998, n. 58.</a:t>
            </a:r>
            <a:r>
              <a:rPr lang="it-IT" sz="2400" dirty="0">
                <a:latin typeface="Times New Roman" panose="02020603050405020304" pitchFamily="18" charset="0"/>
                <a:cs typeface="Times New Roman" panose="02020603050405020304" pitchFamily="18" charset="0"/>
              </a:rPr>
              <a:t>»</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223D8436-92A6-F763-D6D2-7C81B40E4011}"/>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Avv.  Luca Carnino (Ph.D.)</a:t>
            </a:r>
          </a:p>
        </p:txBody>
      </p:sp>
    </p:spTree>
    <p:extLst>
      <p:ext uri="{BB962C8B-B14F-4D97-AF65-F5344CB8AC3E}">
        <p14:creationId xmlns:p14="http://schemas.microsoft.com/office/powerpoint/2010/main" val="2320257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68894" y="2873550"/>
            <a:ext cx="7884094" cy="1031967"/>
          </a:xfrm>
          <a:solidFill>
            <a:schemeClr val="accent5">
              <a:lumMod val="75000"/>
            </a:schemeClr>
          </a:solidFill>
          <a:ln>
            <a:solidFill>
              <a:schemeClr val="accent5">
                <a:lumMod val="40000"/>
                <a:lumOff val="60000"/>
              </a:schemeClr>
            </a:solidFill>
          </a:ln>
          <a:effectLst>
            <a:glow rad="127000">
              <a:schemeClr val="accent1">
                <a:lumMod val="20000"/>
                <a:lumOff val="80000"/>
              </a:schemeClr>
            </a:glow>
          </a:effectLst>
        </p:spPr>
        <p:txBody>
          <a:bodyPr>
            <a:normAutofit/>
          </a:bodyPr>
          <a:lstStyle/>
          <a:p>
            <a:r>
              <a:rPr lang="it-IT" sz="3200" b="1" dirty="0">
                <a:solidFill>
                  <a:schemeClr val="accent5">
                    <a:lumMod val="20000"/>
                    <a:lumOff val="80000"/>
                  </a:schemeClr>
                </a:solidFill>
                <a:latin typeface="Times New Roman" panose="02020603050405020304" pitchFamily="18" charset="0"/>
                <a:cs typeface="Times New Roman" panose="02020603050405020304" pitchFamily="18" charset="0"/>
              </a:rPr>
              <a:t>Riforma della messa alla prova</a:t>
            </a:r>
          </a:p>
        </p:txBody>
      </p:sp>
      <p:sp>
        <p:nvSpPr>
          <p:cNvPr id="4" name="Segnaposto piè di pagina 3"/>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690183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3200" b="1" dirty="0">
                <a:solidFill>
                  <a:schemeClr val="accent5">
                    <a:lumMod val="50000"/>
                  </a:schemeClr>
                </a:solidFill>
                <a:latin typeface="Times New Roman" panose="02020603050405020304" pitchFamily="18" charset="0"/>
                <a:cs typeface="Times New Roman" panose="02020603050405020304" pitchFamily="18" charset="0"/>
              </a:rPr>
              <a:t>Estensione dell’ambito applicativo</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Autofit/>
          </a:bodyPr>
          <a:lstStyle/>
          <a:p>
            <a:pPr marL="0" indent="0" algn="just">
              <a:buNone/>
            </a:pPr>
            <a:r>
              <a:rPr lang="it-IT" sz="4000" dirty="0">
                <a:latin typeface="Times New Roman" panose="02020603050405020304" pitchFamily="18" charset="0"/>
                <a:cs typeface="Times New Roman" panose="02020603050405020304" pitchFamily="18" charset="0"/>
              </a:rPr>
              <a:t>L’estensione del catalogo dei reati per i quali si procede con </a:t>
            </a:r>
            <a:r>
              <a:rPr lang="it-IT" sz="4000" b="1" u="sng" dirty="0">
                <a:latin typeface="Times New Roman" panose="02020603050405020304" pitchFamily="18" charset="0"/>
                <a:cs typeface="Times New Roman" panose="02020603050405020304" pitchFamily="18" charset="0"/>
              </a:rPr>
              <a:t>citazione diretta</a:t>
            </a:r>
            <a:r>
              <a:rPr lang="it-IT" sz="4000" dirty="0">
                <a:latin typeface="Times New Roman" panose="02020603050405020304" pitchFamily="18" charset="0"/>
                <a:cs typeface="Times New Roman" panose="02020603050405020304" pitchFamily="18" charset="0"/>
              </a:rPr>
              <a:t> a giudizio determina la parallela estensione dell’ambito applicativo dell’istituto.</a:t>
            </a:r>
            <a:endParaRPr lang="it-IT" sz="4000" dirty="0">
              <a:effectLst/>
              <a:latin typeface="Times New Roman" panose="02020603050405020304" pitchFamily="18" charset="0"/>
              <a:cs typeface="Times New Roman" panose="02020603050405020304" pitchFamily="18" charset="0"/>
            </a:endParaRP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A33113E2-043A-A364-8E6B-466E6C39A16E}"/>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1733124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2400" b="1" dirty="0">
                <a:solidFill>
                  <a:schemeClr val="accent5">
                    <a:lumMod val="50000"/>
                  </a:schemeClr>
                </a:solidFill>
                <a:latin typeface="Times New Roman" panose="02020603050405020304" pitchFamily="18" charset="0"/>
                <a:cs typeface="Times New Roman" panose="02020603050405020304" pitchFamily="18" charset="0"/>
              </a:rPr>
              <a:t>Iniziativa del Pubblico Ministero</a:t>
            </a:r>
            <a:br>
              <a:rPr lang="it-IT" sz="2400" b="1" dirty="0">
                <a:solidFill>
                  <a:schemeClr val="accent5">
                    <a:lumMod val="50000"/>
                  </a:schemeClr>
                </a:solidFill>
                <a:latin typeface="Times New Roman" panose="02020603050405020304" pitchFamily="18" charset="0"/>
                <a:cs typeface="Times New Roman" panose="02020603050405020304" pitchFamily="18" charset="0"/>
              </a:rPr>
            </a:br>
            <a:r>
              <a:rPr lang="it-IT" sz="2400" b="1" dirty="0">
                <a:solidFill>
                  <a:schemeClr val="accent5">
                    <a:lumMod val="50000"/>
                  </a:schemeClr>
                </a:solidFill>
                <a:latin typeface="Times New Roman" panose="02020603050405020304" pitchFamily="18" charset="0"/>
                <a:cs typeface="Times New Roman" panose="02020603050405020304" pitchFamily="18" charset="0"/>
              </a:rPr>
              <a:t>(artt. 168 </a:t>
            </a:r>
            <a:r>
              <a:rPr lang="it-IT" sz="2400" b="1" i="1" dirty="0">
                <a:solidFill>
                  <a:schemeClr val="accent5">
                    <a:lumMod val="50000"/>
                  </a:schemeClr>
                </a:solidFill>
                <a:latin typeface="Times New Roman" panose="02020603050405020304" pitchFamily="18" charset="0"/>
                <a:cs typeface="Times New Roman" panose="02020603050405020304" pitchFamily="18" charset="0"/>
              </a:rPr>
              <a:t>bis</a:t>
            </a:r>
            <a:r>
              <a:rPr lang="it-IT" sz="2400" b="1" dirty="0">
                <a:solidFill>
                  <a:schemeClr val="accent5">
                    <a:lumMod val="50000"/>
                  </a:schemeClr>
                </a:solidFill>
                <a:latin typeface="Times New Roman" panose="02020603050405020304" pitchFamily="18" charset="0"/>
                <a:cs typeface="Times New Roman" panose="02020603050405020304" pitchFamily="18" charset="0"/>
              </a:rPr>
              <a:t> c.p. e 464 </a:t>
            </a:r>
            <a:r>
              <a:rPr lang="it-IT" sz="2400" b="1" i="1" dirty="0">
                <a:solidFill>
                  <a:schemeClr val="accent5">
                    <a:lumMod val="50000"/>
                  </a:schemeClr>
                </a:solidFill>
                <a:latin typeface="Times New Roman" panose="02020603050405020304" pitchFamily="18" charset="0"/>
                <a:cs typeface="Times New Roman" panose="02020603050405020304" pitchFamily="18" charset="0"/>
              </a:rPr>
              <a:t>ter.1</a:t>
            </a:r>
            <a:r>
              <a:rPr lang="it-IT" sz="2400" b="1" dirty="0">
                <a:solidFill>
                  <a:schemeClr val="accent5">
                    <a:lumMod val="50000"/>
                  </a:schemeClr>
                </a:solidFill>
                <a:latin typeface="Times New Roman" panose="02020603050405020304" pitchFamily="18" charset="0"/>
                <a:cs typeface="Times New Roman" panose="02020603050405020304" pitchFamily="18" charset="0"/>
              </a:rPr>
              <a:t> c.p.p.)</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Autofit/>
          </a:bodyPr>
          <a:lstStyle/>
          <a:p>
            <a:pPr marL="0" indent="0" algn="just">
              <a:buNone/>
            </a:pPr>
            <a:r>
              <a:rPr lang="it-IT" sz="1800" dirty="0">
                <a:effectLst/>
                <a:latin typeface="Times New Roman" panose="02020603050405020304" pitchFamily="18" charset="0"/>
                <a:cs typeface="Times New Roman" panose="02020603050405020304" pitchFamily="18" charset="0"/>
              </a:rPr>
              <a:t>Il pubblico ministero, con l’avviso previsto </a:t>
            </a:r>
            <a:r>
              <a:rPr lang="it-IT" sz="1800" b="1" u="sng" dirty="0">
                <a:effectLst/>
                <a:latin typeface="Times New Roman" panose="02020603050405020304" pitchFamily="18" charset="0"/>
                <a:cs typeface="Times New Roman" panose="02020603050405020304" pitchFamily="18" charset="0"/>
              </a:rPr>
              <a:t>dall’articolo 415-</a:t>
            </a:r>
            <a:r>
              <a:rPr lang="it-IT" sz="1800" b="1" i="1" u="sng" dirty="0">
                <a:effectLst/>
                <a:latin typeface="Times New Roman" panose="02020603050405020304" pitchFamily="18" charset="0"/>
                <a:cs typeface="Times New Roman" panose="02020603050405020304" pitchFamily="18" charset="0"/>
              </a:rPr>
              <a:t>bis</a:t>
            </a:r>
            <a:r>
              <a:rPr lang="it-IT" sz="1800" dirty="0">
                <a:effectLst/>
                <a:latin typeface="Times New Roman" panose="02020603050405020304" pitchFamily="18" charset="0"/>
                <a:cs typeface="Times New Roman" panose="02020603050405020304" pitchFamily="18" charset="0"/>
              </a:rPr>
              <a:t>, può proporre alla persona sottoposta ad indagini la sospensione del procedimento con messa alla prova, indicando la durata e i contenuti essenziali del programma trattamentale. </a:t>
            </a:r>
            <a:endParaRPr lang="it-IT" sz="1800" dirty="0">
              <a:latin typeface="Times New Roman" panose="02020603050405020304" pitchFamily="18" charset="0"/>
              <a:cs typeface="Times New Roman" panose="02020603050405020304" pitchFamily="18" charset="0"/>
            </a:endParaRPr>
          </a:p>
          <a:p>
            <a:pPr marL="0" indent="0" algn="just">
              <a:buNone/>
            </a:pPr>
            <a:endParaRPr lang="it-IT" sz="1800" dirty="0">
              <a:effectLst/>
              <a:latin typeface="Times New Roman" panose="02020603050405020304" pitchFamily="18" charset="0"/>
              <a:cs typeface="Times New Roman" panose="02020603050405020304" pitchFamily="18" charset="0"/>
            </a:endParaRPr>
          </a:p>
          <a:p>
            <a:pPr marL="0" indent="0" algn="just">
              <a:buNone/>
            </a:pPr>
            <a:r>
              <a:rPr lang="it-IT" sz="1800" dirty="0">
                <a:effectLst/>
                <a:latin typeface="Times New Roman" panose="02020603050405020304" pitchFamily="18" charset="0"/>
                <a:cs typeface="Times New Roman" panose="02020603050405020304" pitchFamily="18" charset="0"/>
              </a:rPr>
              <a:t>Entro il </a:t>
            </a:r>
            <a:r>
              <a:rPr lang="it-IT" sz="1800" b="1" u="sng" dirty="0">
                <a:effectLst/>
                <a:latin typeface="Times New Roman" panose="02020603050405020304" pitchFamily="18" charset="0"/>
                <a:cs typeface="Times New Roman" panose="02020603050405020304" pitchFamily="18" charset="0"/>
              </a:rPr>
              <a:t>termine di venti giorni</a:t>
            </a:r>
            <a:r>
              <a:rPr lang="it-IT" sz="1800" dirty="0">
                <a:effectLst/>
                <a:latin typeface="Times New Roman" panose="02020603050405020304" pitchFamily="18" charset="0"/>
                <a:cs typeface="Times New Roman" panose="02020603050405020304" pitchFamily="18" charset="0"/>
              </a:rPr>
              <a:t>, la persona sottoposta ad indagini può aderire alla proposta.</a:t>
            </a:r>
          </a:p>
          <a:p>
            <a:pPr marL="0" indent="0" algn="just">
              <a:buNone/>
            </a:pPr>
            <a:br>
              <a:rPr lang="it-IT" sz="1800" dirty="0">
                <a:effectLst/>
                <a:latin typeface="Times New Roman" panose="02020603050405020304" pitchFamily="18" charset="0"/>
                <a:cs typeface="Times New Roman" panose="02020603050405020304" pitchFamily="18" charset="0"/>
              </a:rPr>
            </a:br>
            <a:r>
              <a:rPr lang="it-IT" sz="1800" dirty="0">
                <a:effectLst/>
                <a:latin typeface="Times New Roman" panose="02020603050405020304" pitchFamily="18" charset="0"/>
                <a:cs typeface="Times New Roman" panose="02020603050405020304" pitchFamily="18" charset="0"/>
              </a:rPr>
              <a:t>Quando la persona sottoposta ad indagini aderisce alla proposta, il pubblico ministero </a:t>
            </a:r>
            <a:r>
              <a:rPr lang="it-IT" sz="1800" b="1" u="sng" dirty="0">
                <a:effectLst/>
                <a:latin typeface="Times New Roman" panose="02020603050405020304" pitchFamily="18" charset="0"/>
                <a:cs typeface="Times New Roman" panose="02020603050405020304" pitchFamily="18" charset="0"/>
              </a:rPr>
              <a:t>formula l’imputazione e trasmette gli atti</a:t>
            </a:r>
            <a:r>
              <a:rPr lang="it-IT" sz="1800" dirty="0">
                <a:effectLst/>
                <a:latin typeface="Times New Roman" panose="02020603050405020304" pitchFamily="18" charset="0"/>
                <a:cs typeface="Times New Roman" panose="02020603050405020304" pitchFamily="18" charset="0"/>
              </a:rPr>
              <a:t> al giudice per le indagini preliminari, dando avviso alla persona offesa dal reato della facoltà di depositare entro dieci giorni memorie presso la cancelleria del giudice. </a:t>
            </a:r>
            <a:endParaRPr lang="it-IT" sz="1800" dirty="0">
              <a:latin typeface="Times New Roman" panose="02020603050405020304" pitchFamily="18" charset="0"/>
              <a:cs typeface="Times New Roman" panose="02020603050405020304" pitchFamily="18" charset="0"/>
            </a:endParaRP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FF1DD1E4-40E6-0355-D524-4839CD0C22DF}"/>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860671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2000" b="1" dirty="0">
                <a:solidFill>
                  <a:schemeClr val="accent5">
                    <a:lumMod val="50000"/>
                  </a:schemeClr>
                </a:solidFill>
                <a:effectLst/>
                <a:latin typeface="Times New Roman" panose="02020603050405020304" pitchFamily="18" charset="0"/>
                <a:cs typeface="Times New Roman" panose="02020603050405020304" pitchFamily="18" charset="0"/>
              </a:rPr>
              <a:t>Disposizioni transitorie </a:t>
            </a:r>
            <a:br>
              <a:rPr lang="it-IT" sz="2000" b="1" dirty="0">
                <a:solidFill>
                  <a:schemeClr val="accent5">
                    <a:lumMod val="50000"/>
                  </a:schemeClr>
                </a:solidFill>
                <a:effectLst/>
                <a:latin typeface="Times New Roman" panose="02020603050405020304" pitchFamily="18" charset="0"/>
                <a:cs typeface="Times New Roman" panose="02020603050405020304" pitchFamily="18" charset="0"/>
              </a:rPr>
            </a:br>
            <a:r>
              <a:rPr lang="it-IT" sz="2000" b="1" dirty="0">
                <a:solidFill>
                  <a:schemeClr val="accent5">
                    <a:lumMod val="50000"/>
                  </a:schemeClr>
                </a:solidFill>
                <a:effectLst/>
                <a:latin typeface="Times New Roman" panose="02020603050405020304" pitchFamily="18" charset="0"/>
                <a:cs typeface="Times New Roman" panose="02020603050405020304" pitchFamily="18" charset="0"/>
              </a:rPr>
              <a:t>(art. 90 D.Lgs. 150/2022) </a:t>
            </a:r>
            <a:endParaRPr lang="it-IT" sz="20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rmAutofit/>
          </a:bodyPr>
          <a:lstStyle/>
          <a:p>
            <a:pPr marL="0" indent="0" algn="ctr">
              <a:buNone/>
            </a:pPr>
            <a:r>
              <a:rPr lang="it-IT" sz="2000" dirty="0">
                <a:latin typeface="Times New Roman" panose="02020603050405020304" pitchFamily="18" charset="0"/>
                <a:cs typeface="Times New Roman" panose="02020603050405020304" pitchFamily="18" charset="0"/>
              </a:rPr>
              <a:t>La nuova disciplina si applica anche ai </a:t>
            </a:r>
            <a:r>
              <a:rPr lang="it-IT" sz="2000" b="1" u="sng" dirty="0">
                <a:latin typeface="Times New Roman" panose="02020603050405020304" pitchFamily="18" charset="0"/>
                <a:cs typeface="Times New Roman" panose="02020603050405020304" pitchFamily="18" charset="0"/>
              </a:rPr>
              <a:t>procedimenti pendenti</a:t>
            </a:r>
          </a:p>
          <a:p>
            <a:pPr marL="0" indent="0" algn="ctr">
              <a:buNone/>
            </a:pPr>
            <a:r>
              <a:rPr lang="it-IT" sz="2000" dirty="0">
                <a:latin typeface="Times New Roman" panose="02020603050405020304" pitchFamily="18" charset="0"/>
                <a:cs typeface="Times New Roman" panose="02020603050405020304" pitchFamily="18" charset="0"/>
              </a:rPr>
              <a:t> in primo e secondo grado</a:t>
            </a:r>
          </a:p>
          <a:p>
            <a:pPr marL="0" indent="0" algn="ctr">
              <a:buNone/>
            </a:pPr>
            <a:endParaRPr lang="it-IT" sz="2000" dirty="0">
              <a:latin typeface="Times New Roman" panose="02020603050405020304" pitchFamily="18" charset="0"/>
              <a:cs typeface="Times New Roman" panose="02020603050405020304" pitchFamily="18" charset="0"/>
            </a:endParaRPr>
          </a:p>
          <a:p>
            <a:pPr marL="0" indent="0" algn="ctr">
              <a:buNone/>
            </a:pPr>
            <a:r>
              <a:rPr lang="it-IT" sz="2000" dirty="0">
                <a:latin typeface="Times New Roman" panose="02020603050405020304" pitchFamily="18" charset="0"/>
                <a:cs typeface="Times New Roman" panose="02020603050405020304" pitchFamily="18" charset="0"/>
              </a:rPr>
              <a:t>Se sono già decorsi i termini di cui all’art. 464 </a:t>
            </a:r>
            <a:r>
              <a:rPr lang="it-IT" sz="2000" i="1" dirty="0">
                <a:latin typeface="Times New Roman" panose="02020603050405020304" pitchFamily="18" charset="0"/>
                <a:cs typeface="Times New Roman" panose="02020603050405020304" pitchFamily="18" charset="0"/>
              </a:rPr>
              <a:t>bis</a:t>
            </a:r>
            <a:r>
              <a:rPr lang="it-IT" sz="2000" dirty="0">
                <a:latin typeface="Times New Roman" panose="02020603050405020304" pitchFamily="18" charset="0"/>
                <a:cs typeface="Times New Roman" panose="02020603050405020304" pitchFamily="18" charset="0"/>
              </a:rPr>
              <a:t> co. 2 c.p.p.:</a:t>
            </a:r>
          </a:p>
          <a:p>
            <a:pPr algn="ctr">
              <a:buFontTx/>
              <a:buChar char="-"/>
            </a:pPr>
            <a:r>
              <a:rPr lang="it-IT" sz="2000" dirty="0">
                <a:latin typeface="Times New Roman" panose="02020603050405020304" pitchFamily="18" charset="0"/>
                <a:cs typeface="Times New Roman" panose="02020603050405020304" pitchFamily="18" charset="0"/>
              </a:rPr>
              <a:t>l’istanza è depositata </a:t>
            </a:r>
            <a:r>
              <a:rPr lang="it-IT" sz="2000" b="1" u="sng" dirty="0">
                <a:latin typeface="Times New Roman" panose="02020603050405020304" pitchFamily="18" charset="0"/>
                <a:cs typeface="Times New Roman" panose="02020603050405020304" pitchFamily="18" charset="0"/>
              </a:rPr>
              <a:t>in udienza</a:t>
            </a:r>
            <a:r>
              <a:rPr lang="it-IT" sz="2000" b="1"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se essa si tiene entro quarantacinque giorni dell’entrata in vigore del D.Lgs. 150/2022, a pena di decadenza;</a:t>
            </a:r>
          </a:p>
          <a:p>
            <a:pPr algn="ctr">
              <a:buFontTx/>
              <a:buChar char="-"/>
            </a:pPr>
            <a:r>
              <a:rPr lang="it-IT" sz="2000" dirty="0">
                <a:latin typeface="Times New Roman" panose="02020603050405020304" pitchFamily="18" charset="0"/>
                <a:cs typeface="Times New Roman" panose="02020603050405020304" pitchFamily="18" charset="0"/>
              </a:rPr>
              <a:t>l’istanza è depositata </a:t>
            </a:r>
            <a:r>
              <a:rPr lang="it-IT" sz="2000" b="1" u="sng" dirty="0">
                <a:latin typeface="Times New Roman" panose="02020603050405020304" pitchFamily="18" charset="0"/>
                <a:cs typeface="Times New Roman" panose="02020603050405020304" pitchFamily="18" charset="0"/>
              </a:rPr>
              <a:t>in cancelleria</a:t>
            </a:r>
            <a:r>
              <a:rPr lang="it-IT" sz="2000" b="1"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se la prossima udienza non si tiene entro il predetto termine, a pena di decadenza.</a:t>
            </a:r>
          </a:p>
          <a:p>
            <a:pPr marL="0" indent="0" algn="ctr">
              <a:buNone/>
            </a:pPr>
            <a:r>
              <a:rPr lang="it-IT" sz="2000" dirty="0">
                <a:latin typeface="Times New Roman" panose="02020603050405020304" pitchFamily="18" charset="0"/>
                <a:cs typeface="Times New Roman" panose="02020603050405020304" pitchFamily="18" charset="0"/>
              </a:rPr>
              <a:t>(</a:t>
            </a:r>
            <a:r>
              <a:rPr lang="it-IT" sz="2000" b="1" u="sng" dirty="0">
                <a:latin typeface="Times New Roman" panose="02020603050405020304" pitchFamily="18" charset="0"/>
                <a:cs typeface="Times New Roman" panose="02020603050405020304" pitchFamily="18" charset="0"/>
              </a:rPr>
              <a:t>13.02.2023</a:t>
            </a:r>
            <a:r>
              <a:rPr lang="it-IT" sz="2000" dirty="0">
                <a:latin typeface="Times New Roman" panose="02020603050405020304" pitchFamily="18" charset="0"/>
                <a:cs typeface="Times New Roman" panose="02020603050405020304" pitchFamily="18" charset="0"/>
              </a:rPr>
              <a:t>)</a:t>
            </a:r>
          </a:p>
          <a:p>
            <a:pPr marL="0" indent="0" algn="ctr">
              <a:buNone/>
            </a:pPr>
            <a:endParaRPr lang="it-IT" sz="2000" dirty="0">
              <a:latin typeface="Times New Roman" panose="02020603050405020304" pitchFamily="18" charset="0"/>
              <a:cs typeface="Times New Roman" panose="02020603050405020304" pitchFamily="18" charset="0"/>
            </a:endParaRPr>
          </a:p>
          <a:p>
            <a:pPr marL="0" indent="0" algn="ctr">
              <a:buNone/>
            </a:pPr>
            <a:r>
              <a:rPr lang="it-IT" sz="2000" dirty="0">
                <a:latin typeface="Times New Roman" panose="02020603050405020304" pitchFamily="18" charset="0"/>
                <a:cs typeface="Times New Roman" panose="02020603050405020304" pitchFamily="18" charset="0"/>
              </a:rPr>
              <a:t>In questi casi non si applica la sospensione dell’azione civile </a:t>
            </a:r>
          </a:p>
          <a:p>
            <a:pPr marL="0" indent="0" algn="ctr">
              <a:buNone/>
            </a:pPr>
            <a:r>
              <a:rPr lang="it-IT" sz="2000" i="1" dirty="0">
                <a:latin typeface="Times New Roman" panose="02020603050405020304" pitchFamily="18" charset="0"/>
                <a:cs typeface="Times New Roman" panose="02020603050405020304" pitchFamily="18" charset="0"/>
              </a:rPr>
              <a:t>ex</a:t>
            </a:r>
            <a:r>
              <a:rPr lang="it-IT" sz="2000" dirty="0">
                <a:latin typeface="Times New Roman" panose="02020603050405020304" pitchFamily="18" charset="0"/>
                <a:cs typeface="Times New Roman" panose="02020603050405020304" pitchFamily="18" charset="0"/>
              </a:rPr>
              <a:t> art. 75 co. 3 c.p.p.</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4A1DC4A0-45CC-F91C-F9EC-572BC8C85C9A}"/>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3500865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68894" y="2873550"/>
            <a:ext cx="7884094" cy="1031967"/>
          </a:xfrm>
          <a:solidFill>
            <a:schemeClr val="accent5">
              <a:lumMod val="75000"/>
            </a:schemeClr>
          </a:solidFill>
          <a:ln>
            <a:solidFill>
              <a:schemeClr val="accent5">
                <a:lumMod val="40000"/>
                <a:lumOff val="60000"/>
              </a:schemeClr>
            </a:solidFill>
          </a:ln>
          <a:effectLst>
            <a:glow rad="127000">
              <a:schemeClr val="accent1">
                <a:lumMod val="20000"/>
                <a:lumOff val="80000"/>
              </a:schemeClr>
            </a:glow>
          </a:effectLst>
        </p:spPr>
        <p:txBody>
          <a:bodyPr>
            <a:normAutofit/>
          </a:bodyPr>
          <a:lstStyle/>
          <a:p>
            <a:r>
              <a:rPr lang="it-IT" sz="3200" b="1" dirty="0">
                <a:solidFill>
                  <a:schemeClr val="accent5">
                    <a:lumMod val="20000"/>
                    <a:lumOff val="80000"/>
                  </a:schemeClr>
                </a:solidFill>
                <a:latin typeface="Times New Roman" panose="02020603050405020304" pitchFamily="18" charset="0"/>
                <a:cs typeface="Times New Roman" panose="02020603050405020304" pitchFamily="18" charset="0"/>
              </a:rPr>
              <a:t>Estensione della procedibilità a querela</a:t>
            </a:r>
          </a:p>
        </p:txBody>
      </p:sp>
      <p:sp>
        <p:nvSpPr>
          <p:cNvPr id="4" name="Segnaposto piè di pagina 3"/>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593458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124200" y="4720280"/>
            <a:ext cx="3401920" cy="691013"/>
          </a:xfrm>
          <a:solidFill>
            <a:schemeClr val="tx2">
              <a:lumMod val="40000"/>
              <a:lumOff val="60000"/>
            </a:schemeClr>
          </a:solidFill>
          <a:ln>
            <a:solidFill>
              <a:schemeClr val="accent5">
                <a:lumMod val="40000"/>
                <a:lumOff val="60000"/>
              </a:schemeClr>
            </a:solidFill>
          </a:ln>
          <a:effectLst>
            <a:glow rad="127000">
              <a:schemeClr val="accent1">
                <a:lumMod val="20000"/>
                <a:lumOff val="80000"/>
              </a:schemeClr>
            </a:glow>
          </a:effectLst>
        </p:spPr>
        <p:txBody>
          <a:bodyPr>
            <a:normAutofit/>
          </a:bodyPr>
          <a:lstStyle/>
          <a:p>
            <a:r>
              <a:rPr lang="it-IT" sz="3200" b="1" dirty="0">
                <a:solidFill>
                  <a:schemeClr val="accent5">
                    <a:lumMod val="20000"/>
                    <a:lumOff val="80000"/>
                  </a:schemeClr>
                </a:solidFill>
                <a:latin typeface="Times New Roman" panose="02020603050405020304" pitchFamily="18" charset="0"/>
                <a:cs typeface="Times New Roman" panose="02020603050405020304" pitchFamily="18" charset="0"/>
              </a:rPr>
              <a:t>Intervallo</a:t>
            </a:r>
          </a:p>
        </p:txBody>
      </p:sp>
      <p:sp>
        <p:nvSpPr>
          <p:cNvPr id="4" name="Segnaposto piè di pagina 3"/>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2596993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3" name="Titolo 1">
            <a:extLst>
              <a:ext uri="{FF2B5EF4-FFF2-40B4-BE49-F238E27FC236}">
                <a16:creationId xmlns:a16="http://schemas.microsoft.com/office/drawing/2014/main" id="{B8137132-F3F9-80E2-3627-4919941F6113}"/>
              </a:ext>
            </a:extLst>
          </p:cNvPr>
          <p:cNvSpPr txBox="1">
            <a:spLocks/>
          </p:cNvSpPr>
          <p:nvPr/>
        </p:nvSpPr>
        <p:spPr>
          <a:xfrm>
            <a:off x="629953" y="3429000"/>
            <a:ext cx="7884094" cy="1827045"/>
          </a:xfrm>
          <a:prstGeom prst="rect">
            <a:avLst/>
          </a:prstGeom>
          <a:solidFill>
            <a:schemeClr val="accent2">
              <a:lumMod val="50000"/>
            </a:schemeClr>
          </a:solidFill>
          <a:ln>
            <a:solidFill>
              <a:schemeClr val="accent2">
                <a:lumMod val="50000"/>
              </a:schemeClr>
            </a:solidFill>
          </a:ln>
          <a:effectLst>
            <a:glow rad="127000">
              <a:schemeClr val="accent6">
                <a:lumMod val="50000"/>
              </a:schemeClr>
            </a:glo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sz="48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Pene sostitutive delle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sz="48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pene detentive brevi</a:t>
            </a:r>
          </a:p>
        </p:txBody>
      </p:sp>
      <p:sp>
        <p:nvSpPr>
          <p:cNvPr id="9" name="Segnaposto piè di pagina 3">
            <a:extLst>
              <a:ext uri="{FF2B5EF4-FFF2-40B4-BE49-F238E27FC236}">
                <a16:creationId xmlns:a16="http://schemas.microsoft.com/office/drawing/2014/main" id="{09CFC737-6C36-B4E9-EDA8-B16B7D47DB78}"/>
              </a:ext>
            </a:extLst>
          </p:cNvPr>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spTree>
    <p:extLst>
      <p:ext uri="{BB962C8B-B14F-4D97-AF65-F5344CB8AC3E}">
        <p14:creationId xmlns:p14="http://schemas.microsoft.com/office/powerpoint/2010/main" val="4243187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3" name="Titolo 1">
            <a:extLst>
              <a:ext uri="{FF2B5EF4-FFF2-40B4-BE49-F238E27FC236}">
                <a16:creationId xmlns:a16="http://schemas.microsoft.com/office/drawing/2014/main" id="{B8137132-F3F9-80E2-3627-4919941F6113}"/>
              </a:ext>
            </a:extLst>
          </p:cNvPr>
          <p:cNvSpPr txBox="1">
            <a:spLocks/>
          </p:cNvSpPr>
          <p:nvPr/>
        </p:nvSpPr>
        <p:spPr>
          <a:xfrm>
            <a:off x="568894" y="3429000"/>
            <a:ext cx="7884094" cy="1024281"/>
          </a:xfrm>
          <a:prstGeom prst="rect">
            <a:avLst/>
          </a:prstGeom>
          <a:solidFill>
            <a:schemeClr val="accent2">
              <a:lumMod val="50000"/>
            </a:schemeClr>
          </a:solidFill>
          <a:ln>
            <a:solidFill>
              <a:schemeClr val="accent2">
                <a:lumMod val="50000"/>
              </a:schemeClr>
            </a:solidFill>
          </a:ln>
          <a:effectLst>
            <a:glow rad="127000">
              <a:schemeClr val="accent6">
                <a:lumMod val="50000"/>
              </a:schemeClr>
            </a:glo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Tipo e natura delle pene sostitutive</a:t>
            </a:r>
          </a:p>
        </p:txBody>
      </p:sp>
      <p:sp>
        <p:nvSpPr>
          <p:cNvPr id="9" name="Segnaposto piè di pagina 3">
            <a:extLst>
              <a:ext uri="{FF2B5EF4-FFF2-40B4-BE49-F238E27FC236}">
                <a16:creationId xmlns:a16="http://schemas.microsoft.com/office/drawing/2014/main" id="{09CFC737-6C36-B4E9-EDA8-B16B7D47DB78}"/>
              </a:ext>
            </a:extLst>
          </p:cNvPr>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spTree>
    <p:extLst>
      <p:ext uri="{BB962C8B-B14F-4D97-AF65-F5344CB8AC3E}">
        <p14:creationId xmlns:p14="http://schemas.microsoft.com/office/powerpoint/2010/main" val="14522030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400" b="1" dirty="0">
                <a:solidFill>
                  <a:srgbClr val="C00000"/>
                </a:solidFill>
                <a:latin typeface="Times New Roman" panose="02020603050405020304" pitchFamily="18" charset="0"/>
                <a:cs typeface="Times New Roman" panose="02020603050405020304" pitchFamily="18" charset="0"/>
              </a:rPr>
              <a:t>Pene sostitutive delle pene detentive brevi</a:t>
            </a:r>
            <a:br>
              <a:rPr lang="it-IT" sz="2400" b="1" dirty="0">
                <a:solidFill>
                  <a:srgbClr val="C00000"/>
                </a:solidFill>
                <a:latin typeface="Times New Roman" panose="02020603050405020304" pitchFamily="18" charset="0"/>
                <a:cs typeface="Times New Roman" panose="02020603050405020304" pitchFamily="18" charset="0"/>
              </a:rPr>
            </a:br>
            <a:r>
              <a:rPr lang="it-IT" sz="2400" b="1" dirty="0">
                <a:solidFill>
                  <a:srgbClr val="C00000"/>
                </a:solidFill>
                <a:latin typeface="Times New Roman" panose="02020603050405020304" pitchFamily="18" charset="0"/>
                <a:cs typeface="Times New Roman" panose="02020603050405020304" pitchFamily="18" charset="0"/>
              </a:rPr>
              <a:t>(art. 20 </a:t>
            </a:r>
            <a:r>
              <a:rPr lang="it-IT" sz="2400" b="1" i="1" dirty="0">
                <a:solidFill>
                  <a:srgbClr val="C00000"/>
                </a:solidFill>
                <a:latin typeface="Times New Roman" panose="02020603050405020304" pitchFamily="18" charset="0"/>
                <a:cs typeface="Times New Roman" panose="02020603050405020304" pitchFamily="18" charset="0"/>
              </a:rPr>
              <a:t>bis</a:t>
            </a:r>
            <a:r>
              <a:rPr lang="it-IT" sz="2400" b="1" dirty="0">
                <a:solidFill>
                  <a:srgbClr val="C00000"/>
                </a:solidFill>
                <a:latin typeface="Times New Roman" panose="02020603050405020304" pitchFamily="18" charset="0"/>
                <a:cs typeface="Times New Roman" panose="02020603050405020304" pitchFamily="18" charset="0"/>
              </a:rPr>
              <a:t> c.p.)</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lnSpcReduction="10000"/>
          </a:bodyPr>
          <a:lstStyle/>
          <a:p>
            <a:pPr marL="0" indent="0">
              <a:buNone/>
            </a:pPr>
            <a:endParaRPr lang="it-IT" sz="2000" i="1" dirty="0">
              <a:latin typeface="Times New Roman" panose="02020603050405020304" pitchFamily="18" charset="0"/>
              <a:cs typeface="Times New Roman" panose="02020603050405020304" pitchFamily="18" charset="0"/>
            </a:endParaRPr>
          </a:p>
          <a:p>
            <a:pPr marL="0" indent="0">
              <a:buNone/>
            </a:pPr>
            <a:r>
              <a:rPr lang="it-IT" sz="2000" i="1" dirty="0">
                <a:latin typeface="Times New Roman" panose="02020603050405020304" pitchFamily="18" charset="0"/>
                <a:cs typeface="Times New Roman" panose="02020603050405020304" pitchFamily="18" charset="0"/>
              </a:rPr>
              <a:t>Pena detentiva non superiore ai quattro anni:</a:t>
            </a:r>
          </a:p>
          <a:p>
            <a:pPr marL="0" indent="0" algn="ctr">
              <a:buNone/>
            </a:pPr>
            <a:br>
              <a:rPr lang="it-IT" sz="2000" dirty="0">
                <a:effectLst/>
                <a:latin typeface="Times New Roman" panose="02020603050405020304" pitchFamily="18" charset="0"/>
                <a:cs typeface="Times New Roman" panose="02020603050405020304" pitchFamily="18" charset="0"/>
              </a:rPr>
            </a:br>
            <a:r>
              <a:rPr lang="it-IT" sz="2000" b="1" dirty="0">
                <a:solidFill>
                  <a:srgbClr val="C00000"/>
                </a:solidFill>
                <a:effectLst/>
                <a:latin typeface="Times New Roman" panose="02020603050405020304" pitchFamily="18" charset="0"/>
                <a:cs typeface="Times New Roman" panose="02020603050405020304" pitchFamily="18" charset="0"/>
              </a:rPr>
              <a:t>semilibertà</a:t>
            </a:r>
            <a:r>
              <a:rPr lang="it-IT" sz="2000" dirty="0">
                <a:solidFill>
                  <a:srgbClr val="C00000"/>
                </a:solidFill>
                <a:effectLst/>
                <a:latin typeface="Times New Roman" panose="02020603050405020304" pitchFamily="18" charset="0"/>
                <a:cs typeface="Times New Roman" panose="02020603050405020304" pitchFamily="18" charset="0"/>
              </a:rPr>
              <a:t> </a:t>
            </a:r>
            <a:r>
              <a:rPr lang="it-IT" sz="2000" dirty="0">
                <a:effectLst/>
                <a:latin typeface="Times New Roman" panose="02020603050405020304" pitchFamily="18" charset="0"/>
                <a:cs typeface="Times New Roman" panose="02020603050405020304" pitchFamily="18" charset="0"/>
              </a:rPr>
              <a:t>sostitutiva</a:t>
            </a:r>
            <a:br>
              <a:rPr lang="it-IT" sz="2000" dirty="0">
                <a:effectLst/>
                <a:latin typeface="Times New Roman" panose="02020603050405020304" pitchFamily="18" charset="0"/>
                <a:cs typeface="Times New Roman" panose="02020603050405020304" pitchFamily="18" charset="0"/>
              </a:rPr>
            </a:br>
            <a:r>
              <a:rPr lang="it-IT" sz="2000" b="1" dirty="0">
                <a:solidFill>
                  <a:srgbClr val="C00000"/>
                </a:solidFill>
                <a:effectLst/>
                <a:latin typeface="Times New Roman" panose="02020603050405020304" pitchFamily="18" charset="0"/>
                <a:cs typeface="Times New Roman" panose="02020603050405020304" pitchFamily="18" charset="0"/>
              </a:rPr>
              <a:t>detenzione domiciliare</a:t>
            </a:r>
            <a:r>
              <a:rPr lang="it-IT" sz="2000" dirty="0">
                <a:effectLst/>
                <a:latin typeface="Times New Roman" panose="02020603050405020304" pitchFamily="18" charset="0"/>
                <a:cs typeface="Times New Roman" panose="02020603050405020304" pitchFamily="18" charset="0"/>
              </a:rPr>
              <a:t> sostitutiva</a:t>
            </a:r>
          </a:p>
          <a:p>
            <a:pPr marL="0" indent="0">
              <a:buNone/>
            </a:pPr>
            <a:endParaRPr lang="it-IT" sz="2000" dirty="0">
              <a:latin typeface="Times New Roman" panose="02020603050405020304" pitchFamily="18" charset="0"/>
              <a:cs typeface="Times New Roman" panose="02020603050405020304" pitchFamily="18" charset="0"/>
            </a:endParaRPr>
          </a:p>
          <a:p>
            <a:pPr marL="0" indent="0">
              <a:buNone/>
            </a:pPr>
            <a:r>
              <a:rPr lang="it-IT" sz="2000" i="1" dirty="0">
                <a:effectLst/>
                <a:latin typeface="Times New Roman" panose="02020603050405020304" pitchFamily="18" charset="0"/>
                <a:cs typeface="Times New Roman" panose="02020603050405020304" pitchFamily="18" charset="0"/>
              </a:rPr>
              <a:t>Pena detentiva non superiore ai tre anni:</a:t>
            </a:r>
            <a:br>
              <a:rPr lang="it-IT" sz="2000" i="1" dirty="0">
                <a:effectLst/>
                <a:latin typeface="Times New Roman" panose="02020603050405020304" pitchFamily="18" charset="0"/>
                <a:cs typeface="Times New Roman" panose="02020603050405020304" pitchFamily="18" charset="0"/>
              </a:rPr>
            </a:br>
            <a:endParaRPr lang="it-IT" sz="2000" i="1" dirty="0">
              <a:effectLst/>
              <a:latin typeface="Times New Roman" panose="02020603050405020304" pitchFamily="18" charset="0"/>
              <a:cs typeface="Times New Roman" panose="02020603050405020304" pitchFamily="18" charset="0"/>
            </a:endParaRPr>
          </a:p>
          <a:p>
            <a:pPr marL="0" indent="0" algn="ctr">
              <a:buNone/>
            </a:pPr>
            <a:r>
              <a:rPr lang="it-IT" sz="2000" b="1" dirty="0">
                <a:solidFill>
                  <a:srgbClr val="C00000"/>
                </a:solidFill>
                <a:effectLst/>
                <a:latin typeface="Times New Roman" panose="02020603050405020304" pitchFamily="18" charset="0"/>
                <a:cs typeface="Times New Roman" panose="02020603050405020304" pitchFamily="18" charset="0"/>
              </a:rPr>
              <a:t>lavoro di pubblica utilità</a:t>
            </a:r>
            <a:r>
              <a:rPr lang="it-IT" sz="2000" b="1" dirty="0">
                <a:solidFill>
                  <a:schemeClr val="accent2">
                    <a:lumMod val="75000"/>
                  </a:schemeClr>
                </a:solidFill>
                <a:effectLst/>
                <a:latin typeface="Times New Roman" panose="02020603050405020304" pitchFamily="18" charset="0"/>
                <a:cs typeface="Times New Roman" panose="02020603050405020304" pitchFamily="18" charset="0"/>
              </a:rPr>
              <a:t> </a:t>
            </a:r>
            <a:r>
              <a:rPr lang="it-IT" sz="2000" dirty="0">
                <a:effectLst/>
                <a:latin typeface="Times New Roman" panose="02020603050405020304" pitchFamily="18" charset="0"/>
                <a:cs typeface="Times New Roman" panose="02020603050405020304" pitchFamily="18" charset="0"/>
              </a:rPr>
              <a:t>sostitutivo</a:t>
            </a:r>
          </a:p>
          <a:p>
            <a:pPr marL="0" indent="0">
              <a:buNone/>
            </a:pPr>
            <a:endParaRPr lang="it-IT" sz="2000" dirty="0">
              <a:latin typeface="Times New Roman" panose="02020603050405020304" pitchFamily="18" charset="0"/>
              <a:cs typeface="Times New Roman" panose="02020603050405020304" pitchFamily="18" charset="0"/>
            </a:endParaRPr>
          </a:p>
          <a:p>
            <a:pPr marL="0" indent="0">
              <a:buNone/>
            </a:pPr>
            <a:r>
              <a:rPr lang="it-IT" sz="2000" i="1" dirty="0">
                <a:effectLst/>
                <a:latin typeface="Times New Roman" panose="02020603050405020304" pitchFamily="18" charset="0"/>
                <a:cs typeface="Times New Roman" panose="02020603050405020304" pitchFamily="18" charset="0"/>
              </a:rPr>
              <a:t>Pena detentiva non superiore ad un anno:</a:t>
            </a:r>
            <a:br>
              <a:rPr lang="it-IT" sz="2000" dirty="0">
                <a:effectLst/>
                <a:latin typeface="Times New Roman" panose="02020603050405020304" pitchFamily="18" charset="0"/>
                <a:cs typeface="Times New Roman" panose="02020603050405020304" pitchFamily="18" charset="0"/>
              </a:rPr>
            </a:br>
            <a:endParaRPr lang="it-IT" sz="2000" dirty="0">
              <a:effectLst/>
              <a:latin typeface="Times New Roman" panose="02020603050405020304" pitchFamily="18" charset="0"/>
              <a:cs typeface="Times New Roman" panose="02020603050405020304" pitchFamily="18" charset="0"/>
            </a:endParaRPr>
          </a:p>
          <a:p>
            <a:pPr marL="0" indent="0" algn="ctr">
              <a:buNone/>
            </a:pPr>
            <a:r>
              <a:rPr lang="it-IT" sz="2000" b="1" dirty="0">
                <a:solidFill>
                  <a:srgbClr val="C00000"/>
                </a:solidFill>
                <a:effectLst/>
                <a:latin typeface="Times New Roman" panose="02020603050405020304" pitchFamily="18" charset="0"/>
                <a:cs typeface="Times New Roman" panose="02020603050405020304" pitchFamily="18" charset="0"/>
              </a:rPr>
              <a:t>pena pecuniaria</a:t>
            </a:r>
            <a:r>
              <a:rPr lang="it-IT" sz="2000" dirty="0">
                <a:effectLst/>
                <a:latin typeface="Times New Roman" panose="02020603050405020304" pitchFamily="18" charset="0"/>
                <a:cs typeface="Times New Roman" panose="02020603050405020304" pitchFamily="18" charset="0"/>
              </a:rPr>
              <a:t> sostitutiva</a:t>
            </a:r>
          </a:p>
          <a:p>
            <a:pPr marL="0" indent="0" algn="ctr">
              <a:buNone/>
            </a:pPr>
            <a:endParaRPr lang="it-IT" sz="2000" dirty="0">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3865517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400" b="1" dirty="0">
                <a:solidFill>
                  <a:srgbClr val="C00000"/>
                </a:solidFill>
                <a:latin typeface="Times New Roman" panose="02020603050405020304" pitchFamily="18" charset="0"/>
                <a:cs typeface="Times New Roman" panose="02020603050405020304" pitchFamily="18" charset="0"/>
              </a:rPr>
              <a:t>Esclusione della sospensione condizionale della pena</a:t>
            </a:r>
            <a:br>
              <a:rPr lang="it-IT" sz="2400" b="1" dirty="0">
                <a:solidFill>
                  <a:srgbClr val="C00000"/>
                </a:solidFill>
                <a:latin typeface="Times New Roman" panose="02020603050405020304" pitchFamily="18" charset="0"/>
                <a:cs typeface="Times New Roman" panose="02020603050405020304" pitchFamily="18" charset="0"/>
              </a:rPr>
            </a:br>
            <a:r>
              <a:rPr lang="it-IT" sz="2400" b="1" dirty="0">
                <a:solidFill>
                  <a:srgbClr val="C00000"/>
                </a:solidFill>
                <a:latin typeface="Times New Roman" panose="02020603050405020304" pitchFamily="18" charset="0"/>
                <a:cs typeface="Times New Roman" panose="02020603050405020304" pitchFamily="18" charset="0"/>
              </a:rPr>
              <a:t>(art. 61 </a:t>
            </a:r>
            <a:r>
              <a:rPr lang="it-IT" sz="2400" b="1" i="1" dirty="0">
                <a:solidFill>
                  <a:srgbClr val="C00000"/>
                </a:solidFill>
                <a:latin typeface="Times New Roman" panose="02020603050405020304" pitchFamily="18" charset="0"/>
                <a:cs typeface="Times New Roman" panose="02020603050405020304" pitchFamily="18" charset="0"/>
              </a:rPr>
              <a:t>bis</a:t>
            </a:r>
            <a:r>
              <a:rPr lang="it-IT" sz="2400" b="1" dirty="0">
                <a:solidFill>
                  <a:srgbClr val="C00000"/>
                </a:solidFill>
                <a:latin typeface="Times New Roman" panose="02020603050405020304" pitchFamily="18" charset="0"/>
                <a:cs typeface="Times New Roman" panose="02020603050405020304" pitchFamily="18" charset="0"/>
              </a:rPr>
              <a:t> L. 689/1981)</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a:bodyPr>
          <a:lstStyle/>
          <a:p>
            <a:pPr marL="0" indent="0" algn="just">
              <a:buNone/>
            </a:pPr>
            <a:r>
              <a:rPr lang="it-IT" sz="2800" dirty="0">
                <a:latin typeface="Times New Roman" panose="02020603050405020304" pitchFamily="18" charset="0"/>
                <a:cs typeface="Times New Roman" panose="02020603050405020304" pitchFamily="18" charset="0"/>
              </a:rPr>
              <a:t>«</a:t>
            </a:r>
            <a:r>
              <a:rPr lang="it-IT" sz="2800" i="1" dirty="0">
                <a:latin typeface="Times New Roman" panose="02020603050405020304" pitchFamily="18" charset="0"/>
                <a:cs typeface="Times New Roman" panose="02020603050405020304" pitchFamily="18" charset="0"/>
              </a:rPr>
              <a:t>Le disposizioni di cui agli articoli 163 e seguenti del codice penale, relative alla sospensione condizionale della pena, non si applicano alle pene sostitutive previste dal presente Capo.</a:t>
            </a:r>
            <a:r>
              <a:rPr lang="it-IT" sz="2800" dirty="0">
                <a:latin typeface="Times New Roman" panose="02020603050405020304" pitchFamily="18" charset="0"/>
                <a:cs typeface="Times New Roman" panose="02020603050405020304" pitchFamily="18" charset="0"/>
              </a:rPr>
              <a:t>»</a:t>
            </a:r>
            <a:endParaRPr lang="it-IT" sz="2800" dirty="0">
              <a:effectLst/>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9650203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400" b="1" dirty="0">
                <a:solidFill>
                  <a:srgbClr val="C00000"/>
                </a:solidFill>
                <a:latin typeface="Times New Roman" panose="02020603050405020304" pitchFamily="18" charset="0"/>
                <a:cs typeface="Times New Roman" panose="02020603050405020304" pitchFamily="18" charset="0"/>
              </a:rPr>
              <a:t>Semilibertà sostitutiva</a:t>
            </a:r>
            <a:br>
              <a:rPr lang="it-IT" sz="2400" b="1" dirty="0">
                <a:solidFill>
                  <a:srgbClr val="C00000"/>
                </a:solidFill>
                <a:latin typeface="Times New Roman" panose="02020603050405020304" pitchFamily="18" charset="0"/>
                <a:cs typeface="Times New Roman" panose="02020603050405020304" pitchFamily="18" charset="0"/>
              </a:rPr>
            </a:br>
            <a:r>
              <a:rPr lang="it-IT" sz="2400" b="1" dirty="0">
                <a:solidFill>
                  <a:srgbClr val="C00000"/>
                </a:solidFill>
                <a:latin typeface="Times New Roman" panose="02020603050405020304" pitchFamily="18" charset="0"/>
                <a:cs typeface="Times New Roman" panose="02020603050405020304" pitchFamily="18" charset="0"/>
              </a:rPr>
              <a:t>(art. 55 L. 689/1981)</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a:bodyPr>
          <a:lstStyle/>
          <a:p>
            <a:pPr marL="0" indent="0">
              <a:buNone/>
            </a:pPr>
            <a:endParaRPr lang="it-IT" sz="2000" i="1" dirty="0">
              <a:latin typeface="Times New Roman" panose="02020603050405020304" pitchFamily="18" charset="0"/>
              <a:cs typeface="Times New Roman" panose="02020603050405020304" pitchFamily="18" charset="0"/>
            </a:endParaRPr>
          </a:p>
          <a:p>
            <a:pPr marL="0" indent="0">
              <a:buNone/>
            </a:pPr>
            <a:r>
              <a:rPr lang="it-IT" sz="2000" dirty="0">
                <a:latin typeface="Times New Roman" panose="02020603050405020304" pitchFamily="18" charset="0"/>
                <a:cs typeface="Times New Roman" panose="02020603050405020304" pitchFamily="18" charset="0"/>
              </a:rPr>
              <a:t>Permanenza in istituto di pena per almeno </a:t>
            </a:r>
            <a:r>
              <a:rPr lang="it-IT" sz="2000" b="1" dirty="0">
                <a:solidFill>
                  <a:srgbClr val="C00000"/>
                </a:solidFill>
                <a:latin typeface="Times New Roman" panose="02020603050405020304" pitchFamily="18" charset="0"/>
                <a:cs typeface="Times New Roman" panose="02020603050405020304" pitchFamily="18" charset="0"/>
              </a:rPr>
              <a:t>otto ore</a:t>
            </a:r>
            <a:r>
              <a:rPr lang="it-IT" sz="2000" dirty="0">
                <a:latin typeface="Times New Roman" panose="02020603050405020304" pitchFamily="18" charset="0"/>
                <a:cs typeface="Times New Roman" panose="02020603050405020304" pitchFamily="18" charset="0"/>
              </a:rPr>
              <a:t> al giorno.</a:t>
            </a:r>
          </a:p>
          <a:p>
            <a:pPr marL="0" indent="0">
              <a:buNone/>
            </a:pPr>
            <a:endParaRPr lang="it-IT" sz="2000" dirty="0">
              <a:latin typeface="Times New Roman" panose="02020603050405020304" pitchFamily="18" charset="0"/>
              <a:cs typeface="Times New Roman" panose="02020603050405020304" pitchFamily="18" charset="0"/>
            </a:endParaRPr>
          </a:p>
          <a:p>
            <a:pPr marL="0" indent="0" algn="just">
              <a:buNone/>
            </a:pPr>
            <a:r>
              <a:rPr lang="it-IT" sz="2000" dirty="0">
                <a:effectLst/>
                <a:latin typeface="Times New Roman" panose="02020603050405020304" pitchFamily="18" charset="0"/>
                <a:cs typeface="Times New Roman" panose="02020603050405020304" pitchFamily="18" charset="0"/>
              </a:rPr>
              <a:t>Svolgimento di attività di lavoro, studio, formazione professionale o comunque utili per la rieducazione e il reinserimento sociale, secondo il </a:t>
            </a:r>
            <a:r>
              <a:rPr lang="it-IT" sz="2000" b="1" dirty="0">
                <a:solidFill>
                  <a:srgbClr val="C00000"/>
                </a:solidFill>
                <a:effectLst/>
                <a:latin typeface="Times New Roman" panose="02020603050405020304" pitchFamily="18" charset="0"/>
                <a:cs typeface="Times New Roman" panose="02020603050405020304" pitchFamily="18" charset="0"/>
              </a:rPr>
              <a:t>programma di trattamento</a:t>
            </a:r>
            <a:r>
              <a:rPr lang="it-IT" sz="2000" dirty="0">
                <a:effectLst/>
                <a:latin typeface="Times New Roman" panose="02020603050405020304" pitchFamily="18" charset="0"/>
                <a:cs typeface="Times New Roman" panose="02020603050405020304" pitchFamily="18" charset="0"/>
              </a:rPr>
              <a:t> personale.</a:t>
            </a:r>
          </a:p>
          <a:p>
            <a:pPr marL="0" indent="0">
              <a:buNone/>
            </a:pPr>
            <a:endParaRPr lang="it-IT" sz="2000" dirty="0">
              <a:latin typeface="Times New Roman" panose="02020603050405020304" pitchFamily="18" charset="0"/>
              <a:cs typeface="Times New Roman" panose="02020603050405020304" pitchFamily="18" charset="0"/>
            </a:endParaRPr>
          </a:p>
          <a:p>
            <a:pPr marL="0" indent="0" algn="just">
              <a:buNone/>
            </a:pPr>
            <a:r>
              <a:rPr lang="it-IT" sz="2000" dirty="0">
                <a:latin typeface="Times New Roman" panose="02020603050405020304" pitchFamily="18" charset="0"/>
                <a:cs typeface="Times New Roman" panose="02020603050405020304" pitchFamily="18" charset="0"/>
              </a:rPr>
              <a:t>Si applicano le disposizioni dell’ordinamento penitenziario, in quanto compatibili.</a:t>
            </a:r>
          </a:p>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r>
              <a:rPr lang="it-IT" sz="2000" dirty="0">
                <a:latin typeface="Times New Roman" panose="02020603050405020304" pitchFamily="18" charset="0"/>
                <a:cs typeface="Times New Roman" panose="02020603050405020304" pitchFamily="18" charset="0"/>
              </a:rPr>
              <a:t>La pena sostitutiva non impedisce il rilascio o il rinnovo della patente di guida.</a:t>
            </a:r>
            <a:endParaRPr lang="it-IT" sz="2000" dirty="0">
              <a:effectLst/>
              <a:latin typeface="Times New Roman" panose="02020603050405020304" pitchFamily="18" charset="0"/>
              <a:cs typeface="Times New Roman" panose="02020603050405020304" pitchFamily="18" charset="0"/>
            </a:endParaRPr>
          </a:p>
          <a:p>
            <a:pPr marL="0" indent="0" algn="ctr">
              <a:buNone/>
            </a:pPr>
            <a:endParaRPr lang="it-IT" sz="2000" dirty="0">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226134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400" b="1" dirty="0">
                <a:solidFill>
                  <a:srgbClr val="C00000"/>
                </a:solidFill>
                <a:latin typeface="Times New Roman" panose="02020603050405020304" pitchFamily="18" charset="0"/>
                <a:cs typeface="Times New Roman" panose="02020603050405020304" pitchFamily="18" charset="0"/>
              </a:rPr>
              <a:t>Detenzione domiciliare sostitutiva</a:t>
            </a:r>
            <a:br>
              <a:rPr lang="it-IT" sz="2400" b="1" dirty="0">
                <a:solidFill>
                  <a:srgbClr val="C00000"/>
                </a:solidFill>
                <a:latin typeface="Times New Roman" panose="02020603050405020304" pitchFamily="18" charset="0"/>
                <a:cs typeface="Times New Roman" panose="02020603050405020304" pitchFamily="18" charset="0"/>
              </a:rPr>
            </a:br>
            <a:r>
              <a:rPr lang="it-IT" sz="2400" b="1" dirty="0">
                <a:solidFill>
                  <a:srgbClr val="C00000"/>
                </a:solidFill>
                <a:latin typeface="Times New Roman" panose="02020603050405020304" pitchFamily="18" charset="0"/>
                <a:cs typeface="Times New Roman" panose="02020603050405020304" pitchFamily="18" charset="0"/>
              </a:rPr>
              <a:t>(art. 56 L. 689/1981)</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lnSpcReduction="10000"/>
          </a:bodyPr>
          <a:lstStyle/>
          <a:p>
            <a:pPr marL="0" indent="0">
              <a:buNone/>
            </a:pPr>
            <a:endParaRPr lang="it-IT" sz="2000" i="1" dirty="0">
              <a:latin typeface="Times New Roman" panose="02020603050405020304" pitchFamily="18" charset="0"/>
              <a:cs typeface="Times New Roman" panose="02020603050405020304" pitchFamily="18" charset="0"/>
            </a:endParaRPr>
          </a:p>
          <a:p>
            <a:pPr marL="0" indent="0">
              <a:buNone/>
            </a:pPr>
            <a:r>
              <a:rPr lang="it-IT" sz="2000" dirty="0">
                <a:latin typeface="Times New Roman" panose="02020603050405020304" pitchFamily="18" charset="0"/>
                <a:cs typeface="Times New Roman" panose="02020603050405020304" pitchFamily="18" charset="0"/>
              </a:rPr>
              <a:t>Permanenza nel domicilio per almeno </a:t>
            </a:r>
            <a:r>
              <a:rPr lang="it-IT" sz="2000" b="1" dirty="0">
                <a:solidFill>
                  <a:srgbClr val="C00000"/>
                </a:solidFill>
                <a:latin typeface="Times New Roman" panose="02020603050405020304" pitchFamily="18" charset="0"/>
                <a:cs typeface="Times New Roman" panose="02020603050405020304" pitchFamily="18" charset="0"/>
              </a:rPr>
              <a:t>dodici ore </a:t>
            </a:r>
            <a:r>
              <a:rPr lang="it-IT" sz="2000" dirty="0">
                <a:latin typeface="Times New Roman" panose="02020603050405020304" pitchFamily="18" charset="0"/>
                <a:cs typeface="Times New Roman" panose="02020603050405020304" pitchFamily="18" charset="0"/>
              </a:rPr>
              <a:t>al giorno.</a:t>
            </a:r>
          </a:p>
          <a:p>
            <a:pPr marL="0" indent="0">
              <a:buNone/>
            </a:pPr>
            <a:endParaRPr lang="it-IT" sz="2000" dirty="0">
              <a:latin typeface="Times New Roman" panose="02020603050405020304" pitchFamily="18" charset="0"/>
              <a:cs typeface="Times New Roman" panose="02020603050405020304" pitchFamily="18" charset="0"/>
            </a:endParaRPr>
          </a:p>
          <a:p>
            <a:pPr marL="0" indent="0" algn="just">
              <a:buNone/>
            </a:pPr>
            <a:r>
              <a:rPr lang="it-IT" sz="2000" dirty="0">
                <a:effectLst/>
                <a:latin typeface="Times New Roman" panose="02020603050405020304" pitchFamily="18" charset="0"/>
                <a:cs typeface="Times New Roman" panose="02020603050405020304" pitchFamily="18" charset="0"/>
              </a:rPr>
              <a:t>Possibilità di uscire dal domicilio per almeno </a:t>
            </a:r>
            <a:r>
              <a:rPr lang="it-IT" sz="2000" b="1" dirty="0">
                <a:solidFill>
                  <a:srgbClr val="C00000"/>
                </a:solidFill>
                <a:effectLst/>
                <a:latin typeface="Times New Roman" panose="02020603050405020304" pitchFamily="18" charset="0"/>
                <a:cs typeface="Times New Roman" panose="02020603050405020304" pitchFamily="18" charset="0"/>
              </a:rPr>
              <a:t>quattro ore </a:t>
            </a:r>
            <a:r>
              <a:rPr lang="it-IT" sz="2000" dirty="0">
                <a:effectLst/>
                <a:latin typeface="Times New Roman" panose="02020603050405020304" pitchFamily="18" charset="0"/>
                <a:cs typeface="Times New Roman" panose="02020603050405020304" pitchFamily="18" charset="0"/>
              </a:rPr>
              <a:t>al giorno (anche non continuative) per provvedere alle esigenze di vita e salute indispensabili.</a:t>
            </a:r>
          </a:p>
          <a:p>
            <a:pPr marL="0" indent="0">
              <a:buNone/>
            </a:pPr>
            <a:endParaRPr lang="it-IT" sz="2000" dirty="0">
              <a:latin typeface="Times New Roman" panose="02020603050405020304" pitchFamily="18" charset="0"/>
              <a:cs typeface="Times New Roman" panose="02020603050405020304" pitchFamily="18" charset="0"/>
            </a:endParaRPr>
          </a:p>
          <a:p>
            <a:pPr marL="0" indent="0" algn="just">
              <a:buNone/>
            </a:pPr>
            <a:r>
              <a:rPr lang="it-IT" sz="2000" dirty="0">
                <a:latin typeface="Times New Roman" panose="02020603050405020304" pitchFamily="18" charset="0"/>
                <a:cs typeface="Times New Roman" panose="02020603050405020304" pitchFamily="18" charset="0"/>
              </a:rPr>
              <a:t>Il domicilio deve garantire la tutela della persona offesa e non essere un immobile occupato abusivamente.</a:t>
            </a:r>
          </a:p>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r>
              <a:rPr lang="it-IT" sz="2000" dirty="0">
                <a:latin typeface="Times New Roman" panose="02020603050405020304" pitchFamily="18" charset="0"/>
                <a:cs typeface="Times New Roman" panose="02020603050405020304" pitchFamily="18" charset="0"/>
              </a:rPr>
              <a:t>Possono essere prescritte procedure di controllo mediante mezzi elettronici o altri strumenti tecnici.</a:t>
            </a:r>
          </a:p>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r>
              <a:rPr lang="it-IT" sz="2000" dirty="0">
                <a:latin typeface="Times New Roman" panose="02020603050405020304" pitchFamily="18" charset="0"/>
                <a:cs typeface="Times New Roman" panose="02020603050405020304" pitchFamily="18" charset="0"/>
              </a:rPr>
              <a:t>La pena sostitutiva non impedisce il rilascio o il rinnovo della patente di guida.</a:t>
            </a:r>
            <a:endParaRPr lang="it-IT" sz="2000" dirty="0">
              <a:effectLst/>
              <a:latin typeface="Times New Roman" panose="02020603050405020304" pitchFamily="18" charset="0"/>
              <a:cs typeface="Times New Roman" panose="02020603050405020304" pitchFamily="18" charset="0"/>
            </a:endParaRPr>
          </a:p>
          <a:p>
            <a:pPr marL="0" indent="0" algn="ctr">
              <a:buNone/>
            </a:pPr>
            <a:endParaRPr lang="it-IT" sz="2000" dirty="0">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20935315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400" b="1" dirty="0">
                <a:solidFill>
                  <a:srgbClr val="C00000"/>
                </a:solidFill>
                <a:latin typeface="Times New Roman" panose="02020603050405020304" pitchFamily="18" charset="0"/>
                <a:cs typeface="Times New Roman" panose="02020603050405020304" pitchFamily="18" charset="0"/>
              </a:rPr>
              <a:t>Lavoro di pubblica utilità sostitutivo</a:t>
            </a:r>
            <a:br>
              <a:rPr lang="it-IT" sz="2400" b="1" dirty="0">
                <a:solidFill>
                  <a:srgbClr val="C00000"/>
                </a:solidFill>
                <a:latin typeface="Times New Roman" panose="02020603050405020304" pitchFamily="18" charset="0"/>
                <a:cs typeface="Times New Roman" panose="02020603050405020304" pitchFamily="18" charset="0"/>
              </a:rPr>
            </a:br>
            <a:r>
              <a:rPr lang="it-IT" sz="2400" b="1" dirty="0">
                <a:solidFill>
                  <a:srgbClr val="C00000"/>
                </a:solidFill>
                <a:latin typeface="Times New Roman" panose="02020603050405020304" pitchFamily="18" charset="0"/>
                <a:cs typeface="Times New Roman" panose="02020603050405020304" pitchFamily="18" charset="0"/>
              </a:rPr>
              <a:t>(art. 56 </a:t>
            </a:r>
            <a:r>
              <a:rPr lang="it-IT" sz="2400" b="1" i="1" dirty="0">
                <a:solidFill>
                  <a:srgbClr val="C00000"/>
                </a:solidFill>
                <a:latin typeface="Times New Roman" panose="02020603050405020304" pitchFamily="18" charset="0"/>
                <a:cs typeface="Times New Roman" panose="02020603050405020304" pitchFamily="18" charset="0"/>
              </a:rPr>
              <a:t>bis</a:t>
            </a:r>
            <a:r>
              <a:rPr lang="it-IT" sz="2400" b="1" dirty="0">
                <a:solidFill>
                  <a:srgbClr val="C00000"/>
                </a:solidFill>
                <a:latin typeface="Times New Roman" panose="02020603050405020304" pitchFamily="18" charset="0"/>
                <a:cs typeface="Times New Roman" panose="02020603050405020304" pitchFamily="18" charset="0"/>
              </a:rPr>
              <a:t> L. 689/1981)</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fontScale="92500" lnSpcReduction="20000"/>
          </a:bodyPr>
          <a:lstStyle/>
          <a:p>
            <a:pPr marL="0" indent="0">
              <a:buNone/>
            </a:pPr>
            <a:endParaRPr lang="it-IT" sz="2000" i="1" dirty="0">
              <a:latin typeface="Times New Roman" panose="02020603050405020304" pitchFamily="18" charset="0"/>
              <a:cs typeface="Times New Roman" panose="02020603050405020304" pitchFamily="18" charset="0"/>
            </a:endParaRPr>
          </a:p>
          <a:p>
            <a:pPr marL="0" indent="0">
              <a:buNone/>
            </a:pPr>
            <a:r>
              <a:rPr lang="it-IT" sz="2000" dirty="0">
                <a:latin typeface="Times New Roman" panose="02020603050405020304" pitchFamily="18" charset="0"/>
                <a:cs typeface="Times New Roman" panose="02020603050405020304" pitchFamily="18" charset="0"/>
              </a:rPr>
              <a:t>Prestazione di attività non retribuita in favore della collettività presso enti pubblici o di assistenza sociale e volontariato. </a:t>
            </a:r>
          </a:p>
          <a:p>
            <a:pPr marL="0" indent="0">
              <a:buNone/>
            </a:pPr>
            <a:endParaRPr lang="it-IT" sz="2000" dirty="0">
              <a:latin typeface="Times New Roman" panose="02020603050405020304" pitchFamily="18" charset="0"/>
              <a:cs typeface="Times New Roman" panose="02020603050405020304" pitchFamily="18" charset="0"/>
            </a:endParaRPr>
          </a:p>
          <a:p>
            <a:pPr marL="0" indent="0" algn="just">
              <a:buNone/>
            </a:pPr>
            <a:r>
              <a:rPr lang="it-IT" sz="2000" dirty="0">
                <a:effectLst/>
                <a:latin typeface="Times New Roman" panose="02020603050405020304" pitchFamily="18" charset="0"/>
                <a:cs typeface="Times New Roman" panose="02020603050405020304" pitchFamily="18" charset="0"/>
              </a:rPr>
              <a:t>Da 6 a 15 ore settimanali (limite superabile su richiesta del condannato).</a:t>
            </a:r>
          </a:p>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r>
              <a:rPr lang="it-IT" sz="2000" dirty="0">
                <a:effectLst/>
                <a:latin typeface="Times New Roman" panose="02020603050405020304" pitchFamily="18" charset="0"/>
                <a:cs typeface="Times New Roman" panose="02020603050405020304" pitchFamily="18" charset="0"/>
              </a:rPr>
              <a:t>Max 8 ore al giorno.</a:t>
            </a:r>
          </a:p>
          <a:p>
            <a:pPr marL="0" indent="0">
              <a:buNone/>
            </a:pPr>
            <a:endParaRPr lang="it-IT" sz="2000" dirty="0">
              <a:latin typeface="Times New Roman" panose="02020603050405020304" pitchFamily="18" charset="0"/>
              <a:cs typeface="Times New Roman" panose="02020603050405020304" pitchFamily="18" charset="0"/>
            </a:endParaRPr>
          </a:p>
          <a:p>
            <a:pPr marL="0" indent="0" algn="just">
              <a:buNone/>
            </a:pPr>
            <a:r>
              <a:rPr lang="it-IT" sz="2000" dirty="0">
                <a:latin typeface="Times New Roman" panose="02020603050405020304" pitchFamily="18" charset="0"/>
                <a:cs typeface="Times New Roman" panose="02020603050405020304" pitchFamily="18" charset="0"/>
              </a:rPr>
              <a:t>1 giorno di </a:t>
            </a:r>
            <a:r>
              <a:rPr lang="it-IT" sz="2000" dirty="0" err="1">
                <a:latin typeface="Times New Roman" panose="02020603050405020304" pitchFamily="18" charset="0"/>
                <a:cs typeface="Times New Roman" panose="02020603050405020304" pitchFamily="18" charset="0"/>
              </a:rPr>
              <a:t>l.p.u.s</a:t>
            </a:r>
            <a:r>
              <a:rPr lang="it-IT" sz="2000" dirty="0">
                <a:latin typeface="Times New Roman" panose="02020603050405020304" pitchFamily="18" charset="0"/>
                <a:cs typeface="Times New Roman" panose="02020603050405020304" pitchFamily="18" charset="0"/>
              </a:rPr>
              <a:t>. corrisponde a </a:t>
            </a:r>
            <a:r>
              <a:rPr lang="it-IT" sz="2000" b="1" dirty="0">
                <a:solidFill>
                  <a:srgbClr val="C00000"/>
                </a:solidFill>
                <a:latin typeface="Times New Roman" panose="02020603050405020304" pitchFamily="18" charset="0"/>
                <a:cs typeface="Times New Roman" panose="02020603050405020304" pitchFamily="18" charset="0"/>
              </a:rPr>
              <a:t>2 ore </a:t>
            </a:r>
            <a:r>
              <a:rPr lang="it-IT" sz="2000" dirty="0">
                <a:latin typeface="Times New Roman" panose="02020603050405020304" pitchFamily="18" charset="0"/>
                <a:cs typeface="Times New Roman" panose="02020603050405020304" pitchFamily="18" charset="0"/>
              </a:rPr>
              <a:t>di prestazione.</a:t>
            </a:r>
          </a:p>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r>
              <a:rPr lang="it-IT" sz="2000" dirty="0">
                <a:latin typeface="Times New Roman" panose="02020603050405020304" pitchFamily="18" charset="0"/>
                <a:cs typeface="Times New Roman" panose="02020603050405020304" pitchFamily="18" charset="0"/>
              </a:rPr>
              <a:t>Il positivo svolgimento del </a:t>
            </a:r>
            <a:r>
              <a:rPr lang="it-IT" sz="2000" dirty="0" err="1">
                <a:latin typeface="Times New Roman" panose="02020603050405020304" pitchFamily="18" charset="0"/>
                <a:cs typeface="Times New Roman" panose="02020603050405020304" pitchFamily="18" charset="0"/>
              </a:rPr>
              <a:t>l.p.u.s</a:t>
            </a:r>
            <a:r>
              <a:rPr lang="it-IT" sz="2000" dirty="0">
                <a:latin typeface="Times New Roman" panose="02020603050405020304" pitchFamily="18" charset="0"/>
                <a:cs typeface="Times New Roman" panose="02020603050405020304" pitchFamily="18" charset="0"/>
              </a:rPr>
              <a:t>. accompagnato da condotte risarcitorie o riparatorie comporta la </a:t>
            </a:r>
            <a:r>
              <a:rPr lang="it-IT" sz="2000" b="1" dirty="0">
                <a:solidFill>
                  <a:srgbClr val="C00000"/>
                </a:solidFill>
                <a:latin typeface="Times New Roman" panose="02020603050405020304" pitchFamily="18" charset="0"/>
                <a:cs typeface="Times New Roman" panose="02020603050405020304" pitchFamily="18" charset="0"/>
              </a:rPr>
              <a:t>revoca della confisca non obbligatoria </a:t>
            </a:r>
            <a:r>
              <a:rPr lang="it-IT" sz="2000" dirty="0">
                <a:latin typeface="Times New Roman" panose="02020603050405020304" pitchFamily="18" charset="0"/>
                <a:cs typeface="Times New Roman" panose="02020603050405020304" pitchFamily="18" charset="0"/>
              </a:rPr>
              <a:t>disposta.</a:t>
            </a:r>
          </a:p>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r>
              <a:rPr lang="it-IT" sz="2000" dirty="0">
                <a:latin typeface="Times New Roman" panose="02020603050405020304" pitchFamily="18" charset="0"/>
                <a:cs typeface="Times New Roman" panose="02020603050405020304" pitchFamily="18" charset="0"/>
              </a:rPr>
              <a:t>La pena sostitutiva non impedisce il rilascio o il rinnovo della patente di guida.</a:t>
            </a:r>
            <a:endParaRPr lang="it-IT" sz="2000" dirty="0">
              <a:effectLst/>
              <a:latin typeface="Times New Roman" panose="02020603050405020304" pitchFamily="18" charset="0"/>
              <a:cs typeface="Times New Roman" panose="02020603050405020304" pitchFamily="18" charset="0"/>
            </a:endParaRPr>
          </a:p>
          <a:p>
            <a:pPr marL="0" indent="0" algn="ctr">
              <a:buNone/>
            </a:pPr>
            <a:endParaRPr lang="it-IT" sz="2000" dirty="0">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36696481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400" b="1" dirty="0">
                <a:solidFill>
                  <a:srgbClr val="C00000"/>
                </a:solidFill>
                <a:latin typeface="Times New Roman" panose="02020603050405020304" pitchFamily="18" charset="0"/>
                <a:cs typeface="Times New Roman" panose="02020603050405020304" pitchFamily="18" charset="0"/>
              </a:rPr>
              <a:t>Prescrizioni comuni alle tre pene sostitutive</a:t>
            </a:r>
            <a:br>
              <a:rPr lang="it-IT" sz="2400" b="1" dirty="0">
                <a:solidFill>
                  <a:srgbClr val="C00000"/>
                </a:solidFill>
                <a:latin typeface="Times New Roman" panose="02020603050405020304" pitchFamily="18" charset="0"/>
                <a:cs typeface="Times New Roman" panose="02020603050405020304" pitchFamily="18" charset="0"/>
              </a:rPr>
            </a:br>
            <a:r>
              <a:rPr lang="it-IT" sz="2400" b="1" dirty="0">
                <a:solidFill>
                  <a:srgbClr val="C00000"/>
                </a:solidFill>
                <a:latin typeface="Times New Roman" panose="02020603050405020304" pitchFamily="18" charset="0"/>
                <a:cs typeface="Times New Roman" panose="02020603050405020304" pitchFamily="18" charset="0"/>
              </a:rPr>
              <a:t>(art. 56 </a:t>
            </a:r>
            <a:r>
              <a:rPr lang="it-IT" sz="2400" b="1" i="1" dirty="0">
                <a:solidFill>
                  <a:srgbClr val="C00000"/>
                </a:solidFill>
                <a:latin typeface="Times New Roman" panose="02020603050405020304" pitchFamily="18" charset="0"/>
                <a:cs typeface="Times New Roman" panose="02020603050405020304" pitchFamily="18" charset="0"/>
              </a:rPr>
              <a:t>ter</a:t>
            </a:r>
            <a:r>
              <a:rPr lang="it-IT" sz="2400" b="1" dirty="0">
                <a:solidFill>
                  <a:srgbClr val="C00000"/>
                </a:solidFill>
                <a:latin typeface="Times New Roman" panose="02020603050405020304" pitchFamily="18" charset="0"/>
                <a:cs typeface="Times New Roman" panose="02020603050405020304" pitchFamily="18" charset="0"/>
              </a:rPr>
              <a:t> L. 689/1981)</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fontScale="85000" lnSpcReduction="20000"/>
          </a:bodyPr>
          <a:lstStyle/>
          <a:p>
            <a:pPr marL="0" indent="0">
              <a:buNone/>
            </a:pPr>
            <a:endParaRPr lang="it-IT" sz="2000" i="1" dirty="0">
              <a:latin typeface="Times New Roman" panose="02020603050405020304" pitchFamily="18" charset="0"/>
              <a:cs typeface="Times New Roman" panose="02020603050405020304" pitchFamily="18" charset="0"/>
            </a:endParaRPr>
          </a:p>
          <a:p>
            <a:pPr marL="457200" indent="-457200" algn="just">
              <a:buAutoNum type="arabicParenR"/>
            </a:pPr>
            <a:r>
              <a:rPr lang="it-IT" sz="2000" dirty="0">
                <a:latin typeface="Times New Roman" panose="02020603050405020304" pitchFamily="18" charset="0"/>
                <a:cs typeface="Times New Roman" panose="02020603050405020304" pitchFamily="18" charset="0"/>
              </a:rPr>
              <a:t>divieto di detenere e portare a qualsiasi titolo </a:t>
            </a:r>
            <a:r>
              <a:rPr lang="it-IT" sz="2000" b="1" dirty="0">
                <a:solidFill>
                  <a:srgbClr val="C00000"/>
                </a:solidFill>
                <a:latin typeface="Times New Roman" panose="02020603050405020304" pitchFamily="18" charset="0"/>
                <a:cs typeface="Times New Roman" panose="02020603050405020304" pitchFamily="18" charset="0"/>
              </a:rPr>
              <a:t>armi, munizioni ed esplosivi</a:t>
            </a:r>
            <a:r>
              <a:rPr lang="it-IT" sz="2000" dirty="0">
                <a:latin typeface="Times New Roman" panose="02020603050405020304" pitchFamily="18" charset="0"/>
                <a:cs typeface="Times New Roman" panose="02020603050405020304" pitchFamily="18" charset="0"/>
              </a:rPr>
              <a:t>, anche se è stata concessa la relativa autorizzazione di polizia;</a:t>
            </a:r>
          </a:p>
          <a:p>
            <a:pPr marL="457200" indent="-457200" algn="just">
              <a:buAutoNum type="arabicParenR"/>
            </a:pPr>
            <a:r>
              <a:rPr lang="it-IT" sz="2000" dirty="0">
                <a:latin typeface="Times New Roman" panose="02020603050405020304" pitchFamily="18" charset="0"/>
                <a:cs typeface="Times New Roman" panose="02020603050405020304" pitchFamily="18" charset="0"/>
              </a:rPr>
              <a:t>divieto di frequentare abitualmente, senza giustificato motivo, </a:t>
            </a:r>
            <a:r>
              <a:rPr lang="it-IT" sz="2000" b="1" dirty="0">
                <a:solidFill>
                  <a:srgbClr val="C00000"/>
                </a:solidFill>
                <a:latin typeface="Times New Roman" panose="02020603050405020304" pitchFamily="18" charset="0"/>
                <a:cs typeface="Times New Roman" panose="02020603050405020304" pitchFamily="18" charset="0"/>
              </a:rPr>
              <a:t>pregiudicati</a:t>
            </a:r>
            <a:r>
              <a:rPr lang="it-IT" sz="2000" dirty="0">
                <a:latin typeface="Times New Roman" panose="02020603050405020304" pitchFamily="18" charset="0"/>
                <a:cs typeface="Times New Roman" panose="02020603050405020304" pitchFamily="18" charset="0"/>
              </a:rPr>
              <a:t> o persone sottoposte a misure di sicurezza, a misure di prevenzione o comunque persone che espongano concretamente il condannato al rischio di commissione di reati, salvo si tratti di familiari o di altre persone conviventi stabilmente;</a:t>
            </a:r>
          </a:p>
          <a:p>
            <a:pPr marL="457200" indent="-457200" algn="just">
              <a:buAutoNum type="arabicParenR"/>
            </a:pPr>
            <a:r>
              <a:rPr lang="it-IT" sz="2000" dirty="0">
                <a:latin typeface="Times New Roman" panose="02020603050405020304" pitchFamily="18" charset="0"/>
                <a:cs typeface="Times New Roman" panose="02020603050405020304" pitchFamily="18" charset="0"/>
              </a:rPr>
              <a:t>obbligo di </a:t>
            </a:r>
            <a:r>
              <a:rPr lang="it-IT" sz="2000" b="1" dirty="0">
                <a:solidFill>
                  <a:srgbClr val="C00000"/>
                </a:solidFill>
                <a:latin typeface="Times New Roman" panose="02020603050405020304" pitchFamily="18" charset="0"/>
                <a:cs typeface="Times New Roman" panose="02020603050405020304" pitchFamily="18" charset="0"/>
              </a:rPr>
              <a:t>permanere nell’ambito territoriale</a:t>
            </a:r>
            <a:r>
              <a:rPr lang="it-IT" sz="2000" dirty="0">
                <a:latin typeface="Times New Roman" panose="02020603050405020304" pitchFamily="18" charset="0"/>
                <a:cs typeface="Times New Roman" panose="02020603050405020304" pitchFamily="18" charset="0"/>
              </a:rPr>
              <a:t>, di regola regionale, stabilito nel provvedimento che applica o dà esecuzione alla pena sostitutiva;</a:t>
            </a:r>
          </a:p>
          <a:p>
            <a:pPr marL="457200" indent="-457200" algn="just">
              <a:buAutoNum type="arabicParenR"/>
            </a:pPr>
            <a:r>
              <a:rPr lang="it-IT" sz="2000" dirty="0">
                <a:latin typeface="Times New Roman" panose="02020603050405020304" pitchFamily="18" charset="0"/>
                <a:cs typeface="Times New Roman" panose="02020603050405020304" pitchFamily="18" charset="0"/>
              </a:rPr>
              <a:t>ritiro del passaporto e sospensione della validità ai fini dell’</a:t>
            </a:r>
            <a:r>
              <a:rPr lang="it-IT" sz="2000" b="1" dirty="0">
                <a:solidFill>
                  <a:srgbClr val="C00000"/>
                </a:solidFill>
                <a:latin typeface="Times New Roman" panose="02020603050405020304" pitchFamily="18" charset="0"/>
                <a:cs typeface="Times New Roman" panose="02020603050405020304" pitchFamily="18" charset="0"/>
              </a:rPr>
              <a:t>espatrio</a:t>
            </a:r>
            <a:r>
              <a:rPr lang="it-IT" sz="2000" dirty="0">
                <a:latin typeface="Times New Roman" panose="02020603050405020304" pitchFamily="18" charset="0"/>
                <a:cs typeface="Times New Roman" panose="02020603050405020304" pitchFamily="18" charset="0"/>
              </a:rPr>
              <a:t> di ogni altro documento equipollente;</a:t>
            </a:r>
          </a:p>
          <a:p>
            <a:pPr marL="457200" indent="-457200" algn="just">
              <a:buAutoNum type="arabicParenR"/>
            </a:pPr>
            <a:r>
              <a:rPr lang="it-IT" sz="2000" dirty="0">
                <a:latin typeface="Times New Roman" panose="02020603050405020304" pitchFamily="18" charset="0"/>
                <a:cs typeface="Times New Roman" panose="02020603050405020304" pitchFamily="18" charset="0"/>
              </a:rPr>
              <a:t>obbligo di conservare, di portare con sé e di presentare ad ogni richiesta degli organi di polizia il </a:t>
            </a:r>
            <a:r>
              <a:rPr lang="it-IT" sz="2000" b="1" dirty="0">
                <a:solidFill>
                  <a:srgbClr val="C00000"/>
                </a:solidFill>
                <a:latin typeface="Times New Roman" panose="02020603050405020304" pitchFamily="18" charset="0"/>
                <a:cs typeface="Times New Roman" panose="02020603050405020304" pitchFamily="18" charset="0"/>
              </a:rPr>
              <a:t>provvedimento</a:t>
            </a:r>
            <a:r>
              <a:rPr lang="it-IT" sz="2000" dirty="0">
                <a:latin typeface="Times New Roman" panose="02020603050405020304" pitchFamily="18" charset="0"/>
                <a:cs typeface="Times New Roman" panose="02020603050405020304" pitchFamily="18" charset="0"/>
              </a:rPr>
              <a:t> che applica o dà esecuzione alla pena sostitutiva e l’eventuale provvedimento di modifica delle modalità di esecuzione della pena, adottato a norma dell’articolo 64.</a:t>
            </a:r>
          </a:p>
          <a:p>
            <a:pPr marL="0" indent="0" algn="just">
              <a:buNone/>
            </a:pPr>
            <a:r>
              <a:rPr lang="it-IT" sz="2000" dirty="0">
                <a:latin typeface="Times New Roman" panose="02020603050405020304" pitchFamily="18" charset="0"/>
                <a:cs typeface="Times New Roman" panose="02020603050405020304" pitchFamily="18" charset="0"/>
              </a:rPr>
              <a:t>Al fine di prevenire la commissione di ulteriori reati, il giudice può altresì prescrivere il divieto di avvicinamento ai luoghi frequentati dalla persona offesa. </a:t>
            </a:r>
          </a:p>
          <a:p>
            <a:pPr marL="0" indent="0" algn="just">
              <a:buNone/>
            </a:pPr>
            <a:r>
              <a:rPr lang="it-IT" sz="2000" dirty="0">
                <a:latin typeface="Times New Roman" panose="02020603050405020304" pitchFamily="18" charset="0"/>
                <a:cs typeface="Times New Roman" panose="02020603050405020304" pitchFamily="18" charset="0"/>
              </a:rPr>
              <a:t>Si applica l’articolo 282 </a:t>
            </a:r>
            <a:r>
              <a:rPr lang="it-IT" sz="2000" i="1" dirty="0">
                <a:latin typeface="Times New Roman" panose="02020603050405020304" pitchFamily="18" charset="0"/>
                <a:cs typeface="Times New Roman" panose="02020603050405020304" pitchFamily="18" charset="0"/>
              </a:rPr>
              <a:t>ter</a:t>
            </a:r>
            <a:r>
              <a:rPr lang="it-IT" sz="2000" dirty="0">
                <a:latin typeface="Times New Roman" panose="02020603050405020304" pitchFamily="18" charset="0"/>
                <a:cs typeface="Times New Roman" panose="02020603050405020304" pitchFamily="18" charset="0"/>
              </a:rPr>
              <a:t> del codice di procedura penale, in quanto compatibile. </a:t>
            </a:r>
          </a:p>
          <a:p>
            <a:pPr marL="0" indent="0" algn="ctr">
              <a:buNone/>
            </a:pPr>
            <a:endParaRPr lang="it-IT" sz="2000" dirty="0">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31029083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400" b="1" dirty="0">
                <a:solidFill>
                  <a:srgbClr val="C00000"/>
                </a:solidFill>
                <a:latin typeface="Times New Roman" panose="02020603050405020304" pitchFamily="18" charset="0"/>
                <a:cs typeface="Times New Roman" panose="02020603050405020304" pitchFamily="18" charset="0"/>
              </a:rPr>
              <a:t>Pena pecuniaria sostitutiva</a:t>
            </a:r>
            <a:br>
              <a:rPr lang="it-IT" sz="2400" b="1" dirty="0">
                <a:solidFill>
                  <a:srgbClr val="C00000"/>
                </a:solidFill>
                <a:latin typeface="Times New Roman" panose="02020603050405020304" pitchFamily="18" charset="0"/>
                <a:cs typeface="Times New Roman" panose="02020603050405020304" pitchFamily="18" charset="0"/>
              </a:rPr>
            </a:br>
            <a:r>
              <a:rPr lang="it-IT" sz="2400" b="1" dirty="0">
                <a:solidFill>
                  <a:srgbClr val="C00000"/>
                </a:solidFill>
                <a:latin typeface="Times New Roman" panose="02020603050405020304" pitchFamily="18" charset="0"/>
                <a:cs typeface="Times New Roman" panose="02020603050405020304" pitchFamily="18" charset="0"/>
              </a:rPr>
              <a:t>(art. 56 </a:t>
            </a:r>
            <a:r>
              <a:rPr lang="it-IT" sz="2400" b="1" i="1" dirty="0">
                <a:solidFill>
                  <a:srgbClr val="C00000"/>
                </a:solidFill>
                <a:latin typeface="Times New Roman" panose="02020603050405020304" pitchFamily="18" charset="0"/>
                <a:cs typeface="Times New Roman" panose="02020603050405020304" pitchFamily="18" charset="0"/>
              </a:rPr>
              <a:t>quater</a:t>
            </a:r>
            <a:r>
              <a:rPr lang="it-IT" sz="2400" b="1" dirty="0">
                <a:solidFill>
                  <a:srgbClr val="C00000"/>
                </a:solidFill>
                <a:latin typeface="Times New Roman" panose="02020603050405020304" pitchFamily="18" charset="0"/>
                <a:cs typeface="Times New Roman" panose="02020603050405020304" pitchFamily="18" charset="0"/>
              </a:rPr>
              <a:t> L. 689/1981)</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a:bodyPr>
          <a:lstStyle/>
          <a:p>
            <a:pPr marL="0" indent="0">
              <a:buNone/>
            </a:pPr>
            <a:endParaRPr lang="it-IT" sz="2000" i="1" dirty="0">
              <a:latin typeface="Times New Roman" panose="02020603050405020304" pitchFamily="18" charset="0"/>
              <a:cs typeface="Times New Roman" panose="02020603050405020304" pitchFamily="18" charset="0"/>
            </a:endParaRPr>
          </a:p>
          <a:p>
            <a:pPr marL="0" indent="0" algn="just">
              <a:buNone/>
            </a:pPr>
            <a:r>
              <a:rPr lang="it-IT" sz="2000" dirty="0">
                <a:effectLst/>
                <a:latin typeface="TimesNewRomanPS"/>
              </a:rPr>
              <a:t>Valore giornaliero: </a:t>
            </a:r>
          </a:p>
          <a:p>
            <a:pPr marL="0" indent="0" algn="just">
              <a:buNone/>
            </a:pPr>
            <a:endParaRPr lang="it-IT" sz="2000" dirty="0">
              <a:effectLst/>
              <a:latin typeface="TimesNewRomanPS"/>
            </a:endParaRPr>
          </a:p>
          <a:p>
            <a:pPr algn="just">
              <a:buFontTx/>
              <a:buChar char="-"/>
            </a:pPr>
            <a:r>
              <a:rPr lang="it-IT" sz="2000" dirty="0">
                <a:effectLst/>
                <a:latin typeface="TimesNewRomanPS"/>
              </a:rPr>
              <a:t>da </a:t>
            </a:r>
            <a:r>
              <a:rPr lang="it-IT" sz="2000" b="1" dirty="0">
                <a:solidFill>
                  <a:srgbClr val="C00000"/>
                </a:solidFill>
                <a:effectLst/>
                <a:latin typeface="TimesNewRomanPS"/>
              </a:rPr>
              <a:t>5 euro</a:t>
            </a:r>
            <a:r>
              <a:rPr lang="it-IT" sz="2000" dirty="0">
                <a:solidFill>
                  <a:srgbClr val="C00000"/>
                </a:solidFill>
                <a:effectLst/>
                <a:latin typeface="TimesNewRomanPS"/>
              </a:rPr>
              <a:t> </a:t>
            </a:r>
            <a:r>
              <a:rPr lang="it-IT" sz="2000" dirty="0">
                <a:effectLst/>
                <a:latin typeface="TimesNewRomanPS"/>
              </a:rPr>
              <a:t>a </a:t>
            </a:r>
            <a:r>
              <a:rPr lang="it-IT" sz="2000" b="1" dirty="0">
                <a:solidFill>
                  <a:srgbClr val="C00000"/>
                </a:solidFill>
                <a:effectLst/>
                <a:latin typeface="TimesNewRomanPS"/>
              </a:rPr>
              <a:t>2.500 euro</a:t>
            </a:r>
            <a:endParaRPr lang="it-IT" sz="2000" b="1" dirty="0">
              <a:solidFill>
                <a:srgbClr val="C00000"/>
              </a:solidFill>
              <a:latin typeface="TimesNewRomanPS"/>
            </a:endParaRPr>
          </a:p>
          <a:p>
            <a:pPr algn="just">
              <a:buFontTx/>
              <a:buChar char="-"/>
            </a:pPr>
            <a:r>
              <a:rPr lang="it-IT" sz="2000" dirty="0">
                <a:effectLst/>
                <a:latin typeface="TimesNewRomanPS"/>
              </a:rPr>
              <a:t>corrisponde alla quota di reddito giornaliero che può essere impiegata per il pagamento della pena pecuniaria, tenendo conto delle complessive condizioni economiche, patrimoniali e di vita dell’imputato e del suo nucleo familiare</a:t>
            </a:r>
          </a:p>
          <a:p>
            <a:pPr marL="0" indent="0" algn="just">
              <a:buNone/>
            </a:pPr>
            <a:endParaRPr lang="it-IT" sz="2000" dirty="0">
              <a:effectLst/>
              <a:latin typeface="Times New Roman" panose="02020603050405020304" pitchFamily="18" charset="0"/>
              <a:cs typeface="Times New Roman" panose="02020603050405020304" pitchFamily="18" charset="0"/>
            </a:endParaRPr>
          </a:p>
          <a:p>
            <a:pPr marL="0" indent="0" algn="just">
              <a:buNone/>
            </a:pPr>
            <a:r>
              <a:rPr lang="it-IT" sz="2000" dirty="0">
                <a:latin typeface="Times New Roman" panose="02020603050405020304" pitchFamily="18" charset="0"/>
                <a:cs typeface="Times New Roman" panose="02020603050405020304" pitchFamily="18" charset="0"/>
              </a:rPr>
              <a:t>È possibile la rateizzazione ai sensi dell’art. 133 </a:t>
            </a:r>
            <a:r>
              <a:rPr lang="it-IT" sz="2000" i="1" dirty="0">
                <a:latin typeface="Times New Roman" panose="02020603050405020304" pitchFamily="18" charset="0"/>
                <a:cs typeface="Times New Roman" panose="02020603050405020304" pitchFamily="18" charset="0"/>
              </a:rPr>
              <a:t>ter</a:t>
            </a:r>
            <a:r>
              <a:rPr lang="it-IT" sz="2000" dirty="0">
                <a:latin typeface="Times New Roman" panose="02020603050405020304" pitchFamily="18" charset="0"/>
                <a:cs typeface="Times New Roman" panose="02020603050405020304" pitchFamily="18" charset="0"/>
              </a:rPr>
              <a:t> c.p. </a:t>
            </a:r>
            <a:endParaRPr lang="it-IT" sz="2000" dirty="0">
              <a:effectLst/>
              <a:latin typeface="Times New Roman" panose="02020603050405020304" pitchFamily="18" charset="0"/>
              <a:cs typeface="Times New Roman" panose="02020603050405020304" pitchFamily="18" charset="0"/>
            </a:endParaRPr>
          </a:p>
          <a:p>
            <a:pPr marL="0" indent="0" algn="ctr">
              <a:buNone/>
            </a:pPr>
            <a:endParaRPr lang="it-IT" sz="2000" dirty="0">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895394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2400" b="1" dirty="0">
                <a:solidFill>
                  <a:schemeClr val="accent5">
                    <a:lumMod val="50000"/>
                  </a:schemeClr>
                </a:solidFill>
                <a:latin typeface="Times New Roman" panose="02020603050405020304" pitchFamily="18" charset="0"/>
                <a:cs typeface="Times New Roman" panose="02020603050405020304" pitchFamily="18" charset="0"/>
              </a:rPr>
              <a:t>Catalogo dei reati dei quali è stata modificata la procedibilità</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rmAutofit fontScale="85000" lnSpcReduction="10000"/>
          </a:bodyPr>
          <a:lstStyle/>
          <a:p>
            <a:pPr marL="0" indent="0" algn="just">
              <a:buNone/>
            </a:pPr>
            <a:r>
              <a:rPr lang="it-IT" sz="2000" dirty="0">
                <a:latin typeface="Times New Roman" panose="02020603050405020304" pitchFamily="18" charset="0"/>
                <a:cs typeface="Times New Roman" panose="02020603050405020304" pitchFamily="18" charset="0"/>
              </a:rPr>
              <a:t>Art. 582 c.p. – Lesione personale</a:t>
            </a:r>
          </a:p>
          <a:p>
            <a:pPr marL="0" indent="0" algn="just">
              <a:buNone/>
            </a:pPr>
            <a:r>
              <a:rPr lang="it-IT" sz="2000" dirty="0">
                <a:latin typeface="Times New Roman" panose="02020603050405020304" pitchFamily="18" charset="0"/>
                <a:cs typeface="Times New Roman" panose="02020603050405020304" pitchFamily="18" charset="0"/>
              </a:rPr>
              <a:t>Art. 590 </a:t>
            </a:r>
            <a:r>
              <a:rPr lang="it-IT" sz="2000" i="1" dirty="0">
                <a:latin typeface="Times New Roman" panose="02020603050405020304" pitchFamily="18" charset="0"/>
                <a:cs typeface="Times New Roman" panose="02020603050405020304" pitchFamily="18" charset="0"/>
              </a:rPr>
              <a:t>bis </a:t>
            </a:r>
            <a:r>
              <a:rPr lang="it-IT" sz="2000" dirty="0">
                <a:latin typeface="Times New Roman" panose="02020603050405020304" pitchFamily="18" charset="0"/>
                <a:cs typeface="Times New Roman" panose="02020603050405020304" pitchFamily="18" charset="0"/>
              </a:rPr>
              <a:t>c.p. – Lesioni personali stradali gravi o gravissime</a:t>
            </a:r>
          </a:p>
          <a:p>
            <a:pPr marL="0" indent="0" algn="just">
              <a:buNone/>
            </a:pPr>
            <a:r>
              <a:rPr lang="it-IT" sz="2000" dirty="0">
                <a:latin typeface="Times New Roman" panose="02020603050405020304" pitchFamily="18" charset="0"/>
                <a:cs typeface="Times New Roman" panose="02020603050405020304" pitchFamily="18" charset="0"/>
              </a:rPr>
              <a:t>Art. 605 c.p. – Sequestro di persona</a:t>
            </a:r>
          </a:p>
          <a:p>
            <a:pPr marL="0" indent="0" algn="just">
              <a:buNone/>
            </a:pPr>
            <a:r>
              <a:rPr lang="it-IT" sz="2000" dirty="0">
                <a:latin typeface="Times New Roman" panose="02020603050405020304" pitchFamily="18" charset="0"/>
                <a:cs typeface="Times New Roman" panose="02020603050405020304" pitchFamily="18" charset="0"/>
              </a:rPr>
              <a:t>Art. 610 c.p. – Violenza privata</a:t>
            </a:r>
          </a:p>
          <a:p>
            <a:pPr marL="0" indent="0" algn="just">
              <a:buNone/>
            </a:pPr>
            <a:r>
              <a:rPr lang="it-IT" sz="2000" dirty="0">
                <a:latin typeface="Times New Roman" panose="02020603050405020304" pitchFamily="18" charset="0"/>
                <a:cs typeface="Times New Roman" panose="02020603050405020304" pitchFamily="18" charset="0"/>
              </a:rPr>
              <a:t>Art. 612 c.p. – Minaccia</a:t>
            </a:r>
          </a:p>
          <a:p>
            <a:pPr marL="0" indent="0" algn="just">
              <a:buNone/>
            </a:pPr>
            <a:r>
              <a:rPr lang="it-IT" sz="2000" dirty="0">
                <a:latin typeface="Times New Roman" panose="02020603050405020304" pitchFamily="18" charset="0"/>
                <a:cs typeface="Times New Roman" panose="02020603050405020304" pitchFamily="18" charset="0"/>
              </a:rPr>
              <a:t>Art. 614 c.p. – Violazione di domicilio</a:t>
            </a:r>
          </a:p>
          <a:p>
            <a:pPr marL="0" indent="0" algn="just">
              <a:buNone/>
            </a:pPr>
            <a:r>
              <a:rPr lang="it-IT" sz="2000" dirty="0">
                <a:latin typeface="Times New Roman" panose="02020603050405020304" pitchFamily="18" charset="0"/>
                <a:cs typeface="Times New Roman" panose="02020603050405020304" pitchFamily="18" charset="0"/>
              </a:rPr>
              <a:t>Art. 624 c.p. – Furto</a:t>
            </a:r>
          </a:p>
          <a:p>
            <a:pPr marL="0" indent="0" algn="just">
              <a:buNone/>
            </a:pPr>
            <a:r>
              <a:rPr lang="it-IT" sz="2000" dirty="0">
                <a:latin typeface="Times New Roman" panose="02020603050405020304" pitchFamily="18" charset="0"/>
                <a:cs typeface="Times New Roman" panose="02020603050405020304" pitchFamily="18" charset="0"/>
              </a:rPr>
              <a:t>Art. 634 c.p. – Turbativa violenza nel possesso di cose immobili</a:t>
            </a:r>
          </a:p>
          <a:p>
            <a:pPr marL="0" indent="0" algn="just">
              <a:buNone/>
            </a:pPr>
            <a:r>
              <a:rPr lang="it-IT" sz="2000" dirty="0">
                <a:latin typeface="Times New Roman" panose="02020603050405020304" pitchFamily="18" charset="0"/>
                <a:cs typeface="Times New Roman" panose="02020603050405020304" pitchFamily="18" charset="0"/>
              </a:rPr>
              <a:t>Art. 635 c.p. – Danneggiamento</a:t>
            </a:r>
          </a:p>
          <a:p>
            <a:pPr marL="0" indent="0" algn="just">
              <a:buNone/>
            </a:pPr>
            <a:r>
              <a:rPr lang="it-IT" sz="2000" dirty="0">
                <a:latin typeface="Times New Roman" panose="02020603050405020304" pitchFamily="18" charset="0"/>
                <a:cs typeface="Times New Roman" panose="02020603050405020304" pitchFamily="18" charset="0"/>
              </a:rPr>
              <a:t>Art. 640 c.p. – Truffa</a:t>
            </a:r>
          </a:p>
          <a:p>
            <a:pPr marL="0" indent="0" algn="just">
              <a:buNone/>
            </a:pPr>
            <a:r>
              <a:rPr lang="it-IT" sz="2000" dirty="0">
                <a:latin typeface="Times New Roman" panose="02020603050405020304" pitchFamily="18" charset="0"/>
                <a:cs typeface="Times New Roman" panose="02020603050405020304" pitchFamily="18" charset="0"/>
              </a:rPr>
              <a:t>Art. 640 </a:t>
            </a:r>
            <a:r>
              <a:rPr lang="it-IT" sz="2000" i="1" dirty="0">
                <a:latin typeface="Times New Roman" panose="02020603050405020304" pitchFamily="18" charset="0"/>
                <a:cs typeface="Times New Roman" panose="02020603050405020304" pitchFamily="18" charset="0"/>
              </a:rPr>
              <a:t>ter</a:t>
            </a:r>
            <a:r>
              <a:rPr lang="it-IT" sz="2000" dirty="0">
                <a:latin typeface="Times New Roman" panose="02020603050405020304" pitchFamily="18" charset="0"/>
                <a:cs typeface="Times New Roman" panose="02020603050405020304" pitchFamily="18" charset="0"/>
              </a:rPr>
              <a:t> c.p. – Frode informatica</a:t>
            </a:r>
          </a:p>
          <a:p>
            <a:pPr marL="0" indent="0" algn="just">
              <a:buNone/>
            </a:pPr>
            <a:r>
              <a:rPr lang="it-IT" sz="2000" dirty="0">
                <a:latin typeface="Times New Roman" panose="02020603050405020304" pitchFamily="18" charset="0"/>
                <a:cs typeface="Times New Roman" panose="02020603050405020304" pitchFamily="18" charset="0"/>
              </a:rPr>
              <a:t>Art. 646 c.p. – Appropriazione indebita (cfr.. art. 649 </a:t>
            </a:r>
            <a:r>
              <a:rPr lang="it-IT" sz="2000" i="1" dirty="0">
                <a:latin typeface="Times New Roman" panose="02020603050405020304" pitchFamily="18" charset="0"/>
                <a:cs typeface="Times New Roman" panose="02020603050405020304" pitchFamily="18" charset="0"/>
              </a:rPr>
              <a:t>bis</a:t>
            </a:r>
            <a:r>
              <a:rPr lang="it-IT" sz="2000" dirty="0">
                <a:latin typeface="Times New Roman" panose="02020603050405020304" pitchFamily="18" charset="0"/>
                <a:cs typeface="Times New Roman" panose="02020603050405020304" pitchFamily="18" charset="0"/>
              </a:rPr>
              <a:t>)</a:t>
            </a:r>
          </a:p>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r>
              <a:rPr lang="it-IT" sz="2000" dirty="0">
                <a:latin typeface="Times New Roman" panose="02020603050405020304" pitchFamily="18" charset="0"/>
                <a:cs typeface="Times New Roman" panose="02020603050405020304" pitchFamily="18" charset="0"/>
              </a:rPr>
              <a:t>Art. 659 c.p. – Disturbo delle occupazioni o del riposo delle persone</a:t>
            </a:r>
          </a:p>
          <a:p>
            <a:pPr marL="0" indent="0" algn="just">
              <a:buNone/>
            </a:pPr>
            <a:r>
              <a:rPr lang="it-IT" sz="2000" dirty="0">
                <a:latin typeface="Times New Roman" panose="02020603050405020304" pitchFamily="18" charset="0"/>
                <a:cs typeface="Times New Roman" panose="02020603050405020304" pitchFamily="18" charset="0"/>
              </a:rPr>
              <a:t>Art. 660 c.p. – Molestia o disturbo alle persone</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C74935CF-BB85-7B59-4670-292BE7A91E87}"/>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1162662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400" b="1" dirty="0">
                <a:solidFill>
                  <a:srgbClr val="C00000"/>
                </a:solidFill>
                <a:latin typeface="Times New Roman" panose="02020603050405020304" pitchFamily="18" charset="0"/>
                <a:cs typeface="Times New Roman" panose="02020603050405020304" pitchFamily="18" charset="0"/>
              </a:rPr>
              <a:t>Durata, effetti, criteri di ragguaglio delle pene sostitutive</a:t>
            </a:r>
            <a:br>
              <a:rPr lang="it-IT" sz="2400" b="1" dirty="0">
                <a:solidFill>
                  <a:srgbClr val="C00000"/>
                </a:solidFill>
                <a:latin typeface="Times New Roman" panose="02020603050405020304" pitchFamily="18" charset="0"/>
                <a:cs typeface="Times New Roman" panose="02020603050405020304" pitchFamily="18" charset="0"/>
              </a:rPr>
            </a:br>
            <a:r>
              <a:rPr lang="it-IT" sz="2400" b="1" dirty="0">
                <a:solidFill>
                  <a:srgbClr val="C00000"/>
                </a:solidFill>
                <a:latin typeface="Times New Roman" panose="02020603050405020304" pitchFamily="18" charset="0"/>
                <a:cs typeface="Times New Roman" panose="02020603050405020304" pitchFamily="18" charset="0"/>
              </a:rPr>
              <a:t>(art. 57 L. 689/1981)</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a:bodyPr>
          <a:lstStyle/>
          <a:p>
            <a:pPr marL="0" indent="0" algn="just">
              <a:buNone/>
            </a:pPr>
            <a:r>
              <a:rPr lang="it-IT" sz="2000" b="1" dirty="0">
                <a:solidFill>
                  <a:srgbClr val="C00000"/>
                </a:solidFill>
                <a:effectLst/>
                <a:latin typeface="TimesNewRomanPS"/>
              </a:rPr>
              <a:t>semilibertà</a:t>
            </a:r>
            <a:r>
              <a:rPr lang="it-IT" sz="2000" dirty="0">
                <a:solidFill>
                  <a:srgbClr val="C00000"/>
                </a:solidFill>
                <a:effectLst/>
                <a:latin typeface="TimesNewRomanPS"/>
              </a:rPr>
              <a:t> </a:t>
            </a:r>
          </a:p>
          <a:p>
            <a:pPr marL="0" indent="0" algn="just">
              <a:buNone/>
            </a:pPr>
            <a:r>
              <a:rPr lang="it-IT" sz="2000" b="1" dirty="0">
                <a:solidFill>
                  <a:srgbClr val="C00000"/>
                </a:solidFill>
                <a:effectLst/>
                <a:latin typeface="TimesNewRomanPS"/>
              </a:rPr>
              <a:t>detenzione domiciliare</a:t>
            </a:r>
            <a:r>
              <a:rPr lang="it-IT" sz="2000" dirty="0">
                <a:solidFill>
                  <a:srgbClr val="C00000"/>
                </a:solidFill>
                <a:effectLst/>
                <a:latin typeface="TimesNewRomanPS"/>
              </a:rPr>
              <a:t> </a:t>
            </a:r>
          </a:p>
          <a:p>
            <a:pPr marL="0" indent="0" algn="just">
              <a:buNone/>
            </a:pPr>
            <a:r>
              <a:rPr lang="it-IT" sz="2000" b="1" dirty="0" err="1">
                <a:solidFill>
                  <a:srgbClr val="C00000"/>
                </a:solidFill>
                <a:effectLst/>
                <a:latin typeface="TimesNewRomanPS"/>
              </a:rPr>
              <a:t>l.p.u</a:t>
            </a:r>
            <a:r>
              <a:rPr lang="it-IT" sz="2000" b="1" dirty="0">
                <a:solidFill>
                  <a:srgbClr val="C00000"/>
                </a:solidFill>
                <a:effectLst/>
                <a:latin typeface="TimesNewRomanPS"/>
              </a:rPr>
              <a:t>.</a:t>
            </a:r>
            <a:r>
              <a:rPr lang="it-IT" sz="2000" dirty="0">
                <a:solidFill>
                  <a:srgbClr val="C00000"/>
                </a:solidFill>
                <a:effectLst/>
                <a:latin typeface="TimesNewRomanPS"/>
              </a:rPr>
              <a:t> </a:t>
            </a:r>
            <a:r>
              <a:rPr lang="it-IT" sz="2000" dirty="0">
                <a:effectLst/>
                <a:latin typeface="TimesNewRomanPS"/>
              </a:rPr>
              <a:t>(2 ore = 1 giorno):</a:t>
            </a:r>
          </a:p>
          <a:p>
            <a:pPr algn="just">
              <a:buFontTx/>
              <a:buChar char="-"/>
            </a:pPr>
            <a:r>
              <a:rPr lang="it-IT" sz="2000" dirty="0">
                <a:effectLst/>
                <a:latin typeface="TimesNewRomanPS"/>
              </a:rPr>
              <a:t>durata corrispondente alla pena sostituita,</a:t>
            </a:r>
          </a:p>
          <a:p>
            <a:pPr algn="just">
              <a:buFontTx/>
              <a:buChar char="-"/>
            </a:pPr>
            <a:r>
              <a:rPr lang="it-IT" sz="2000" dirty="0">
                <a:latin typeface="TimesNewRomanPS"/>
              </a:rPr>
              <a:t>si considerano come pena della medesima specie di quella sostituita.</a:t>
            </a:r>
            <a:r>
              <a:rPr lang="it-IT" sz="2000" dirty="0">
                <a:effectLst/>
                <a:latin typeface="TimesNewRomanPS"/>
              </a:rPr>
              <a:t> </a:t>
            </a:r>
          </a:p>
          <a:p>
            <a:pPr marL="0" indent="0" algn="just">
              <a:buNone/>
            </a:pPr>
            <a:endParaRPr lang="it-IT" sz="2000" dirty="0">
              <a:latin typeface="TimesNewRomanPS"/>
            </a:endParaRPr>
          </a:p>
          <a:p>
            <a:pPr marL="0" indent="0" algn="just">
              <a:buNone/>
            </a:pPr>
            <a:r>
              <a:rPr lang="it-IT" sz="2000" dirty="0">
                <a:effectLst/>
                <a:latin typeface="TimesNewRomanPS"/>
              </a:rPr>
              <a:t>La </a:t>
            </a:r>
            <a:r>
              <a:rPr lang="it-IT" sz="2000" b="1" dirty="0">
                <a:solidFill>
                  <a:srgbClr val="C00000"/>
                </a:solidFill>
                <a:latin typeface="TimesNewRomanPS"/>
              </a:rPr>
              <a:t>pena pecuniaria</a:t>
            </a:r>
            <a:r>
              <a:rPr lang="it-IT" sz="2000" dirty="0">
                <a:latin typeface="TimesNewRomanPS"/>
              </a:rPr>
              <a:t>:</a:t>
            </a:r>
          </a:p>
          <a:p>
            <a:pPr marL="0" indent="0" algn="just">
              <a:buNone/>
            </a:pPr>
            <a:r>
              <a:rPr lang="it-IT" sz="2000" dirty="0">
                <a:latin typeface="TimesNewRomanPS"/>
              </a:rPr>
              <a:t>si considera sempre tale, anche se sostitutiva di pena detentiva.</a:t>
            </a:r>
            <a:endParaRPr lang="it-IT" sz="2000" dirty="0">
              <a:effectLst/>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18436922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3" name="Titolo 1">
            <a:extLst>
              <a:ext uri="{FF2B5EF4-FFF2-40B4-BE49-F238E27FC236}">
                <a16:creationId xmlns:a16="http://schemas.microsoft.com/office/drawing/2014/main" id="{B8137132-F3F9-80E2-3627-4919941F6113}"/>
              </a:ext>
            </a:extLst>
          </p:cNvPr>
          <p:cNvSpPr txBox="1">
            <a:spLocks/>
          </p:cNvSpPr>
          <p:nvPr/>
        </p:nvSpPr>
        <p:spPr>
          <a:xfrm>
            <a:off x="568894" y="3429000"/>
            <a:ext cx="7884094" cy="1024281"/>
          </a:xfrm>
          <a:prstGeom prst="rect">
            <a:avLst/>
          </a:prstGeom>
          <a:solidFill>
            <a:schemeClr val="accent2">
              <a:lumMod val="50000"/>
            </a:schemeClr>
          </a:solidFill>
          <a:ln>
            <a:solidFill>
              <a:schemeClr val="accent2">
                <a:lumMod val="50000"/>
              </a:schemeClr>
            </a:solidFill>
          </a:ln>
          <a:effectLst>
            <a:glow rad="127000">
              <a:schemeClr val="accent6">
                <a:lumMod val="50000"/>
              </a:schemeClr>
            </a:glo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Condanna alle pene sostitutive</a:t>
            </a:r>
          </a:p>
        </p:txBody>
      </p:sp>
      <p:sp>
        <p:nvSpPr>
          <p:cNvPr id="9" name="Segnaposto piè di pagina 3">
            <a:extLst>
              <a:ext uri="{FF2B5EF4-FFF2-40B4-BE49-F238E27FC236}">
                <a16:creationId xmlns:a16="http://schemas.microsoft.com/office/drawing/2014/main" id="{09CFC737-6C36-B4E9-EDA8-B16B7D47DB78}"/>
              </a:ext>
            </a:extLst>
          </p:cNvPr>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spTree>
    <p:extLst>
      <p:ext uri="{BB962C8B-B14F-4D97-AF65-F5344CB8AC3E}">
        <p14:creationId xmlns:p14="http://schemas.microsoft.com/office/powerpoint/2010/main" val="3993756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400" b="1" dirty="0">
                <a:solidFill>
                  <a:srgbClr val="C00000"/>
                </a:solidFill>
                <a:latin typeface="Times New Roman" panose="02020603050405020304" pitchFamily="18" charset="0"/>
                <a:cs typeface="Times New Roman" panose="02020603050405020304" pitchFamily="18" charset="0"/>
              </a:rPr>
              <a:t>Potere discrezionale del giudice</a:t>
            </a:r>
            <a:br>
              <a:rPr lang="it-IT" sz="2400" b="1" dirty="0">
                <a:solidFill>
                  <a:srgbClr val="C00000"/>
                </a:solidFill>
                <a:latin typeface="Times New Roman" panose="02020603050405020304" pitchFamily="18" charset="0"/>
                <a:cs typeface="Times New Roman" panose="02020603050405020304" pitchFamily="18" charset="0"/>
              </a:rPr>
            </a:br>
            <a:r>
              <a:rPr lang="it-IT" sz="2400" b="1" dirty="0">
                <a:solidFill>
                  <a:srgbClr val="C00000"/>
                </a:solidFill>
                <a:latin typeface="Times New Roman" panose="02020603050405020304" pitchFamily="18" charset="0"/>
                <a:cs typeface="Times New Roman" panose="02020603050405020304" pitchFamily="18" charset="0"/>
              </a:rPr>
              <a:t>(artt. 58 L. 689/1981 )</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a:bodyPr>
          <a:lstStyle/>
          <a:p>
            <a:pPr marL="0" indent="0" algn="just">
              <a:buNone/>
            </a:pPr>
            <a:r>
              <a:rPr lang="it-IT" sz="2000" dirty="0">
                <a:effectLst/>
                <a:latin typeface="TimesNewRomanPS"/>
              </a:rPr>
              <a:t>Il giudice applica la pena sostitutiva:</a:t>
            </a:r>
          </a:p>
          <a:p>
            <a:pPr algn="just">
              <a:buFontTx/>
              <a:buChar char="-"/>
            </a:pPr>
            <a:r>
              <a:rPr lang="it-IT" sz="2000" dirty="0">
                <a:latin typeface="TimesNewRomanPS"/>
              </a:rPr>
              <a:t>se non ordina la </a:t>
            </a:r>
            <a:r>
              <a:rPr lang="it-IT" sz="2000" b="1" dirty="0">
                <a:solidFill>
                  <a:srgbClr val="C00000"/>
                </a:solidFill>
                <a:latin typeface="TimesNewRomanPS"/>
              </a:rPr>
              <a:t>sospensione condizionale </a:t>
            </a:r>
            <a:r>
              <a:rPr lang="it-IT" sz="2000" dirty="0">
                <a:latin typeface="TimesNewRomanPS"/>
              </a:rPr>
              <a:t>della pena,</a:t>
            </a:r>
          </a:p>
          <a:p>
            <a:pPr algn="just">
              <a:buFontTx/>
              <a:buChar char="-"/>
            </a:pPr>
            <a:r>
              <a:rPr lang="it-IT" sz="2000" dirty="0">
                <a:latin typeface="TimesNewRomanPS"/>
              </a:rPr>
              <a:t>se non sussistono fondati motivi per ritenere che il condannato non rispetterà le </a:t>
            </a:r>
            <a:r>
              <a:rPr lang="it-IT" sz="2000" b="1" dirty="0">
                <a:solidFill>
                  <a:srgbClr val="C00000"/>
                </a:solidFill>
                <a:latin typeface="TimesNewRomanPS"/>
              </a:rPr>
              <a:t>prescrizioni</a:t>
            </a:r>
            <a:r>
              <a:rPr lang="it-IT" sz="2000" dirty="0">
                <a:latin typeface="TimesNewRomanPS"/>
              </a:rPr>
              <a:t> date</a:t>
            </a:r>
          </a:p>
          <a:p>
            <a:pPr algn="just">
              <a:buFontTx/>
              <a:buChar char="-"/>
            </a:pPr>
            <a:endParaRPr lang="it-IT" sz="2000" dirty="0">
              <a:latin typeface="TimesNewRomanPS"/>
            </a:endParaRPr>
          </a:p>
          <a:p>
            <a:pPr marL="0" indent="0" algn="just">
              <a:buNone/>
            </a:pPr>
            <a:r>
              <a:rPr lang="it-IT" sz="2000" dirty="0">
                <a:effectLst/>
                <a:latin typeface="TimesNewRomanPS"/>
              </a:rPr>
              <a:t>Il giudice sceglie la pena sostitutiva:</a:t>
            </a:r>
          </a:p>
          <a:p>
            <a:pPr algn="just">
              <a:buFontTx/>
              <a:buChar char="-"/>
            </a:pPr>
            <a:r>
              <a:rPr lang="it-IT" sz="2000" b="1" dirty="0">
                <a:solidFill>
                  <a:srgbClr val="C00000"/>
                </a:solidFill>
                <a:latin typeface="TimesNewRomanPS"/>
              </a:rPr>
              <a:t>più idonea </a:t>
            </a:r>
            <a:r>
              <a:rPr lang="it-IT" sz="2000" dirty="0">
                <a:latin typeface="TimesNewRomanPS"/>
              </a:rPr>
              <a:t>alla rieducazione e al reinserimento</a:t>
            </a:r>
          </a:p>
          <a:p>
            <a:pPr algn="just">
              <a:buFontTx/>
              <a:buChar char="-"/>
            </a:pPr>
            <a:r>
              <a:rPr lang="it-IT" sz="2000" dirty="0">
                <a:effectLst/>
                <a:latin typeface="TimesNewRomanPS"/>
              </a:rPr>
              <a:t>che comporta il minor sacrificio possibile della </a:t>
            </a:r>
            <a:r>
              <a:rPr lang="it-IT" sz="2000" b="1" dirty="0">
                <a:solidFill>
                  <a:srgbClr val="C00000"/>
                </a:solidFill>
                <a:effectLst/>
                <a:latin typeface="TimesNewRomanPS"/>
              </a:rPr>
              <a:t>liber</a:t>
            </a:r>
            <a:r>
              <a:rPr lang="it-IT" sz="2000" b="1" dirty="0">
                <a:solidFill>
                  <a:srgbClr val="C00000"/>
                </a:solidFill>
                <a:latin typeface="TimesNewRomanPS"/>
              </a:rPr>
              <a:t>tà personale</a:t>
            </a:r>
          </a:p>
          <a:p>
            <a:pPr algn="just">
              <a:buFontTx/>
              <a:buChar char="-"/>
            </a:pPr>
            <a:r>
              <a:rPr lang="it-IT" sz="2000" dirty="0">
                <a:latin typeface="TimesNewRomanPS"/>
              </a:rPr>
              <a:t>t</a:t>
            </a:r>
            <a:r>
              <a:rPr lang="it-IT" sz="2000" dirty="0">
                <a:effectLst/>
                <a:latin typeface="TimesNewRomanPS"/>
              </a:rPr>
              <a:t>enendo conto del</a:t>
            </a:r>
            <a:r>
              <a:rPr lang="it-IT" sz="2000" dirty="0">
                <a:latin typeface="TimesNewRomanPS"/>
              </a:rPr>
              <a:t>le </a:t>
            </a:r>
            <a:r>
              <a:rPr lang="it-IT" sz="2000" b="1" dirty="0">
                <a:solidFill>
                  <a:srgbClr val="C00000"/>
                </a:solidFill>
                <a:latin typeface="TimesNewRomanPS"/>
              </a:rPr>
              <a:t>condizioni personali </a:t>
            </a:r>
            <a:r>
              <a:rPr lang="it-IT" sz="2000" dirty="0">
                <a:latin typeface="TimesNewRomanPS"/>
              </a:rPr>
              <a:t>del condannato</a:t>
            </a:r>
            <a:endParaRPr lang="it-IT" sz="2000" dirty="0">
              <a:effectLst/>
              <a:latin typeface="TimesNewRomanPS"/>
            </a:endParaRP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38309952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400" b="1" dirty="0">
                <a:solidFill>
                  <a:srgbClr val="C00000"/>
                </a:solidFill>
                <a:latin typeface="Times New Roman" panose="02020603050405020304" pitchFamily="18" charset="0"/>
                <a:cs typeface="Times New Roman" panose="02020603050405020304" pitchFamily="18" charset="0"/>
              </a:rPr>
              <a:t>Condizioni soggettive per la sostituzione della </a:t>
            </a:r>
            <a:r>
              <a:rPr lang="it-IT" sz="2400" b="1" u="sng" dirty="0">
                <a:solidFill>
                  <a:srgbClr val="C00000"/>
                </a:solidFill>
                <a:latin typeface="Times New Roman" panose="02020603050405020304" pitchFamily="18" charset="0"/>
                <a:cs typeface="Times New Roman" panose="02020603050405020304" pitchFamily="18" charset="0"/>
              </a:rPr>
              <a:t>pena detentiva</a:t>
            </a:r>
            <a:br>
              <a:rPr lang="it-IT" sz="2400" b="1" dirty="0">
                <a:solidFill>
                  <a:srgbClr val="C00000"/>
                </a:solidFill>
                <a:latin typeface="Times New Roman" panose="02020603050405020304" pitchFamily="18" charset="0"/>
                <a:cs typeface="Times New Roman" panose="02020603050405020304" pitchFamily="18" charset="0"/>
              </a:rPr>
            </a:br>
            <a:r>
              <a:rPr lang="it-IT" sz="2400" b="1" dirty="0">
                <a:solidFill>
                  <a:srgbClr val="C00000"/>
                </a:solidFill>
                <a:latin typeface="Times New Roman" panose="02020603050405020304" pitchFamily="18" charset="0"/>
                <a:cs typeface="Times New Roman" panose="02020603050405020304" pitchFamily="18" charset="0"/>
              </a:rPr>
              <a:t>(artt. 59 L. 689/1981 )</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fontScale="92500" lnSpcReduction="20000"/>
          </a:bodyPr>
          <a:lstStyle/>
          <a:p>
            <a:pPr marL="0" indent="0" algn="just">
              <a:buNone/>
            </a:pPr>
            <a:r>
              <a:rPr lang="it-IT" sz="2000" dirty="0">
                <a:effectLst/>
                <a:latin typeface="Times New Roman" panose="02020603050405020304" pitchFamily="18" charset="0"/>
                <a:cs typeface="Times New Roman" panose="02020603050405020304" pitchFamily="18" charset="0"/>
              </a:rPr>
              <a:t>«La pena detentiva non può essere sostituita: </a:t>
            </a:r>
            <a:endParaRPr lang="it-IT" sz="1200" dirty="0">
              <a:latin typeface="Times New Roman" panose="02020603050405020304" pitchFamily="18" charset="0"/>
              <a:cs typeface="Times New Roman" panose="02020603050405020304" pitchFamily="18" charset="0"/>
            </a:endParaRPr>
          </a:p>
          <a:p>
            <a:pPr algn="just">
              <a:buAutoNum type="alphaLcParenR"/>
            </a:pPr>
            <a:r>
              <a:rPr lang="it-IT" sz="2000" dirty="0">
                <a:effectLst/>
                <a:latin typeface="Times New Roman" panose="02020603050405020304" pitchFamily="18" charset="0"/>
                <a:cs typeface="Times New Roman" panose="02020603050405020304" pitchFamily="18" charset="0"/>
              </a:rPr>
              <a:t>nei confronti di chi ha commesso il reato per cui si procede entro tre anni dalla </a:t>
            </a:r>
            <a:r>
              <a:rPr lang="it-IT" sz="2000" b="1" dirty="0">
                <a:solidFill>
                  <a:srgbClr val="C00000"/>
                </a:solidFill>
                <a:effectLst/>
                <a:latin typeface="Times New Roman" panose="02020603050405020304" pitchFamily="18" charset="0"/>
                <a:cs typeface="Times New Roman" panose="02020603050405020304" pitchFamily="18" charset="0"/>
              </a:rPr>
              <a:t>revoca</a:t>
            </a:r>
            <a:r>
              <a:rPr lang="it-IT" sz="2000" dirty="0">
                <a:effectLst/>
                <a:latin typeface="Times New Roman" panose="02020603050405020304" pitchFamily="18" charset="0"/>
                <a:cs typeface="Times New Roman" panose="02020603050405020304" pitchFamily="18" charset="0"/>
              </a:rPr>
              <a:t> della semilibertà, della detenzione domiciliare o del lavoro di pubblica utilità ai sensi dell’articolo 66, ovvero nei confronti di chi ha commesso un delitto non colposo durante l’esecuzione delle medesime pene sostitutive; è fatta comunque salva la possibilità di applicare una pena sostitutiva di specie più grave di quella revocata;</a:t>
            </a:r>
          </a:p>
          <a:p>
            <a:pPr algn="just">
              <a:buAutoNum type="alphaLcParenR"/>
            </a:pPr>
            <a:r>
              <a:rPr lang="it-IT" sz="2000" dirty="0">
                <a:effectLst/>
                <a:latin typeface="Times New Roman" panose="02020603050405020304" pitchFamily="18" charset="0"/>
                <a:cs typeface="Times New Roman" panose="02020603050405020304" pitchFamily="18" charset="0"/>
              </a:rPr>
              <a:t>con la pena pecuniaria, nei confronti di chi, nei cinque anni precedenti, è stato condannato a pena pecuniaria, anche sostitutiva, e non l’ha </a:t>
            </a:r>
            <a:r>
              <a:rPr lang="it-IT" sz="2000" b="1" dirty="0">
                <a:solidFill>
                  <a:srgbClr val="C00000"/>
                </a:solidFill>
                <a:effectLst/>
                <a:latin typeface="Times New Roman" panose="02020603050405020304" pitchFamily="18" charset="0"/>
                <a:cs typeface="Times New Roman" panose="02020603050405020304" pitchFamily="18" charset="0"/>
              </a:rPr>
              <a:t>pagata</a:t>
            </a:r>
            <a:r>
              <a:rPr lang="it-IT" sz="2000" dirty="0">
                <a:effectLst/>
                <a:latin typeface="Times New Roman" panose="02020603050405020304" pitchFamily="18" charset="0"/>
                <a:cs typeface="Times New Roman" panose="02020603050405020304" pitchFamily="18" charset="0"/>
              </a:rPr>
              <a:t>, salvi i casi di conversione per insolvibilità ai sensi degli articoli 71 e 103; </a:t>
            </a:r>
            <a:endParaRPr lang="it-IT" sz="1200" dirty="0">
              <a:latin typeface="Times New Roman" panose="02020603050405020304" pitchFamily="18" charset="0"/>
              <a:cs typeface="Times New Roman" panose="02020603050405020304" pitchFamily="18" charset="0"/>
            </a:endParaRPr>
          </a:p>
          <a:p>
            <a:pPr algn="just">
              <a:buAutoNum type="alphaLcParenR"/>
            </a:pPr>
            <a:r>
              <a:rPr lang="it-IT" sz="2000" dirty="0">
                <a:effectLst/>
                <a:latin typeface="Times New Roman" panose="02020603050405020304" pitchFamily="18" charset="0"/>
                <a:cs typeface="Times New Roman" panose="02020603050405020304" pitchFamily="18" charset="0"/>
              </a:rPr>
              <a:t>nei confronti dell’imputato a cui deve essere applicata una </a:t>
            </a:r>
            <a:r>
              <a:rPr lang="it-IT" sz="2000" b="1" dirty="0">
                <a:solidFill>
                  <a:srgbClr val="C00000"/>
                </a:solidFill>
                <a:effectLst/>
                <a:latin typeface="Times New Roman" panose="02020603050405020304" pitchFamily="18" charset="0"/>
                <a:cs typeface="Times New Roman" panose="02020603050405020304" pitchFamily="18" charset="0"/>
              </a:rPr>
              <a:t>misura di sicurezza personale</a:t>
            </a:r>
            <a:r>
              <a:rPr lang="it-IT" sz="2000" dirty="0">
                <a:effectLst/>
                <a:latin typeface="Times New Roman" panose="02020603050405020304" pitchFamily="18" charset="0"/>
                <a:cs typeface="Times New Roman" panose="02020603050405020304" pitchFamily="18" charset="0"/>
              </a:rPr>
              <a:t>, salvo i casi di parziale incapacità di intendere e di volere;</a:t>
            </a:r>
          </a:p>
          <a:p>
            <a:pPr algn="just">
              <a:buAutoNum type="alphaLcParenR"/>
            </a:pPr>
            <a:r>
              <a:rPr lang="it-IT" sz="2000" dirty="0">
                <a:effectLst/>
                <a:latin typeface="Times New Roman" panose="02020603050405020304" pitchFamily="18" charset="0"/>
                <a:cs typeface="Times New Roman" panose="02020603050405020304" pitchFamily="18" charset="0"/>
              </a:rPr>
              <a:t>nei confronti dell’imputato di uno dei reati di cui </a:t>
            </a:r>
            <a:r>
              <a:rPr lang="it-IT" sz="2000" b="1" dirty="0">
                <a:solidFill>
                  <a:srgbClr val="C00000"/>
                </a:solidFill>
                <a:effectLst/>
                <a:latin typeface="Times New Roman" panose="02020603050405020304" pitchFamily="18" charset="0"/>
                <a:cs typeface="Times New Roman" panose="02020603050405020304" pitchFamily="18" charset="0"/>
              </a:rPr>
              <a:t>all’articolo 4-</a:t>
            </a:r>
            <a:r>
              <a:rPr lang="it-IT" sz="2000" b="1" i="1" dirty="0">
                <a:solidFill>
                  <a:srgbClr val="C00000"/>
                </a:solidFill>
                <a:effectLst/>
                <a:latin typeface="Times New Roman" panose="02020603050405020304" pitchFamily="18" charset="0"/>
                <a:cs typeface="Times New Roman" panose="02020603050405020304" pitchFamily="18" charset="0"/>
              </a:rPr>
              <a:t>bis </a:t>
            </a:r>
            <a:r>
              <a:rPr lang="it-IT" sz="2000" dirty="0">
                <a:effectLst/>
                <a:latin typeface="Times New Roman" panose="02020603050405020304" pitchFamily="18" charset="0"/>
                <a:cs typeface="Times New Roman" panose="02020603050405020304" pitchFamily="18" charset="0"/>
              </a:rPr>
              <a:t>della legge 26 luglio 1975, n. 354, salvo che sia stata riconosciuta la circostanza attenuante di cui all’articolo 323-</a:t>
            </a:r>
            <a:r>
              <a:rPr lang="it-IT" sz="2000" i="1" dirty="0">
                <a:effectLst/>
                <a:latin typeface="Times New Roman" panose="02020603050405020304" pitchFamily="18" charset="0"/>
                <a:cs typeface="Times New Roman" panose="02020603050405020304" pitchFamily="18" charset="0"/>
              </a:rPr>
              <a:t>bis, </a:t>
            </a:r>
            <a:r>
              <a:rPr lang="it-IT" sz="2000" dirty="0">
                <a:effectLst/>
                <a:latin typeface="Times New Roman" panose="02020603050405020304" pitchFamily="18" charset="0"/>
                <a:cs typeface="Times New Roman" panose="02020603050405020304" pitchFamily="18" charset="0"/>
              </a:rPr>
              <a:t>secondo comma, del codice penale. </a:t>
            </a:r>
            <a:endParaRPr lang="it-IT" sz="1200" dirty="0">
              <a:latin typeface="Times New Roman" panose="02020603050405020304" pitchFamily="18" charset="0"/>
              <a:cs typeface="Times New Roman" panose="02020603050405020304" pitchFamily="18" charset="0"/>
            </a:endParaRPr>
          </a:p>
          <a:p>
            <a:pPr marL="0" indent="0" algn="just">
              <a:buNone/>
            </a:pPr>
            <a:r>
              <a:rPr lang="it-IT" sz="2000" dirty="0">
                <a:effectLst/>
                <a:latin typeface="Times New Roman" panose="02020603050405020304" pitchFamily="18" charset="0"/>
                <a:cs typeface="Times New Roman" panose="02020603050405020304" pitchFamily="18" charset="0"/>
              </a:rPr>
              <a:t>Le disposizioni del presente articolo </a:t>
            </a:r>
            <a:r>
              <a:rPr lang="it-IT" sz="2000" b="1" dirty="0">
                <a:solidFill>
                  <a:srgbClr val="C00000"/>
                </a:solidFill>
                <a:effectLst/>
                <a:latin typeface="Times New Roman" panose="02020603050405020304" pitchFamily="18" charset="0"/>
                <a:cs typeface="Times New Roman" panose="02020603050405020304" pitchFamily="18" charset="0"/>
              </a:rPr>
              <a:t>non si applicano agli imputati minorenni</a:t>
            </a:r>
            <a:r>
              <a:rPr lang="it-IT" sz="2000" dirty="0">
                <a:effectLst/>
                <a:latin typeface="Times New Roman" panose="02020603050405020304" pitchFamily="18" charset="0"/>
                <a:cs typeface="Times New Roman" panose="02020603050405020304" pitchFamily="18" charset="0"/>
              </a:rPr>
              <a:t>.» </a:t>
            </a:r>
            <a:endParaRPr lang="it-IT" sz="1200" dirty="0">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41369992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400" b="1" dirty="0">
                <a:solidFill>
                  <a:srgbClr val="C00000"/>
                </a:solidFill>
                <a:latin typeface="Times New Roman" panose="02020603050405020304" pitchFamily="18" charset="0"/>
                <a:cs typeface="Times New Roman" panose="02020603050405020304" pitchFamily="18" charset="0"/>
              </a:rPr>
              <a:t>Condanna a pena sostitutiva</a:t>
            </a:r>
            <a:br>
              <a:rPr lang="it-IT" sz="2400" b="1" dirty="0">
                <a:solidFill>
                  <a:srgbClr val="C00000"/>
                </a:solidFill>
                <a:latin typeface="Times New Roman" panose="02020603050405020304" pitchFamily="18" charset="0"/>
                <a:cs typeface="Times New Roman" panose="02020603050405020304" pitchFamily="18" charset="0"/>
              </a:rPr>
            </a:br>
            <a:r>
              <a:rPr lang="it-IT" sz="2400" b="1" dirty="0">
                <a:solidFill>
                  <a:srgbClr val="C00000"/>
                </a:solidFill>
                <a:latin typeface="Times New Roman" panose="02020603050405020304" pitchFamily="18" charset="0"/>
                <a:cs typeface="Times New Roman" panose="02020603050405020304" pitchFamily="18" charset="0"/>
              </a:rPr>
              <a:t>(artt. 545 </a:t>
            </a:r>
            <a:r>
              <a:rPr lang="it-IT" sz="2400" b="1" i="1" dirty="0">
                <a:solidFill>
                  <a:srgbClr val="C00000"/>
                </a:solidFill>
                <a:latin typeface="Times New Roman" panose="02020603050405020304" pitchFamily="18" charset="0"/>
                <a:cs typeface="Times New Roman" panose="02020603050405020304" pitchFamily="18" charset="0"/>
              </a:rPr>
              <a:t>bis</a:t>
            </a:r>
            <a:r>
              <a:rPr lang="it-IT" sz="2400" b="1" dirty="0">
                <a:solidFill>
                  <a:srgbClr val="C00000"/>
                </a:solidFill>
                <a:latin typeface="Times New Roman" panose="02020603050405020304" pitchFamily="18" charset="0"/>
                <a:cs typeface="Times New Roman" panose="02020603050405020304" pitchFamily="18" charset="0"/>
              </a:rPr>
              <a:t> – 448 – 554 </a:t>
            </a:r>
            <a:r>
              <a:rPr lang="it-IT" sz="2400" b="1" i="1" dirty="0">
                <a:solidFill>
                  <a:srgbClr val="C00000"/>
                </a:solidFill>
                <a:latin typeface="Times New Roman" panose="02020603050405020304" pitchFamily="18" charset="0"/>
                <a:cs typeface="Times New Roman" panose="02020603050405020304" pitchFamily="18" charset="0"/>
              </a:rPr>
              <a:t>ter </a:t>
            </a:r>
            <a:r>
              <a:rPr lang="it-IT" sz="2400" b="1" dirty="0">
                <a:solidFill>
                  <a:srgbClr val="C00000"/>
                </a:solidFill>
                <a:latin typeface="Times New Roman" panose="02020603050405020304" pitchFamily="18" charset="0"/>
                <a:cs typeface="Times New Roman" panose="02020603050405020304" pitchFamily="18" charset="0"/>
              </a:rPr>
              <a:t>c.p.p. )</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a:bodyPr>
          <a:lstStyle/>
          <a:p>
            <a:pPr marL="0" indent="0" algn="just">
              <a:buNone/>
            </a:pPr>
            <a:r>
              <a:rPr lang="it-IT" sz="2000" dirty="0">
                <a:effectLst/>
                <a:latin typeface="TimesNewRomanPS"/>
              </a:rPr>
              <a:t>«</a:t>
            </a:r>
            <a:r>
              <a:rPr lang="it-IT" sz="2000" i="1" dirty="0">
                <a:effectLst/>
                <a:latin typeface="TimesNewRomanPS"/>
              </a:rPr>
              <a:t>Quando è stata applicata una pena detentiva non superiore a quattro anni e non è stata ordinata la sospensione condizionale, subito </a:t>
            </a:r>
            <a:r>
              <a:rPr lang="it-IT" sz="2000" b="1" i="1" dirty="0">
                <a:solidFill>
                  <a:srgbClr val="C00000"/>
                </a:solidFill>
                <a:effectLst/>
                <a:latin typeface="TimesNewRomanPS"/>
              </a:rPr>
              <a:t>dopo la lettura del dispositivo</a:t>
            </a:r>
            <a:r>
              <a:rPr lang="it-IT" sz="2000" i="1" dirty="0">
                <a:effectLst/>
                <a:latin typeface="TimesNewRomanPS"/>
              </a:rPr>
              <a:t>, il giudice, se ricorrono le condizioni per sostituire la pena detentiva con una delle pene sostitutive di cui all'articolo 53 della legge 24 novembre 1981, n. 689, ne dà avviso alle parti.</a:t>
            </a:r>
          </a:p>
          <a:p>
            <a:pPr marL="0" indent="0" algn="just">
              <a:buNone/>
            </a:pPr>
            <a:r>
              <a:rPr lang="it-IT" sz="2000" i="1" dirty="0">
                <a:effectLst/>
                <a:latin typeface="TimesNewRomanPS"/>
              </a:rPr>
              <a:t>Se l’imputato, </a:t>
            </a:r>
            <a:r>
              <a:rPr lang="it-IT" sz="2000" b="1" i="1" dirty="0">
                <a:solidFill>
                  <a:srgbClr val="C00000"/>
                </a:solidFill>
                <a:effectLst/>
                <a:latin typeface="TimesNewRomanPS"/>
              </a:rPr>
              <a:t>personalmente o a mezzo di procuratore speciale</a:t>
            </a:r>
            <a:r>
              <a:rPr lang="it-IT" sz="2000" i="1" dirty="0">
                <a:effectLst/>
                <a:latin typeface="TimesNewRomanPS"/>
              </a:rPr>
              <a:t>, acconsente alla sostituzione della pena detentiva con una pena diversa dalla pena pecuniaria, ovvero se può aver luogo la sostituzione con detta pena, il giudice, sentito il pubblico ministero, quando non è possibile decidere immediatamente, fissa una </a:t>
            </a:r>
            <a:r>
              <a:rPr lang="it-IT" sz="2000" b="1" i="1" dirty="0">
                <a:solidFill>
                  <a:srgbClr val="C00000"/>
                </a:solidFill>
                <a:effectLst/>
                <a:latin typeface="TimesNewRomanPS"/>
              </a:rPr>
              <a:t>apposita udienza </a:t>
            </a:r>
            <a:r>
              <a:rPr lang="it-IT" sz="2000" i="1" dirty="0">
                <a:effectLst/>
                <a:latin typeface="TimesNewRomanPS"/>
              </a:rPr>
              <a:t>non oltre sessanta giorni, dandone contestuale avviso alle parti e all’ufficio di esecuzione penale esterna competente; in tal caso il processo è sospeso.</a:t>
            </a:r>
            <a:r>
              <a:rPr lang="it-IT" sz="2000" dirty="0">
                <a:effectLst/>
                <a:latin typeface="TimesNewRomanPS"/>
              </a:rPr>
              <a:t>»</a:t>
            </a: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17071878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400" b="1" dirty="0">
                <a:solidFill>
                  <a:srgbClr val="C00000"/>
                </a:solidFill>
                <a:latin typeface="Times New Roman" panose="02020603050405020304" pitchFamily="18" charset="0"/>
                <a:cs typeface="Times New Roman" panose="02020603050405020304" pitchFamily="18" charset="0"/>
              </a:rPr>
              <a:t>Condanna a pena sostitutiva</a:t>
            </a:r>
            <a:br>
              <a:rPr lang="it-IT" sz="2400" b="1" dirty="0">
                <a:solidFill>
                  <a:srgbClr val="C00000"/>
                </a:solidFill>
                <a:latin typeface="Times New Roman" panose="02020603050405020304" pitchFamily="18" charset="0"/>
                <a:cs typeface="Times New Roman" panose="02020603050405020304" pitchFamily="18" charset="0"/>
              </a:rPr>
            </a:br>
            <a:r>
              <a:rPr lang="it-IT" sz="2400" b="1" dirty="0">
                <a:solidFill>
                  <a:srgbClr val="C00000"/>
                </a:solidFill>
                <a:latin typeface="Times New Roman" panose="02020603050405020304" pitchFamily="18" charset="0"/>
                <a:cs typeface="Times New Roman" panose="02020603050405020304" pitchFamily="18" charset="0"/>
              </a:rPr>
              <a:t>(artt. 545 </a:t>
            </a:r>
            <a:r>
              <a:rPr lang="it-IT" sz="2400" b="1" i="1" dirty="0">
                <a:solidFill>
                  <a:srgbClr val="C00000"/>
                </a:solidFill>
                <a:latin typeface="Times New Roman" panose="02020603050405020304" pitchFamily="18" charset="0"/>
                <a:cs typeface="Times New Roman" panose="02020603050405020304" pitchFamily="18" charset="0"/>
              </a:rPr>
              <a:t>bis</a:t>
            </a:r>
            <a:r>
              <a:rPr lang="it-IT" sz="2400" b="1" dirty="0">
                <a:solidFill>
                  <a:srgbClr val="C00000"/>
                </a:solidFill>
                <a:latin typeface="Times New Roman" panose="02020603050405020304" pitchFamily="18" charset="0"/>
                <a:cs typeface="Times New Roman" panose="02020603050405020304" pitchFamily="18" charset="0"/>
              </a:rPr>
              <a:t> – 448 – 554 </a:t>
            </a:r>
            <a:r>
              <a:rPr lang="it-IT" sz="2400" b="1" i="1" dirty="0">
                <a:solidFill>
                  <a:srgbClr val="C00000"/>
                </a:solidFill>
                <a:latin typeface="Times New Roman" panose="02020603050405020304" pitchFamily="18" charset="0"/>
                <a:cs typeface="Times New Roman" panose="02020603050405020304" pitchFamily="18" charset="0"/>
              </a:rPr>
              <a:t>ter </a:t>
            </a:r>
            <a:r>
              <a:rPr lang="it-IT" sz="2400" b="1" dirty="0">
                <a:solidFill>
                  <a:srgbClr val="C00000"/>
                </a:solidFill>
                <a:latin typeface="Times New Roman" panose="02020603050405020304" pitchFamily="18" charset="0"/>
                <a:cs typeface="Times New Roman" panose="02020603050405020304" pitchFamily="18" charset="0"/>
              </a:rPr>
              <a:t>c.p.p. )</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a:bodyPr>
          <a:lstStyle/>
          <a:p>
            <a:pPr marL="0" indent="0" algn="just">
              <a:buNone/>
            </a:pPr>
            <a:r>
              <a:rPr lang="it-IT" sz="2000" dirty="0">
                <a:effectLst/>
                <a:latin typeface="TimesNewRomanPS"/>
              </a:rPr>
              <a:t>«</a:t>
            </a:r>
            <a:r>
              <a:rPr lang="it-IT" sz="2000" i="1" dirty="0">
                <a:effectLst/>
                <a:latin typeface="TimesNewRomanPS"/>
              </a:rPr>
              <a:t>Il giudice, se sostituisce la pena detentiva, integra il dispositivo indicando la pena sostitutiva con gli obblighi e le prescrizioni corrispondenti. In caso contrario, il giudice conferma il dispositivo. Del </a:t>
            </a:r>
            <a:r>
              <a:rPr lang="it-IT" sz="2000" b="1" i="1" dirty="0">
                <a:solidFill>
                  <a:srgbClr val="C00000"/>
                </a:solidFill>
                <a:effectLst/>
                <a:latin typeface="TimesNewRomanPS"/>
              </a:rPr>
              <a:t>dispositivo integrato o confermato</a:t>
            </a:r>
            <a:r>
              <a:rPr lang="it-IT" sz="2000" i="1" dirty="0">
                <a:effectLst/>
                <a:latin typeface="TimesNewRomanPS"/>
              </a:rPr>
              <a:t> è data lettura in udienza ai sensi e per gli effetti dell’articolo 545. </a:t>
            </a:r>
          </a:p>
          <a:p>
            <a:pPr marL="0" indent="0" algn="just">
              <a:buNone/>
            </a:pPr>
            <a:r>
              <a:rPr lang="it-IT" sz="2000" i="1" dirty="0">
                <a:effectLst/>
                <a:latin typeface="TimesNewRomanPS"/>
              </a:rPr>
              <a:t>Quando il processo è sospeso ai sensi del comma 1, la lettura della motivazione redatta a norma dell’articolo 544, comma 1, segue quella del dispositivo integrato o confermato e può essere sostituita con un’</a:t>
            </a:r>
            <a:r>
              <a:rPr lang="it-IT" sz="2000" b="1" i="1" dirty="0">
                <a:solidFill>
                  <a:srgbClr val="C00000"/>
                </a:solidFill>
                <a:effectLst/>
                <a:latin typeface="TimesNewRomanPS"/>
              </a:rPr>
              <a:t>esposizione riassuntiva</a:t>
            </a:r>
            <a:r>
              <a:rPr lang="it-IT" sz="2000" i="1" dirty="0">
                <a:effectLst/>
                <a:latin typeface="TimesNewRomanPS"/>
              </a:rPr>
              <a:t>. </a:t>
            </a:r>
          </a:p>
          <a:p>
            <a:pPr marL="0" indent="0" algn="just">
              <a:buNone/>
            </a:pPr>
            <a:r>
              <a:rPr lang="it-IT" sz="2000" i="1" dirty="0">
                <a:effectLst/>
                <a:latin typeface="TimesNewRomanPS"/>
              </a:rPr>
              <a:t>Fuori dai casi di cui all’articolo 544, comma 1, i </a:t>
            </a:r>
            <a:r>
              <a:rPr lang="it-IT" sz="2000" b="1" i="1" dirty="0">
                <a:solidFill>
                  <a:srgbClr val="C00000"/>
                </a:solidFill>
                <a:effectLst/>
                <a:latin typeface="TimesNewRomanPS"/>
              </a:rPr>
              <a:t>termini per il deposito</a:t>
            </a:r>
            <a:r>
              <a:rPr lang="it-IT" sz="2000" i="1" dirty="0">
                <a:effectLst/>
                <a:latin typeface="TimesNewRomanPS"/>
              </a:rPr>
              <a:t> della motivazione decorrono, ad ogni effetto di legge, dalla lettura del dispositivo, confermato o integrato, di cui al comma 3.</a:t>
            </a:r>
            <a:r>
              <a:rPr lang="it-IT" sz="2000" dirty="0">
                <a:effectLst/>
                <a:latin typeface="TimesNewRomanPS"/>
              </a:rPr>
              <a:t>» </a:t>
            </a: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38860005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400" b="1" dirty="0">
                <a:solidFill>
                  <a:srgbClr val="C00000"/>
                </a:solidFill>
                <a:latin typeface="Times New Roman" panose="02020603050405020304" pitchFamily="18" charset="0"/>
                <a:cs typeface="Times New Roman" panose="02020603050405020304" pitchFamily="18" charset="0"/>
              </a:rPr>
              <a:t>Decreto penale di condanna:</a:t>
            </a:r>
            <a:br>
              <a:rPr lang="it-IT" sz="2400" b="1" dirty="0">
                <a:solidFill>
                  <a:srgbClr val="C00000"/>
                </a:solidFill>
                <a:latin typeface="Times New Roman" panose="02020603050405020304" pitchFamily="18" charset="0"/>
                <a:cs typeface="Times New Roman" panose="02020603050405020304" pitchFamily="18" charset="0"/>
              </a:rPr>
            </a:br>
            <a:r>
              <a:rPr lang="it-IT" sz="2400" b="1" dirty="0">
                <a:solidFill>
                  <a:srgbClr val="C00000"/>
                </a:solidFill>
                <a:latin typeface="Times New Roman" panose="02020603050405020304" pitchFamily="18" charset="0"/>
                <a:cs typeface="Times New Roman" panose="02020603050405020304" pitchFamily="18" charset="0"/>
              </a:rPr>
              <a:t>pena pecuniaria sostitutiva</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a:bodyPr>
          <a:lstStyle/>
          <a:p>
            <a:pPr marL="0" indent="0" algn="ctr">
              <a:buNone/>
            </a:pPr>
            <a:r>
              <a:rPr lang="it-IT" sz="2000" b="1" dirty="0">
                <a:solidFill>
                  <a:srgbClr val="C00000"/>
                </a:solidFill>
                <a:latin typeface="Times New Roman" panose="02020603050405020304" pitchFamily="18" charset="0"/>
                <a:cs typeface="Times New Roman" panose="02020603050405020304" pitchFamily="18" charset="0"/>
              </a:rPr>
              <a:t>(artt. 459 co. 1 </a:t>
            </a:r>
            <a:r>
              <a:rPr lang="it-IT" sz="2000" b="1" i="1" dirty="0">
                <a:solidFill>
                  <a:srgbClr val="C00000"/>
                </a:solidFill>
                <a:latin typeface="Times New Roman" panose="02020603050405020304" pitchFamily="18" charset="0"/>
                <a:cs typeface="Times New Roman" panose="02020603050405020304" pitchFamily="18" charset="0"/>
              </a:rPr>
              <a:t>bis </a:t>
            </a:r>
            <a:r>
              <a:rPr lang="it-IT" sz="2000" b="1" dirty="0">
                <a:solidFill>
                  <a:srgbClr val="C00000"/>
                </a:solidFill>
                <a:latin typeface="Times New Roman" panose="02020603050405020304" pitchFamily="18" charset="0"/>
                <a:cs typeface="Times New Roman" panose="02020603050405020304" pitchFamily="18" charset="0"/>
              </a:rPr>
              <a:t>c.p.p.)</a:t>
            </a:r>
            <a:endParaRPr lang="it-IT" sz="2000" dirty="0">
              <a:effectLst/>
              <a:latin typeface="TimesNewRomanPS"/>
            </a:endParaRPr>
          </a:p>
          <a:p>
            <a:pPr marL="0" indent="0" algn="just">
              <a:buNone/>
            </a:pPr>
            <a:endParaRPr lang="it-IT" sz="2000" dirty="0">
              <a:effectLst/>
              <a:latin typeface="TimesNewRomanPS"/>
            </a:endParaRPr>
          </a:p>
          <a:p>
            <a:pPr marL="0" indent="0" algn="just">
              <a:buNone/>
            </a:pPr>
            <a:r>
              <a:rPr lang="it-IT" sz="2000" dirty="0">
                <a:effectLst/>
                <a:latin typeface="TimesNewRomanPS"/>
              </a:rPr>
              <a:t>Valore giornaliero: </a:t>
            </a:r>
          </a:p>
          <a:p>
            <a:pPr algn="just">
              <a:buFontTx/>
              <a:buChar char="-"/>
            </a:pPr>
            <a:r>
              <a:rPr lang="it-IT" sz="2000" dirty="0">
                <a:effectLst/>
                <a:latin typeface="TimesNewRomanPS"/>
              </a:rPr>
              <a:t>da </a:t>
            </a:r>
            <a:r>
              <a:rPr lang="it-IT" sz="2000" b="1" dirty="0">
                <a:solidFill>
                  <a:srgbClr val="C00000"/>
                </a:solidFill>
                <a:effectLst/>
                <a:latin typeface="TimesNewRomanPS"/>
              </a:rPr>
              <a:t>5 euro</a:t>
            </a:r>
            <a:r>
              <a:rPr lang="it-IT" sz="2000" dirty="0">
                <a:effectLst/>
                <a:latin typeface="TimesNewRomanPS"/>
              </a:rPr>
              <a:t> a </a:t>
            </a:r>
            <a:r>
              <a:rPr lang="it-IT" sz="2000" b="1" dirty="0">
                <a:solidFill>
                  <a:srgbClr val="C00000"/>
                </a:solidFill>
                <a:effectLst/>
                <a:latin typeface="TimesNewRomanPS"/>
              </a:rPr>
              <a:t>250 euro</a:t>
            </a:r>
            <a:endParaRPr lang="it-IT" sz="2000" b="1" dirty="0">
              <a:solidFill>
                <a:srgbClr val="C00000"/>
              </a:solidFill>
              <a:latin typeface="TimesNewRomanPS"/>
            </a:endParaRPr>
          </a:p>
          <a:p>
            <a:pPr algn="just">
              <a:buFontTx/>
              <a:buChar char="-"/>
            </a:pPr>
            <a:r>
              <a:rPr lang="it-IT" sz="2000" dirty="0">
                <a:effectLst/>
                <a:latin typeface="TimesNewRomanPS"/>
              </a:rPr>
              <a:t>corrisponde alla quota di reddito giornaliero che può essere impiegata per il pagamento della pena pecuniaria, tenendo conto delle complessive condizioni economiche, patrimoniali e di vita dell’imputato e del suo nucleo familiare</a:t>
            </a:r>
          </a:p>
          <a:p>
            <a:pPr marL="0" indent="0" algn="just">
              <a:buNone/>
            </a:pPr>
            <a:endParaRPr lang="it-IT" sz="2000" dirty="0">
              <a:effectLst/>
              <a:latin typeface="Times New Roman" panose="02020603050405020304" pitchFamily="18" charset="0"/>
              <a:cs typeface="Times New Roman" panose="02020603050405020304" pitchFamily="18" charset="0"/>
            </a:endParaRPr>
          </a:p>
          <a:p>
            <a:pPr marL="0" indent="0" algn="just">
              <a:buNone/>
            </a:pPr>
            <a:r>
              <a:rPr lang="it-IT" sz="2000" dirty="0">
                <a:latin typeface="Times New Roman" panose="02020603050405020304" pitchFamily="18" charset="0"/>
                <a:cs typeface="Times New Roman" panose="02020603050405020304" pitchFamily="18" charset="0"/>
              </a:rPr>
              <a:t>È possibile la rateizzazione ai sensi dell’art. 133 </a:t>
            </a:r>
            <a:r>
              <a:rPr lang="it-IT" sz="2000" i="1" dirty="0">
                <a:latin typeface="Times New Roman" panose="02020603050405020304" pitchFamily="18" charset="0"/>
                <a:cs typeface="Times New Roman" panose="02020603050405020304" pitchFamily="18" charset="0"/>
              </a:rPr>
              <a:t>ter</a:t>
            </a:r>
            <a:r>
              <a:rPr lang="it-IT" sz="2000" dirty="0">
                <a:latin typeface="Times New Roman" panose="02020603050405020304" pitchFamily="18" charset="0"/>
                <a:cs typeface="Times New Roman" panose="02020603050405020304" pitchFamily="18" charset="0"/>
              </a:rPr>
              <a:t> c.p. </a:t>
            </a:r>
            <a:endParaRPr lang="it-IT" sz="2000" dirty="0">
              <a:effectLst/>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7185182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400" b="1" dirty="0">
                <a:solidFill>
                  <a:srgbClr val="C00000"/>
                </a:solidFill>
                <a:latin typeface="Times New Roman" panose="02020603050405020304" pitchFamily="18" charset="0"/>
                <a:cs typeface="Times New Roman" panose="02020603050405020304" pitchFamily="18" charset="0"/>
              </a:rPr>
              <a:t>Decreto penale di condanna:</a:t>
            </a:r>
            <a:br>
              <a:rPr lang="it-IT" sz="2400" b="1" dirty="0">
                <a:solidFill>
                  <a:srgbClr val="C00000"/>
                </a:solidFill>
                <a:latin typeface="Times New Roman" panose="02020603050405020304" pitchFamily="18" charset="0"/>
                <a:cs typeface="Times New Roman" panose="02020603050405020304" pitchFamily="18" charset="0"/>
              </a:rPr>
            </a:br>
            <a:r>
              <a:rPr lang="it-IT" sz="2400" b="1" dirty="0">
                <a:solidFill>
                  <a:srgbClr val="C00000"/>
                </a:solidFill>
                <a:latin typeface="Times New Roman" panose="02020603050405020304" pitchFamily="18" charset="0"/>
                <a:cs typeface="Times New Roman" panose="02020603050405020304" pitchFamily="18" charset="0"/>
              </a:rPr>
              <a:t>condanna </a:t>
            </a:r>
            <a:r>
              <a:rPr lang="it-IT" sz="2400" b="1" u="sng" dirty="0">
                <a:solidFill>
                  <a:srgbClr val="C00000"/>
                </a:solidFill>
                <a:latin typeface="Times New Roman" panose="02020603050405020304" pitchFamily="18" charset="0"/>
                <a:cs typeface="Times New Roman" panose="02020603050405020304" pitchFamily="18" charset="0"/>
              </a:rPr>
              <a:t>diretta</a:t>
            </a:r>
            <a:r>
              <a:rPr lang="it-IT" sz="2400" b="1" dirty="0">
                <a:solidFill>
                  <a:srgbClr val="C00000"/>
                </a:solidFill>
                <a:latin typeface="Times New Roman" panose="02020603050405020304" pitchFamily="18" charset="0"/>
                <a:cs typeface="Times New Roman" panose="02020603050405020304" pitchFamily="18" charset="0"/>
              </a:rPr>
              <a:t> al lavoro di pubblica utilità sostitutivo</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a:bodyPr>
          <a:lstStyle/>
          <a:p>
            <a:pPr marL="0" indent="0" algn="ctr">
              <a:buNone/>
            </a:pPr>
            <a:r>
              <a:rPr lang="it-IT" sz="2000" b="1" dirty="0">
                <a:solidFill>
                  <a:srgbClr val="C00000"/>
                </a:solidFill>
                <a:latin typeface="Times New Roman" panose="02020603050405020304" pitchFamily="18" charset="0"/>
                <a:cs typeface="Times New Roman" panose="02020603050405020304" pitchFamily="18" charset="0"/>
              </a:rPr>
              <a:t>(artt. 459 co. 1 </a:t>
            </a:r>
            <a:r>
              <a:rPr lang="it-IT" sz="2000" b="1" i="1" dirty="0">
                <a:solidFill>
                  <a:srgbClr val="C00000"/>
                </a:solidFill>
                <a:latin typeface="Times New Roman" panose="02020603050405020304" pitchFamily="18" charset="0"/>
                <a:cs typeface="Times New Roman" panose="02020603050405020304" pitchFamily="18" charset="0"/>
              </a:rPr>
              <a:t>bis </a:t>
            </a:r>
            <a:r>
              <a:rPr lang="it-IT" sz="2000" b="1" dirty="0">
                <a:solidFill>
                  <a:srgbClr val="C00000"/>
                </a:solidFill>
                <a:latin typeface="Times New Roman" panose="02020603050405020304" pitchFamily="18" charset="0"/>
                <a:cs typeface="Times New Roman" panose="02020603050405020304" pitchFamily="18" charset="0"/>
              </a:rPr>
              <a:t>c.p.p. e 53 co. 2 L. 689/1981 )</a:t>
            </a:r>
            <a:endParaRPr lang="it-IT" sz="2000" b="1" dirty="0">
              <a:solidFill>
                <a:srgbClr val="C00000"/>
              </a:solidFill>
              <a:effectLst/>
              <a:latin typeface="TimesNewRomanPS"/>
            </a:endParaRPr>
          </a:p>
          <a:p>
            <a:pPr marL="0" indent="0" algn="just">
              <a:buNone/>
            </a:pPr>
            <a:endParaRPr lang="it-IT" sz="2000" dirty="0">
              <a:effectLst/>
              <a:latin typeface="TimesNewRomanPS"/>
            </a:endParaRPr>
          </a:p>
          <a:p>
            <a:pPr marL="0" indent="0" algn="just">
              <a:buNone/>
            </a:pPr>
            <a:r>
              <a:rPr lang="it-IT" sz="2000" dirty="0">
                <a:effectLst/>
                <a:latin typeface="TimesNewRomanPS"/>
              </a:rPr>
              <a:t>Pena detentiva non superiore ad </a:t>
            </a:r>
            <a:r>
              <a:rPr lang="it-IT" sz="2000" b="1" dirty="0">
                <a:solidFill>
                  <a:srgbClr val="C00000"/>
                </a:solidFill>
                <a:effectLst/>
                <a:latin typeface="TimesNewRomanPS"/>
              </a:rPr>
              <a:t>un anno</a:t>
            </a:r>
          </a:p>
          <a:p>
            <a:pPr marL="0" indent="0" algn="just">
              <a:buNone/>
            </a:pPr>
            <a:r>
              <a:rPr lang="it-IT" sz="2000" b="1" dirty="0">
                <a:solidFill>
                  <a:srgbClr val="C00000"/>
                </a:solidFill>
                <a:effectLst/>
                <a:latin typeface="Times New Roman" panose="02020603050405020304" pitchFamily="18" charset="0"/>
                <a:cs typeface="Times New Roman" panose="02020603050405020304" pitchFamily="18" charset="0"/>
              </a:rPr>
              <a:t>Preventiva richiesta </a:t>
            </a:r>
            <a:r>
              <a:rPr lang="it-IT" sz="2000" dirty="0">
                <a:effectLst/>
                <a:latin typeface="Times New Roman" panose="02020603050405020304" pitchFamily="18" charset="0"/>
                <a:cs typeface="Times New Roman" panose="02020603050405020304" pitchFamily="18" charset="0"/>
              </a:rPr>
              <a:t>del condannato prima dell’esercizio dell’azione penale con </a:t>
            </a:r>
            <a:r>
              <a:rPr lang="it-IT" sz="2000" dirty="0">
                <a:latin typeface="Times New Roman" panose="02020603050405020304" pitchFamily="18" charset="0"/>
                <a:cs typeface="Times New Roman" panose="02020603050405020304" pitchFamily="18" charset="0"/>
              </a:rPr>
              <a:t>presentazione del programma di trattamento e della dichiarazione di disponibilità dell’ente</a:t>
            </a:r>
            <a:endParaRPr lang="it-IT" sz="2000" dirty="0">
              <a:effectLst/>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12988854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400" b="1" dirty="0">
                <a:solidFill>
                  <a:srgbClr val="C00000"/>
                </a:solidFill>
                <a:latin typeface="Times New Roman" panose="02020603050405020304" pitchFamily="18" charset="0"/>
                <a:cs typeface="Times New Roman" panose="02020603050405020304" pitchFamily="18" charset="0"/>
              </a:rPr>
              <a:t>Decreto penale di condanna:</a:t>
            </a:r>
            <a:br>
              <a:rPr lang="it-IT" sz="2400" b="1" dirty="0">
                <a:solidFill>
                  <a:srgbClr val="C00000"/>
                </a:solidFill>
                <a:latin typeface="Times New Roman" panose="02020603050405020304" pitchFamily="18" charset="0"/>
                <a:cs typeface="Times New Roman" panose="02020603050405020304" pitchFamily="18" charset="0"/>
              </a:rPr>
            </a:br>
            <a:r>
              <a:rPr lang="it-IT" sz="2400" b="1" dirty="0">
                <a:solidFill>
                  <a:srgbClr val="C00000"/>
                </a:solidFill>
                <a:latin typeface="Times New Roman" panose="02020603050405020304" pitchFamily="18" charset="0"/>
                <a:cs typeface="Times New Roman" panose="02020603050405020304" pitchFamily="18" charset="0"/>
              </a:rPr>
              <a:t>condanna </a:t>
            </a:r>
            <a:r>
              <a:rPr lang="it-IT" sz="2400" b="1" u="sng" dirty="0">
                <a:solidFill>
                  <a:srgbClr val="C00000"/>
                </a:solidFill>
                <a:latin typeface="Times New Roman" panose="02020603050405020304" pitchFamily="18" charset="0"/>
                <a:cs typeface="Times New Roman" panose="02020603050405020304" pitchFamily="18" charset="0"/>
              </a:rPr>
              <a:t>sostitutiva</a:t>
            </a:r>
            <a:r>
              <a:rPr lang="it-IT" sz="2400" b="1" dirty="0">
                <a:solidFill>
                  <a:srgbClr val="C00000"/>
                </a:solidFill>
                <a:latin typeface="Times New Roman" panose="02020603050405020304" pitchFamily="18" charset="0"/>
                <a:cs typeface="Times New Roman" panose="02020603050405020304" pitchFamily="18" charset="0"/>
              </a:rPr>
              <a:t> al lavoro di pubblica utilità sostitutivo</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lnSpcReduction="10000"/>
          </a:bodyPr>
          <a:lstStyle/>
          <a:p>
            <a:pPr marL="0" indent="0" algn="ctr">
              <a:buNone/>
            </a:pPr>
            <a:r>
              <a:rPr lang="it-IT" sz="2000" b="1" dirty="0">
                <a:solidFill>
                  <a:srgbClr val="C00000"/>
                </a:solidFill>
                <a:latin typeface="Times New Roman" panose="02020603050405020304" pitchFamily="18" charset="0"/>
                <a:cs typeface="Times New Roman" panose="02020603050405020304" pitchFamily="18" charset="0"/>
              </a:rPr>
              <a:t>(artt. 459 co. 1 </a:t>
            </a:r>
            <a:r>
              <a:rPr lang="it-IT" sz="2000" b="1" i="1" dirty="0">
                <a:solidFill>
                  <a:srgbClr val="C00000"/>
                </a:solidFill>
                <a:latin typeface="Times New Roman" panose="02020603050405020304" pitchFamily="18" charset="0"/>
                <a:cs typeface="Times New Roman" panose="02020603050405020304" pitchFamily="18" charset="0"/>
              </a:rPr>
              <a:t>ter </a:t>
            </a:r>
            <a:r>
              <a:rPr lang="it-IT" sz="2000" b="1" dirty="0">
                <a:solidFill>
                  <a:srgbClr val="C00000"/>
                </a:solidFill>
                <a:latin typeface="Times New Roman" panose="02020603050405020304" pitchFamily="18" charset="0"/>
                <a:cs typeface="Times New Roman" panose="02020603050405020304" pitchFamily="18" charset="0"/>
              </a:rPr>
              <a:t>c.p.p. e 53 co. 2 L. 689/1981 )</a:t>
            </a:r>
            <a:endParaRPr lang="it-IT" sz="2000" b="1" dirty="0">
              <a:solidFill>
                <a:srgbClr val="C00000"/>
              </a:solidFill>
              <a:effectLst/>
              <a:latin typeface="TimesNewRomanPS"/>
            </a:endParaRPr>
          </a:p>
          <a:p>
            <a:pPr marL="0" indent="0" algn="just">
              <a:buNone/>
            </a:pPr>
            <a:endParaRPr lang="it-IT" sz="2000" dirty="0">
              <a:effectLst/>
              <a:latin typeface="TimesNewRomanPS"/>
            </a:endParaRPr>
          </a:p>
          <a:p>
            <a:pPr marL="0" indent="0" algn="just">
              <a:buNone/>
            </a:pPr>
            <a:r>
              <a:rPr lang="it-IT" sz="2000" dirty="0">
                <a:effectLst/>
                <a:latin typeface="TimesNewRomanPS"/>
              </a:rPr>
              <a:t>«</a:t>
            </a:r>
            <a:r>
              <a:rPr lang="it-IT" sz="2000" i="1" dirty="0">
                <a:effectLst/>
                <a:latin typeface="TimesNewRomanPS"/>
              </a:rPr>
              <a:t>Quando è stato emesso decreto penale di condanna a pena pecuniaria sostitutiva di una pena detentiva, l'imputato, personalmente o a mezzo di procuratore speciale, nel termine di </a:t>
            </a:r>
            <a:r>
              <a:rPr lang="it-IT" sz="2000" b="1" i="1" dirty="0">
                <a:solidFill>
                  <a:srgbClr val="C00000"/>
                </a:solidFill>
                <a:effectLst/>
                <a:latin typeface="TimesNewRomanPS"/>
              </a:rPr>
              <a:t>quindici giorni </a:t>
            </a:r>
            <a:r>
              <a:rPr lang="it-IT" sz="2000" i="1" dirty="0">
                <a:effectLst/>
                <a:latin typeface="TimesNewRomanPS"/>
              </a:rPr>
              <a:t>dalla notificazione del decreto, può chiedere la sostituzione della pena detentiva con il lavoro di pubblica utilità di cui all'articolo 56-bis della legge 24 novembre 1981, n. 689, senza formulare l'atto di opposizione. Con l'istanza, l'imputato può chiedere un termine di </a:t>
            </a:r>
            <a:r>
              <a:rPr lang="it-IT" sz="2000" b="1" i="1" dirty="0">
                <a:solidFill>
                  <a:srgbClr val="C00000"/>
                </a:solidFill>
                <a:effectLst/>
                <a:latin typeface="TimesNewRomanPS"/>
              </a:rPr>
              <a:t>sessanta giorni</a:t>
            </a:r>
            <a:r>
              <a:rPr lang="it-IT" sz="2000" i="1" dirty="0">
                <a:effectLst/>
                <a:latin typeface="TimesNewRomanPS"/>
              </a:rPr>
              <a:t> per depositare la dichiarazione di disponibilità dell'ente o dell'associazione di cui all'articolo 56-bis, primo comma, e il programma dell'ufficio di esecuzione penale esterna. Trascorso detto termine, il giudice che ha emesso il decreto di condanna può operare la sostituzione della pena detentiva con il lavoro di pubblica utilità. In difetto dei presupposti, il giudice respinge la richiesta ed emette decreto di </a:t>
            </a:r>
            <a:r>
              <a:rPr lang="it-IT" sz="2000" b="1" i="1" dirty="0">
                <a:solidFill>
                  <a:srgbClr val="C00000"/>
                </a:solidFill>
                <a:effectLst/>
                <a:latin typeface="TimesNewRomanPS"/>
              </a:rPr>
              <a:t>giudizio immediato</a:t>
            </a:r>
            <a:r>
              <a:rPr lang="it-IT" sz="2000" i="1" dirty="0">
                <a:effectLst/>
                <a:latin typeface="TimesNewRomanPS"/>
              </a:rPr>
              <a:t>.</a:t>
            </a:r>
            <a:r>
              <a:rPr lang="it-IT" sz="2000" dirty="0">
                <a:effectLst/>
                <a:latin typeface="TimesNewRomanPS"/>
              </a:rPr>
              <a:t>»</a:t>
            </a: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24000749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3" name="Titolo 1">
            <a:extLst>
              <a:ext uri="{FF2B5EF4-FFF2-40B4-BE49-F238E27FC236}">
                <a16:creationId xmlns:a16="http://schemas.microsoft.com/office/drawing/2014/main" id="{B8137132-F3F9-80E2-3627-4919941F6113}"/>
              </a:ext>
            </a:extLst>
          </p:cNvPr>
          <p:cNvSpPr txBox="1">
            <a:spLocks/>
          </p:cNvSpPr>
          <p:nvPr/>
        </p:nvSpPr>
        <p:spPr>
          <a:xfrm>
            <a:off x="629953" y="3429000"/>
            <a:ext cx="7884094" cy="1024281"/>
          </a:xfrm>
          <a:prstGeom prst="rect">
            <a:avLst/>
          </a:prstGeom>
          <a:solidFill>
            <a:schemeClr val="accent2">
              <a:lumMod val="50000"/>
            </a:schemeClr>
          </a:solidFill>
          <a:ln>
            <a:solidFill>
              <a:schemeClr val="accent2">
                <a:lumMod val="50000"/>
              </a:schemeClr>
            </a:solidFill>
          </a:ln>
          <a:effectLst>
            <a:glow rad="127000">
              <a:schemeClr val="accent6">
                <a:lumMod val="50000"/>
              </a:schemeClr>
            </a:glo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Esecuzione delle pene sostitutive</a:t>
            </a:r>
          </a:p>
        </p:txBody>
      </p:sp>
      <p:sp>
        <p:nvSpPr>
          <p:cNvPr id="9" name="Segnaposto piè di pagina 3">
            <a:extLst>
              <a:ext uri="{FF2B5EF4-FFF2-40B4-BE49-F238E27FC236}">
                <a16:creationId xmlns:a16="http://schemas.microsoft.com/office/drawing/2014/main" id="{09CFC737-6C36-B4E9-EDA8-B16B7D47DB78}"/>
              </a:ext>
            </a:extLst>
          </p:cNvPr>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spTree>
    <p:extLst>
      <p:ext uri="{BB962C8B-B14F-4D97-AF65-F5344CB8AC3E}">
        <p14:creationId xmlns:p14="http://schemas.microsoft.com/office/powerpoint/2010/main" val="1058743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3200" b="1" dirty="0">
                <a:solidFill>
                  <a:schemeClr val="accent5">
                    <a:lumMod val="50000"/>
                  </a:schemeClr>
                </a:solidFill>
                <a:latin typeface="Times New Roman" panose="02020603050405020304" pitchFamily="18" charset="0"/>
                <a:cs typeface="Times New Roman" panose="02020603050405020304" pitchFamily="18" charset="0"/>
              </a:rPr>
              <a:t>Art. 582 c.p. – Lesione personale</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rmAutofit/>
          </a:bodyPr>
          <a:lstStyle/>
          <a:p>
            <a:pPr marL="0" indent="0" algn="ctr">
              <a:buNone/>
            </a:pPr>
            <a:r>
              <a:rPr lang="it-IT" sz="2000" dirty="0">
                <a:latin typeface="Times New Roman" panose="02020603050405020304" pitchFamily="18" charset="0"/>
                <a:cs typeface="Times New Roman" panose="02020603050405020304" pitchFamily="18" charset="0"/>
              </a:rPr>
              <a:t>Diviene sempre procedibile a querela, </a:t>
            </a:r>
            <a:r>
              <a:rPr lang="it-IT" sz="2000" b="1" u="sng" dirty="0">
                <a:latin typeface="Times New Roman" panose="02020603050405020304" pitchFamily="18" charset="0"/>
                <a:cs typeface="Times New Roman" panose="02020603050405020304" pitchFamily="18" charset="0"/>
              </a:rPr>
              <a:t>tranne</a:t>
            </a:r>
            <a:r>
              <a:rPr lang="it-IT" sz="2000" dirty="0">
                <a:latin typeface="Times New Roman" panose="02020603050405020304" pitchFamily="18" charset="0"/>
                <a:cs typeface="Times New Roman" panose="02020603050405020304" pitchFamily="18" charset="0"/>
              </a:rPr>
              <a:t> quando:</a:t>
            </a:r>
          </a:p>
          <a:p>
            <a:pPr marL="0" indent="0" algn="ctr">
              <a:buNone/>
            </a:pPr>
            <a:endParaRPr lang="it-IT" sz="2000" dirty="0">
              <a:latin typeface="Times New Roman" panose="02020603050405020304" pitchFamily="18" charset="0"/>
              <a:cs typeface="Times New Roman" panose="02020603050405020304" pitchFamily="18" charset="0"/>
            </a:endParaRPr>
          </a:p>
          <a:p>
            <a:pPr marL="457200" indent="-457200" algn="ctr">
              <a:buAutoNum type="arabicPeriod"/>
            </a:pPr>
            <a:r>
              <a:rPr lang="it-IT" sz="2000" dirty="0">
                <a:latin typeface="Times New Roman" panose="02020603050405020304" pitchFamily="18" charset="0"/>
                <a:cs typeface="Times New Roman" panose="02020603050405020304" pitchFamily="18" charset="0"/>
              </a:rPr>
              <a:t>concorre la circostanza aggravante di cui all’art. 61 n. 11 </a:t>
            </a:r>
            <a:r>
              <a:rPr lang="it-IT" sz="2000" i="1" dirty="0" err="1">
                <a:latin typeface="Times New Roman" panose="02020603050405020304" pitchFamily="18" charset="0"/>
                <a:cs typeface="Times New Roman" panose="02020603050405020304" pitchFamily="18" charset="0"/>
              </a:rPr>
              <a:t>octies</a:t>
            </a:r>
            <a:r>
              <a:rPr lang="it-IT" sz="2000" dirty="0">
                <a:latin typeface="Times New Roman" panose="02020603050405020304" pitchFamily="18" charset="0"/>
                <a:cs typeface="Times New Roman" panose="02020603050405020304" pitchFamily="18" charset="0"/>
              </a:rPr>
              <a:t> c.p.;</a:t>
            </a:r>
          </a:p>
          <a:p>
            <a:pPr marL="457200" indent="-457200" algn="ctr">
              <a:buAutoNum type="arabicPeriod"/>
            </a:pPr>
            <a:endParaRPr lang="it-IT" sz="2000" dirty="0">
              <a:latin typeface="Times New Roman" panose="02020603050405020304" pitchFamily="18" charset="0"/>
              <a:cs typeface="Times New Roman" panose="02020603050405020304" pitchFamily="18" charset="0"/>
            </a:endParaRPr>
          </a:p>
          <a:p>
            <a:pPr marL="0" indent="0" algn="ctr">
              <a:buNone/>
            </a:pPr>
            <a:r>
              <a:rPr lang="it-IT" sz="2000" dirty="0">
                <a:latin typeface="Times New Roman" panose="02020603050405020304" pitchFamily="18" charset="0"/>
                <a:cs typeface="Times New Roman" panose="02020603050405020304" pitchFamily="18" charset="0"/>
              </a:rPr>
              <a:t>2. concorrono le circostanze aggravanti di cui all’art. 583 c.p.;</a:t>
            </a:r>
          </a:p>
          <a:p>
            <a:pPr marL="0" indent="0" algn="ctr">
              <a:buNone/>
            </a:pPr>
            <a:endParaRPr lang="it-IT" sz="2000" dirty="0">
              <a:latin typeface="Times New Roman" panose="02020603050405020304" pitchFamily="18" charset="0"/>
              <a:cs typeface="Times New Roman" panose="02020603050405020304" pitchFamily="18" charset="0"/>
            </a:endParaRPr>
          </a:p>
          <a:p>
            <a:pPr marL="0" indent="0" algn="ctr">
              <a:buNone/>
            </a:pPr>
            <a:r>
              <a:rPr lang="it-IT" sz="2000" dirty="0">
                <a:latin typeface="Times New Roman" panose="02020603050405020304" pitchFamily="18" charset="0"/>
                <a:cs typeface="Times New Roman" panose="02020603050405020304" pitchFamily="18" charset="0"/>
              </a:rPr>
              <a:t>3. concorrono le circostanze aggravanti di cui all’art. 585, ad eccezione di quelle previste dall’art. 577 co. 1 n. 1 e co. 2 c.p.;</a:t>
            </a:r>
          </a:p>
          <a:p>
            <a:pPr marL="0" indent="0" algn="ctr">
              <a:buNone/>
            </a:pPr>
            <a:endParaRPr lang="it-IT" sz="2000" dirty="0">
              <a:latin typeface="Times New Roman" panose="02020603050405020304" pitchFamily="18" charset="0"/>
              <a:cs typeface="Times New Roman" panose="02020603050405020304" pitchFamily="18" charset="0"/>
            </a:endParaRPr>
          </a:p>
          <a:p>
            <a:pPr marL="0" indent="0" algn="ctr">
              <a:buNone/>
            </a:pPr>
            <a:r>
              <a:rPr lang="it-IT" sz="2000" dirty="0">
                <a:latin typeface="Times New Roman" panose="02020603050405020304" pitchFamily="18" charset="0"/>
                <a:cs typeface="Times New Roman" panose="02020603050405020304" pitchFamily="18" charset="0"/>
              </a:rPr>
              <a:t>4. la malattia supera i 20 gg., se il fatto è commesso in danno di persona incapace, per età o infermità.</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D2013459-8D77-3A0C-D434-E1E9B68750EF}"/>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19179740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000" b="1" dirty="0">
                <a:solidFill>
                  <a:srgbClr val="C00000"/>
                </a:solidFill>
                <a:latin typeface="Times New Roman" panose="02020603050405020304" pitchFamily="18" charset="0"/>
                <a:cs typeface="Times New Roman" panose="02020603050405020304" pitchFamily="18" charset="0"/>
              </a:rPr>
              <a:t>Esecuzione della semilibertà e della detenzione domiciliare sostitutive</a:t>
            </a:r>
            <a:br>
              <a:rPr lang="it-IT" sz="2000" b="1" dirty="0">
                <a:solidFill>
                  <a:srgbClr val="C00000"/>
                </a:solidFill>
                <a:latin typeface="Times New Roman" panose="02020603050405020304" pitchFamily="18" charset="0"/>
                <a:cs typeface="Times New Roman" panose="02020603050405020304" pitchFamily="18" charset="0"/>
              </a:rPr>
            </a:br>
            <a:r>
              <a:rPr lang="it-IT" sz="2000" b="1" dirty="0">
                <a:solidFill>
                  <a:srgbClr val="C00000"/>
                </a:solidFill>
                <a:latin typeface="Times New Roman" panose="02020603050405020304" pitchFamily="18" charset="0"/>
                <a:cs typeface="Times New Roman" panose="02020603050405020304" pitchFamily="18" charset="0"/>
              </a:rPr>
              <a:t>(art. 62 L. 689/1981)</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a:bodyPr>
          <a:lstStyle/>
          <a:p>
            <a:pPr marL="0" indent="0" algn="just">
              <a:buNone/>
            </a:pPr>
            <a:r>
              <a:rPr lang="it-IT" sz="2000" dirty="0">
                <a:effectLst/>
                <a:latin typeface="TimesNewRomanPS"/>
              </a:rPr>
              <a:t>P.M. trasmette la sentenza al </a:t>
            </a:r>
            <a:r>
              <a:rPr lang="it-IT" sz="2000" dirty="0" err="1">
                <a:effectLst/>
                <a:latin typeface="TimesNewRomanPS"/>
              </a:rPr>
              <a:t>M.d.S</a:t>
            </a:r>
            <a:r>
              <a:rPr lang="it-IT" sz="2000" dirty="0">
                <a:effectLst/>
                <a:latin typeface="TimesNewRomanPS"/>
              </a:rPr>
              <a:t>. e la notifica al difensore</a:t>
            </a:r>
          </a:p>
          <a:p>
            <a:pPr marL="0" indent="0" algn="just">
              <a:buNone/>
            </a:pPr>
            <a:endParaRPr lang="it-IT" sz="2000" dirty="0">
              <a:latin typeface="TimesNewRomanPS"/>
            </a:endParaRPr>
          </a:p>
          <a:p>
            <a:pPr marL="0" indent="0" algn="just">
              <a:buNone/>
            </a:pPr>
            <a:r>
              <a:rPr lang="it-IT" sz="2000" dirty="0" err="1">
                <a:effectLst/>
                <a:latin typeface="TimesNewRomanPS"/>
              </a:rPr>
              <a:t>M.d.</a:t>
            </a:r>
            <a:r>
              <a:rPr lang="it-IT" sz="2000" dirty="0" err="1">
                <a:latin typeface="TimesNewRomanPS"/>
              </a:rPr>
              <a:t>S</a:t>
            </a:r>
            <a:r>
              <a:rPr lang="it-IT" sz="2000" dirty="0">
                <a:latin typeface="TimesNewRomanPS"/>
              </a:rPr>
              <a:t>. con </a:t>
            </a:r>
            <a:r>
              <a:rPr lang="it-IT" sz="2000" b="1" dirty="0">
                <a:solidFill>
                  <a:srgbClr val="C00000"/>
                </a:solidFill>
                <a:latin typeface="TimesNewRomanPS"/>
              </a:rPr>
              <a:t>ordinanza ex 667 co. 4 c.p.p.</a:t>
            </a:r>
            <a:r>
              <a:rPr lang="it-IT" sz="2000" dirty="0">
                <a:latin typeface="TimesNewRomanPS"/>
              </a:rPr>
              <a:t>, entro 45 gg., conferma o modifica la prescrizioni e notifica l’ordinanza per l’esecuzione a tutti i soggetti necessari (difensore, organo di polizia, UEPE, direttore dell’istituto penitenziario).</a:t>
            </a:r>
          </a:p>
          <a:p>
            <a:pPr marL="0" indent="0" algn="just">
              <a:buNone/>
            </a:pPr>
            <a:endParaRPr lang="it-IT" sz="2000" dirty="0">
              <a:effectLst/>
              <a:latin typeface="TimesNewRomanPS"/>
            </a:endParaRPr>
          </a:p>
          <a:p>
            <a:pPr marL="0" indent="0" algn="just">
              <a:buNone/>
            </a:pPr>
            <a:r>
              <a:rPr lang="it-IT" sz="2000" dirty="0">
                <a:latin typeface="TimesNewRomanPS"/>
              </a:rPr>
              <a:t>L’organo di polizia provvede alla notifica al condannato, al ritiro delle armi e del passaporto (e all’apposizione sulla carta d’identità del timbro che impedisce l’uso per l’espatrio). </a:t>
            </a:r>
            <a:endParaRPr lang="it-IT" sz="2000" dirty="0">
              <a:effectLst/>
              <a:latin typeface="TimesNewRomanPS"/>
            </a:endParaRP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4070614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000" b="1" dirty="0">
                <a:solidFill>
                  <a:srgbClr val="C00000"/>
                </a:solidFill>
                <a:latin typeface="Times New Roman" panose="02020603050405020304" pitchFamily="18" charset="0"/>
                <a:cs typeface="Times New Roman" panose="02020603050405020304" pitchFamily="18" charset="0"/>
              </a:rPr>
              <a:t>Esecuzione del lavoro di pubblica utilità sostitutivo</a:t>
            </a:r>
            <a:br>
              <a:rPr lang="it-IT" sz="2000" b="1" dirty="0">
                <a:solidFill>
                  <a:srgbClr val="C00000"/>
                </a:solidFill>
                <a:latin typeface="Times New Roman" panose="02020603050405020304" pitchFamily="18" charset="0"/>
                <a:cs typeface="Times New Roman" panose="02020603050405020304" pitchFamily="18" charset="0"/>
              </a:rPr>
            </a:br>
            <a:r>
              <a:rPr lang="it-IT" sz="2000" b="1" dirty="0">
                <a:solidFill>
                  <a:srgbClr val="C00000"/>
                </a:solidFill>
                <a:latin typeface="Times New Roman" panose="02020603050405020304" pitchFamily="18" charset="0"/>
                <a:cs typeface="Times New Roman" panose="02020603050405020304" pitchFamily="18" charset="0"/>
              </a:rPr>
              <a:t>(art. 63 L. 689/1981)</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a:bodyPr>
          <a:lstStyle/>
          <a:p>
            <a:pPr marL="0" indent="0" algn="just">
              <a:buNone/>
            </a:pPr>
            <a:r>
              <a:rPr lang="it-IT" sz="2000" dirty="0">
                <a:effectLst/>
                <a:latin typeface="TimesNewRomanPS"/>
              </a:rPr>
              <a:t>La cancelleria trasmette la sentenza o il decreto penale di condanna all’organo di polizia, all’UEPE e al P.M.</a:t>
            </a:r>
          </a:p>
          <a:p>
            <a:pPr marL="0" indent="0" algn="just">
              <a:buNone/>
            </a:pPr>
            <a:endParaRPr lang="it-IT" sz="2000" dirty="0">
              <a:effectLst/>
              <a:latin typeface="TimesNewRomanPS"/>
            </a:endParaRPr>
          </a:p>
          <a:p>
            <a:pPr marL="0" indent="0" algn="just">
              <a:buNone/>
            </a:pPr>
            <a:r>
              <a:rPr lang="it-IT" sz="2000" dirty="0">
                <a:latin typeface="TimesNewRomanPS"/>
              </a:rPr>
              <a:t>L’organo di polizia provvede alla notifica al condannato (e al direttore dell’istituto penitenziario)</a:t>
            </a:r>
          </a:p>
          <a:p>
            <a:pPr marL="0" indent="0" algn="just">
              <a:buNone/>
            </a:pPr>
            <a:endParaRPr lang="it-IT" sz="2000" dirty="0">
              <a:latin typeface="TimesNewRomanPS"/>
            </a:endParaRPr>
          </a:p>
          <a:p>
            <a:pPr marL="0" indent="0" algn="just">
              <a:buNone/>
            </a:pPr>
            <a:r>
              <a:rPr lang="it-IT" sz="2000" dirty="0">
                <a:latin typeface="TimesNewRomanPS"/>
              </a:rPr>
              <a:t>Il condannato si presenta immediatamente all’UEPE per svolgere il </a:t>
            </a:r>
            <a:r>
              <a:rPr lang="it-IT" sz="2000" dirty="0" err="1">
                <a:latin typeface="TimesNewRomanPS"/>
              </a:rPr>
              <a:t>l.p.u.s</a:t>
            </a:r>
            <a:r>
              <a:rPr lang="it-IT" sz="2000" dirty="0">
                <a:latin typeface="TimesNewRomanPS"/>
              </a:rPr>
              <a:t>.</a:t>
            </a:r>
          </a:p>
          <a:p>
            <a:pPr marL="0" indent="0" algn="just">
              <a:buNone/>
            </a:pPr>
            <a:endParaRPr lang="it-IT" sz="2000" dirty="0">
              <a:latin typeface="TimesNewRomanPS"/>
            </a:endParaRPr>
          </a:p>
          <a:p>
            <a:pPr marL="0" indent="0" algn="just">
              <a:buNone/>
            </a:pPr>
            <a:r>
              <a:rPr lang="it-IT" sz="2000" dirty="0">
                <a:latin typeface="TimesNewRomanPS"/>
              </a:rPr>
              <a:t>In caso di positivo svolgimento comunicato dall’UEPE, il </a:t>
            </a:r>
            <a:r>
              <a:rPr lang="it-IT" sz="2000" b="1" dirty="0">
                <a:solidFill>
                  <a:srgbClr val="C00000"/>
                </a:solidFill>
                <a:latin typeface="TimesNewRomanPS"/>
              </a:rPr>
              <a:t>Giudice</a:t>
            </a:r>
            <a:r>
              <a:rPr lang="it-IT" sz="2000" dirty="0">
                <a:latin typeface="TimesNewRomanPS"/>
              </a:rPr>
              <a:t> dichiara estinta la pena e ogni altro effetto penale della condanna e revoca la confisca non obbligatoria disposta con la condanna.</a:t>
            </a: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2403684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000" b="1" dirty="0">
                <a:solidFill>
                  <a:srgbClr val="C00000"/>
                </a:solidFill>
                <a:latin typeface="Times New Roman" panose="02020603050405020304" pitchFamily="18" charset="0"/>
                <a:cs typeface="Times New Roman" panose="02020603050405020304" pitchFamily="18" charset="0"/>
              </a:rPr>
              <a:t>Modifica delle modalità di esecuzione</a:t>
            </a:r>
            <a:br>
              <a:rPr lang="it-IT" sz="2000" b="1" dirty="0">
                <a:solidFill>
                  <a:srgbClr val="C00000"/>
                </a:solidFill>
                <a:latin typeface="Times New Roman" panose="02020603050405020304" pitchFamily="18" charset="0"/>
                <a:cs typeface="Times New Roman" panose="02020603050405020304" pitchFamily="18" charset="0"/>
              </a:rPr>
            </a:br>
            <a:r>
              <a:rPr lang="it-IT" sz="2000" b="1" dirty="0">
                <a:solidFill>
                  <a:srgbClr val="C00000"/>
                </a:solidFill>
                <a:latin typeface="Times New Roman" panose="02020603050405020304" pitchFamily="18" charset="0"/>
                <a:cs typeface="Times New Roman" panose="02020603050405020304" pitchFamily="18" charset="0"/>
              </a:rPr>
              <a:t>(art. 64 L. 689/1981)</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a:bodyPr>
          <a:lstStyle/>
          <a:p>
            <a:pPr marL="0" indent="0" algn="just">
              <a:buNone/>
            </a:pPr>
            <a:r>
              <a:rPr lang="it-IT" sz="2000" dirty="0">
                <a:effectLst/>
                <a:latin typeface="TimesNewRomanPS"/>
              </a:rPr>
              <a:t>Avviene su istanza del condannato, da rivolgere:</a:t>
            </a:r>
          </a:p>
          <a:p>
            <a:pPr marL="0" indent="0" algn="just">
              <a:buNone/>
            </a:pPr>
            <a:endParaRPr lang="it-IT" sz="2000" dirty="0">
              <a:latin typeface="TimesNewRomanPS"/>
            </a:endParaRPr>
          </a:p>
          <a:p>
            <a:pPr marL="0" indent="0" algn="just">
              <a:buNone/>
            </a:pPr>
            <a:r>
              <a:rPr lang="it-IT" sz="2000" dirty="0">
                <a:latin typeface="TimesNewRomanPS"/>
              </a:rPr>
              <a:t>al </a:t>
            </a:r>
            <a:r>
              <a:rPr lang="it-IT" sz="2000" b="1" dirty="0">
                <a:solidFill>
                  <a:srgbClr val="C00000"/>
                </a:solidFill>
                <a:latin typeface="TimesNewRomanPS"/>
              </a:rPr>
              <a:t>Magistrato di Sorveglianza </a:t>
            </a:r>
            <a:r>
              <a:rPr lang="it-IT" sz="2000" dirty="0">
                <a:latin typeface="TimesNewRomanPS"/>
              </a:rPr>
              <a:t>(per semilibertà e detenzione domiciliare)</a:t>
            </a:r>
          </a:p>
          <a:p>
            <a:pPr marL="0" indent="0" algn="just">
              <a:buNone/>
            </a:pPr>
            <a:endParaRPr lang="it-IT" sz="2000" dirty="0">
              <a:latin typeface="TimesNewRomanPS"/>
            </a:endParaRPr>
          </a:p>
          <a:p>
            <a:pPr marL="0" indent="0" algn="just">
              <a:buNone/>
            </a:pPr>
            <a:r>
              <a:rPr lang="it-IT" sz="2000" dirty="0">
                <a:effectLst/>
                <a:latin typeface="TimesNewRomanPS"/>
              </a:rPr>
              <a:t>al </a:t>
            </a:r>
            <a:r>
              <a:rPr lang="it-IT" sz="2000" b="1" dirty="0">
                <a:solidFill>
                  <a:srgbClr val="C00000"/>
                </a:solidFill>
                <a:effectLst/>
                <a:latin typeface="TimesNewRomanPS"/>
              </a:rPr>
              <a:t>Giudice</a:t>
            </a:r>
            <a:r>
              <a:rPr lang="it-IT" sz="2000" dirty="0">
                <a:effectLst/>
                <a:latin typeface="TimesNewRomanPS"/>
              </a:rPr>
              <a:t> tramite l’UEPE (per </a:t>
            </a:r>
            <a:r>
              <a:rPr lang="it-IT" sz="2000" dirty="0" err="1">
                <a:effectLst/>
                <a:latin typeface="TimesNewRomanPS"/>
              </a:rPr>
              <a:t>l.p.u.s</a:t>
            </a:r>
            <a:r>
              <a:rPr lang="it-IT" sz="2000" dirty="0">
                <a:effectLst/>
                <a:latin typeface="TimesNewRomanPS"/>
              </a:rPr>
              <a:t>.)</a:t>
            </a:r>
          </a:p>
          <a:p>
            <a:pPr marL="0" indent="0" algn="just">
              <a:buNone/>
            </a:pPr>
            <a:endParaRPr lang="it-IT" sz="2000" dirty="0">
              <a:latin typeface="TimesNewRomanPS"/>
            </a:endParaRPr>
          </a:p>
          <a:p>
            <a:pPr marL="0" indent="0" algn="just">
              <a:buNone/>
            </a:pPr>
            <a:r>
              <a:rPr lang="it-IT" sz="2000" dirty="0">
                <a:effectLst/>
                <a:latin typeface="TimesNewRomanPS"/>
              </a:rPr>
              <a:t>L’unica prescrizione prevista dall’art. 56 </a:t>
            </a:r>
            <a:r>
              <a:rPr lang="it-IT" sz="2000" i="1" dirty="0">
                <a:effectLst/>
                <a:latin typeface="TimesNewRomanPS"/>
              </a:rPr>
              <a:t>ter </a:t>
            </a:r>
            <a:r>
              <a:rPr lang="it-IT" sz="2000" dirty="0">
                <a:effectLst/>
                <a:latin typeface="TimesNewRomanPS"/>
              </a:rPr>
              <a:t>L. 689/1981 che può essere modificata è quella relativa alla </a:t>
            </a:r>
            <a:r>
              <a:rPr lang="it-IT" sz="2000" b="1" dirty="0">
                <a:solidFill>
                  <a:srgbClr val="C00000"/>
                </a:solidFill>
                <a:effectLst/>
                <a:latin typeface="TimesNewRomanPS"/>
              </a:rPr>
              <a:t>permanenza nel territorio </a:t>
            </a:r>
            <a:r>
              <a:rPr lang="it-IT" sz="2000" dirty="0">
                <a:latin typeface="TimesNewRomanPS"/>
              </a:rPr>
              <a:t>individuato dal provvedimento di condanna.</a:t>
            </a:r>
            <a:endParaRPr lang="it-IT" sz="2000" dirty="0">
              <a:effectLst/>
              <a:latin typeface="TimesNewRomanPS"/>
            </a:endParaRP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42393811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000" b="1" dirty="0">
                <a:solidFill>
                  <a:srgbClr val="C00000"/>
                </a:solidFill>
                <a:latin typeface="Times New Roman" panose="02020603050405020304" pitchFamily="18" charset="0"/>
                <a:cs typeface="Times New Roman" panose="02020603050405020304" pitchFamily="18" charset="0"/>
              </a:rPr>
              <a:t>Controllo sull’adempimento delle prescrizioni</a:t>
            </a:r>
            <a:br>
              <a:rPr lang="it-IT" sz="2000" b="1" dirty="0">
                <a:solidFill>
                  <a:srgbClr val="C00000"/>
                </a:solidFill>
                <a:latin typeface="Times New Roman" panose="02020603050405020304" pitchFamily="18" charset="0"/>
                <a:cs typeface="Times New Roman" panose="02020603050405020304" pitchFamily="18" charset="0"/>
              </a:rPr>
            </a:br>
            <a:r>
              <a:rPr lang="it-IT" sz="2000" b="1" dirty="0">
                <a:solidFill>
                  <a:srgbClr val="C00000"/>
                </a:solidFill>
                <a:latin typeface="Times New Roman" panose="02020603050405020304" pitchFamily="18" charset="0"/>
                <a:cs typeface="Times New Roman" panose="02020603050405020304" pitchFamily="18" charset="0"/>
              </a:rPr>
              <a:t>(art. 65 L. 689/1981)</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a:bodyPr>
          <a:lstStyle/>
          <a:p>
            <a:pPr marL="0" indent="0" algn="just">
              <a:buNone/>
            </a:pPr>
            <a:r>
              <a:rPr lang="it-IT" sz="2000" dirty="0">
                <a:effectLst/>
                <a:latin typeface="TimesNewRomanPS"/>
              </a:rPr>
              <a:t>Il controllo viene effettuato da:</a:t>
            </a:r>
          </a:p>
          <a:p>
            <a:pPr marL="0" indent="0" algn="just">
              <a:buNone/>
            </a:pPr>
            <a:endParaRPr lang="it-IT" sz="2000" dirty="0">
              <a:effectLst/>
              <a:latin typeface="TimesNewRomanPS"/>
            </a:endParaRPr>
          </a:p>
          <a:p>
            <a:pPr algn="just">
              <a:buFontTx/>
              <a:buChar char="-"/>
            </a:pPr>
            <a:r>
              <a:rPr lang="it-IT" sz="2000" dirty="0">
                <a:latin typeface="TimesNewRomanPS"/>
              </a:rPr>
              <a:t>organo di polizia</a:t>
            </a:r>
          </a:p>
          <a:p>
            <a:pPr algn="just">
              <a:buFontTx/>
              <a:buChar char="-"/>
            </a:pPr>
            <a:r>
              <a:rPr lang="it-IT" sz="2000" dirty="0">
                <a:latin typeface="TimesNewRomanPS"/>
              </a:rPr>
              <a:t>nucleo polizia </a:t>
            </a:r>
            <a:r>
              <a:rPr lang="it-IT" sz="2000" dirty="0" err="1">
                <a:latin typeface="TimesNewRomanPS"/>
              </a:rPr>
              <a:t>penit</a:t>
            </a:r>
            <a:r>
              <a:rPr lang="it-IT" sz="2000" dirty="0">
                <a:latin typeface="TimesNewRomanPS"/>
              </a:rPr>
              <a:t>. presso UEPE</a:t>
            </a:r>
          </a:p>
          <a:p>
            <a:pPr algn="just">
              <a:buFontTx/>
              <a:buChar char="-"/>
            </a:pPr>
            <a:r>
              <a:rPr lang="it-IT" sz="2000" dirty="0">
                <a:latin typeface="TimesNewRomanPS"/>
              </a:rPr>
              <a:t>direttore dell’istituto penitenziario (solo in relazione all’obbligo del semilibero di permanere in istituto)</a:t>
            </a: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19954927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000" b="1" dirty="0">
                <a:solidFill>
                  <a:srgbClr val="C00000"/>
                </a:solidFill>
                <a:latin typeface="Times New Roman" panose="02020603050405020304" pitchFamily="18" charset="0"/>
                <a:cs typeface="Times New Roman" panose="02020603050405020304" pitchFamily="18" charset="0"/>
              </a:rPr>
              <a:t>Revoca per mancata esecuzione o inosservanza delle prescrizioni</a:t>
            </a:r>
            <a:br>
              <a:rPr lang="it-IT" sz="2000" b="1" dirty="0">
                <a:solidFill>
                  <a:srgbClr val="C00000"/>
                </a:solidFill>
                <a:latin typeface="Times New Roman" panose="02020603050405020304" pitchFamily="18" charset="0"/>
                <a:cs typeface="Times New Roman" panose="02020603050405020304" pitchFamily="18" charset="0"/>
              </a:rPr>
            </a:br>
            <a:r>
              <a:rPr lang="it-IT" sz="2000" b="1" dirty="0">
                <a:solidFill>
                  <a:srgbClr val="C00000"/>
                </a:solidFill>
                <a:latin typeface="Times New Roman" panose="02020603050405020304" pitchFamily="18" charset="0"/>
                <a:cs typeface="Times New Roman" panose="02020603050405020304" pitchFamily="18" charset="0"/>
              </a:rPr>
              <a:t>(art. 66 L. 689/1981)</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fontScale="92500" lnSpcReduction="20000"/>
          </a:bodyPr>
          <a:lstStyle/>
          <a:p>
            <a:pPr marL="0" indent="0" algn="just">
              <a:buNone/>
            </a:pPr>
            <a:endParaRPr lang="it-IT" sz="2000" dirty="0">
              <a:latin typeface="TimesNewRomanPS"/>
            </a:endParaRPr>
          </a:p>
          <a:p>
            <a:pPr marL="0" indent="0" algn="just">
              <a:buNone/>
            </a:pPr>
            <a:r>
              <a:rPr lang="it-IT" sz="2000" dirty="0">
                <a:latin typeface="TimesNewRomanPS"/>
              </a:rPr>
              <a:t>Per mancata esecuzione della pena sostitutiva o per grave e reiterata inosservanza delle prescrizioni.</a:t>
            </a:r>
            <a:endParaRPr lang="it-IT" sz="2000" dirty="0">
              <a:effectLst/>
              <a:latin typeface="TimesNewRomanPS"/>
            </a:endParaRPr>
          </a:p>
          <a:p>
            <a:pPr marL="0" indent="0" algn="just">
              <a:buNone/>
            </a:pPr>
            <a:endParaRPr lang="it-IT" sz="2000" b="1" dirty="0">
              <a:solidFill>
                <a:srgbClr val="C00000"/>
              </a:solidFill>
              <a:latin typeface="TimesNewRomanPS"/>
            </a:endParaRPr>
          </a:p>
          <a:p>
            <a:pPr marL="0" indent="0" algn="just">
              <a:buNone/>
            </a:pPr>
            <a:r>
              <a:rPr lang="it-IT" sz="2000" b="1" dirty="0">
                <a:solidFill>
                  <a:srgbClr val="C00000"/>
                </a:solidFill>
                <a:effectLst/>
                <a:latin typeface="TimesNewRomanPS"/>
              </a:rPr>
              <a:t>Segnalazione</a:t>
            </a:r>
            <a:r>
              <a:rPr lang="it-IT" sz="2000" dirty="0">
                <a:effectLst/>
                <a:latin typeface="TimesNewRomanPS"/>
              </a:rPr>
              <a:t> dell’inosservanza: </a:t>
            </a:r>
          </a:p>
          <a:p>
            <a:pPr marL="0" indent="0" algn="just">
              <a:buNone/>
            </a:pPr>
            <a:r>
              <a:rPr lang="it-IT" sz="2000" dirty="0">
                <a:effectLst/>
                <a:latin typeface="TimesNewRomanPS"/>
              </a:rPr>
              <a:t>organo di polizia, UEPE, direttore dell’istituto penitenziario</a:t>
            </a:r>
          </a:p>
          <a:p>
            <a:pPr marL="0" indent="0" algn="just">
              <a:buNone/>
            </a:pPr>
            <a:endParaRPr lang="it-IT" sz="2000" dirty="0">
              <a:latin typeface="TimesNewRomanPS"/>
            </a:endParaRPr>
          </a:p>
          <a:p>
            <a:pPr marL="0" indent="0" algn="just">
              <a:buNone/>
            </a:pPr>
            <a:r>
              <a:rPr lang="it-IT" sz="2000" dirty="0">
                <a:latin typeface="TimesNewRomanPS"/>
              </a:rPr>
              <a:t>Eventuali sommari accertamenti e </a:t>
            </a:r>
            <a:r>
              <a:rPr lang="it-IT" sz="2000" b="1" dirty="0">
                <a:solidFill>
                  <a:srgbClr val="C00000"/>
                </a:solidFill>
                <a:latin typeface="TimesNewRomanPS"/>
              </a:rPr>
              <a:t>revoca</a:t>
            </a:r>
            <a:r>
              <a:rPr lang="it-IT" sz="2000" dirty="0">
                <a:latin typeface="TimesNewRomanPS"/>
              </a:rPr>
              <a:t>:</a:t>
            </a:r>
          </a:p>
          <a:p>
            <a:pPr algn="just">
              <a:buFontTx/>
              <a:buChar char="-"/>
            </a:pPr>
            <a:r>
              <a:rPr lang="it-IT" sz="2000" dirty="0">
                <a:latin typeface="TimesNewRomanPS"/>
              </a:rPr>
              <a:t>Magistrato di Sorveglianza: semilibertà e detenzione domiciliare</a:t>
            </a:r>
          </a:p>
          <a:p>
            <a:pPr algn="just">
              <a:buFontTx/>
              <a:buChar char="-"/>
            </a:pPr>
            <a:r>
              <a:rPr lang="it-IT" sz="2000" dirty="0">
                <a:latin typeface="TimesNewRomanPS"/>
              </a:rPr>
              <a:t>Giudice: </a:t>
            </a:r>
            <a:r>
              <a:rPr lang="it-IT" sz="2000" dirty="0" err="1">
                <a:latin typeface="TimesNewRomanPS"/>
              </a:rPr>
              <a:t>l.p.u.s</a:t>
            </a:r>
            <a:r>
              <a:rPr lang="it-IT" sz="2000" dirty="0">
                <a:latin typeface="TimesNewRomanPS"/>
              </a:rPr>
              <a:t>.</a:t>
            </a:r>
          </a:p>
          <a:p>
            <a:pPr marL="0" indent="0" algn="just">
              <a:buNone/>
            </a:pPr>
            <a:endParaRPr lang="it-IT" sz="2000" dirty="0">
              <a:latin typeface="TimesNewRomanPS"/>
            </a:endParaRPr>
          </a:p>
          <a:p>
            <a:pPr marL="0" indent="0" algn="just">
              <a:buNone/>
            </a:pPr>
            <a:r>
              <a:rPr lang="it-IT" sz="2000" b="1" dirty="0">
                <a:solidFill>
                  <a:srgbClr val="C00000"/>
                </a:solidFill>
                <a:latin typeface="TimesNewRomanPS"/>
              </a:rPr>
              <a:t>Conversione</a:t>
            </a:r>
            <a:r>
              <a:rPr lang="it-IT" sz="2000" dirty="0">
                <a:latin typeface="TimesNewRomanPS"/>
              </a:rPr>
              <a:t> della pena residua:</a:t>
            </a:r>
          </a:p>
          <a:p>
            <a:pPr marL="0" indent="0" algn="just">
              <a:buNone/>
            </a:pPr>
            <a:r>
              <a:rPr lang="it-IT" sz="2000" dirty="0">
                <a:latin typeface="TimesNewRomanPS"/>
              </a:rPr>
              <a:t>- in altra pena sostitutiva più grave</a:t>
            </a:r>
          </a:p>
          <a:p>
            <a:pPr marL="0" indent="0" algn="just">
              <a:buNone/>
            </a:pPr>
            <a:r>
              <a:rPr lang="it-IT" sz="2000" dirty="0">
                <a:latin typeface="TimesNewRomanPS"/>
              </a:rPr>
              <a:t>- nella pena detentiva sostituita</a:t>
            </a: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19036400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000" b="1" dirty="0">
                <a:solidFill>
                  <a:srgbClr val="C00000"/>
                </a:solidFill>
                <a:latin typeface="Times New Roman" panose="02020603050405020304" pitchFamily="18" charset="0"/>
                <a:cs typeface="Times New Roman" panose="02020603050405020304" pitchFamily="18" charset="0"/>
              </a:rPr>
              <a:t>Responsabilità penale per mancata esecuzione della pena sostitutiva</a:t>
            </a:r>
            <a:br>
              <a:rPr lang="it-IT" sz="2000" b="1" dirty="0">
                <a:solidFill>
                  <a:srgbClr val="C00000"/>
                </a:solidFill>
                <a:latin typeface="Times New Roman" panose="02020603050405020304" pitchFamily="18" charset="0"/>
                <a:cs typeface="Times New Roman" panose="02020603050405020304" pitchFamily="18" charset="0"/>
              </a:rPr>
            </a:br>
            <a:r>
              <a:rPr lang="it-IT" sz="2000" b="1" dirty="0">
                <a:solidFill>
                  <a:srgbClr val="C00000"/>
                </a:solidFill>
                <a:latin typeface="Times New Roman" panose="02020603050405020304" pitchFamily="18" charset="0"/>
                <a:cs typeface="Times New Roman" panose="02020603050405020304" pitchFamily="18" charset="0"/>
              </a:rPr>
              <a:t>(art. 72 L. 689/1981)</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a:bodyPr>
          <a:lstStyle/>
          <a:p>
            <a:pPr marL="0" indent="0" algn="just">
              <a:buNone/>
            </a:pPr>
            <a:r>
              <a:rPr lang="it-IT" sz="2000" dirty="0">
                <a:latin typeface="TimesNewRomanPS"/>
              </a:rPr>
              <a:t>Assenza dall’istituto penitenziario o dal domicilio per più di 12 ore senza giustificato motivo</a:t>
            </a:r>
          </a:p>
          <a:p>
            <a:pPr marL="0" indent="0" algn="just">
              <a:buNone/>
            </a:pPr>
            <a:r>
              <a:rPr lang="it-IT" sz="2000" i="1" dirty="0">
                <a:latin typeface="TimesNewRomanPS"/>
              </a:rPr>
              <a:t>Si risponde di evasione (art. 385 c.p.)</a:t>
            </a:r>
          </a:p>
          <a:p>
            <a:pPr marL="0" indent="0" algn="just">
              <a:buNone/>
            </a:pPr>
            <a:endParaRPr lang="it-IT" sz="2000" dirty="0">
              <a:latin typeface="TimesNewRomanPS"/>
            </a:endParaRPr>
          </a:p>
          <a:p>
            <a:pPr marL="0" indent="0" algn="just">
              <a:buNone/>
            </a:pPr>
            <a:r>
              <a:rPr lang="it-IT" sz="2000" dirty="0">
                <a:latin typeface="TimesNewRomanPS"/>
              </a:rPr>
              <a:t>Assenza o abbandono del </a:t>
            </a:r>
            <a:r>
              <a:rPr lang="it-IT" sz="2000" dirty="0" err="1">
                <a:latin typeface="TimesNewRomanPS"/>
              </a:rPr>
              <a:t>l.p.u.s</a:t>
            </a:r>
            <a:r>
              <a:rPr lang="it-IT" sz="2000" dirty="0">
                <a:latin typeface="TimesNewRomanPS"/>
              </a:rPr>
              <a:t>. </a:t>
            </a:r>
          </a:p>
          <a:p>
            <a:pPr marL="0" indent="0" algn="just">
              <a:buNone/>
            </a:pPr>
            <a:r>
              <a:rPr lang="it-IT" sz="2000" i="1" dirty="0">
                <a:latin typeface="TimesNewRomanPS"/>
              </a:rPr>
              <a:t>Si risponde di violazione degli obblighi (art. 56 D.P.R. 274/2000)</a:t>
            </a: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34196187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000" b="1" dirty="0">
                <a:solidFill>
                  <a:srgbClr val="C00000"/>
                </a:solidFill>
                <a:latin typeface="Times New Roman" panose="02020603050405020304" pitchFamily="18" charset="0"/>
                <a:cs typeface="Times New Roman" panose="02020603050405020304" pitchFamily="18" charset="0"/>
              </a:rPr>
              <a:t>Revoca per altra condanna</a:t>
            </a:r>
            <a:br>
              <a:rPr lang="it-IT" sz="2000" b="1" dirty="0">
                <a:solidFill>
                  <a:srgbClr val="C00000"/>
                </a:solidFill>
                <a:latin typeface="Times New Roman" panose="02020603050405020304" pitchFamily="18" charset="0"/>
                <a:cs typeface="Times New Roman" panose="02020603050405020304" pitchFamily="18" charset="0"/>
              </a:rPr>
            </a:br>
            <a:r>
              <a:rPr lang="it-IT" sz="2000" b="1" dirty="0">
                <a:solidFill>
                  <a:srgbClr val="C00000"/>
                </a:solidFill>
                <a:latin typeface="Times New Roman" panose="02020603050405020304" pitchFamily="18" charset="0"/>
                <a:cs typeface="Times New Roman" panose="02020603050405020304" pitchFamily="18" charset="0"/>
              </a:rPr>
              <a:t>(art. 72 L. 689/1981)</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a:bodyPr>
          <a:lstStyle/>
          <a:p>
            <a:pPr marL="0" indent="0" algn="just">
              <a:buNone/>
            </a:pPr>
            <a:r>
              <a:rPr lang="it-IT" sz="2000" dirty="0">
                <a:latin typeface="TimesNewRomanPS"/>
              </a:rPr>
              <a:t>Per i delitti di cui agli artt. 385 c.p. e 56 D.P.R. 274/2000 conseguenti alla mancata esecuzione di pena sostitutiva, salvo che il fatto sia lieve.</a:t>
            </a:r>
          </a:p>
          <a:p>
            <a:pPr marL="0" indent="0" algn="just">
              <a:buNone/>
            </a:pPr>
            <a:endParaRPr lang="it-IT" sz="2000" i="1" dirty="0">
              <a:latin typeface="TimesNewRomanPS"/>
            </a:endParaRPr>
          </a:p>
          <a:p>
            <a:pPr marL="0" indent="0" algn="just">
              <a:buNone/>
            </a:pPr>
            <a:r>
              <a:rPr lang="it-IT" sz="2000" dirty="0">
                <a:latin typeface="TimesNewRomanPS"/>
              </a:rPr>
              <a:t>A pena detentiva per delitto non colposo commesso durante l’esecuzione della pena sostitutiva, se la condotta non appare compatibile con la prosecuzione della stessa.</a:t>
            </a: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42788378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000" b="1" dirty="0">
                <a:solidFill>
                  <a:srgbClr val="C00000"/>
                </a:solidFill>
                <a:latin typeface="Times New Roman" panose="02020603050405020304" pitchFamily="18" charset="0"/>
                <a:cs typeface="Times New Roman" panose="02020603050405020304" pitchFamily="18" charset="0"/>
              </a:rPr>
              <a:t>Revoca e conversione della pena pecuniaria sostitutiva</a:t>
            </a:r>
            <a:br>
              <a:rPr lang="it-IT" sz="2000" b="1" dirty="0">
                <a:solidFill>
                  <a:srgbClr val="C00000"/>
                </a:solidFill>
                <a:latin typeface="Times New Roman" panose="02020603050405020304" pitchFamily="18" charset="0"/>
                <a:cs typeface="Times New Roman" panose="02020603050405020304" pitchFamily="18" charset="0"/>
              </a:rPr>
            </a:br>
            <a:r>
              <a:rPr lang="it-IT" sz="2000" b="1" dirty="0">
                <a:solidFill>
                  <a:srgbClr val="C00000"/>
                </a:solidFill>
                <a:latin typeface="Times New Roman" panose="02020603050405020304" pitchFamily="18" charset="0"/>
                <a:cs typeface="Times New Roman" panose="02020603050405020304" pitchFamily="18" charset="0"/>
              </a:rPr>
              <a:t>(art. 71 L. 689/1981)</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a:bodyPr>
          <a:lstStyle/>
          <a:p>
            <a:pPr marL="0" indent="0" algn="just">
              <a:buNone/>
            </a:pPr>
            <a:r>
              <a:rPr lang="it-IT" sz="2000" b="1" dirty="0">
                <a:solidFill>
                  <a:srgbClr val="C00000"/>
                </a:solidFill>
                <a:effectLst/>
                <a:latin typeface="TimesNewRomanPS"/>
              </a:rPr>
              <a:t>Mancato pagamento</a:t>
            </a:r>
            <a:r>
              <a:rPr lang="it-IT" sz="2000" dirty="0">
                <a:effectLst/>
                <a:latin typeface="TimesNewRomanPS"/>
              </a:rPr>
              <a:t> della pena o di una sua rata nel termine prescritto:</a:t>
            </a:r>
          </a:p>
          <a:p>
            <a:pPr marL="0" indent="0" algn="just">
              <a:buNone/>
            </a:pPr>
            <a:r>
              <a:rPr lang="it-IT" sz="2000" dirty="0">
                <a:effectLst/>
                <a:latin typeface="TimesNewRomanPS"/>
              </a:rPr>
              <a:t>conve</a:t>
            </a:r>
            <a:r>
              <a:rPr lang="it-IT" sz="2000" dirty="0">
                <a:latin typeface="TimesNewRomanPS"/>
              </a:rPr>
              <a:t>rsione in semilibertà o detenzione domiciliare.</a:t>
            </a:r>
          </a:p>
          <a:p>
            <a:pPr marL="0" indent="0" algn="just">
              <a:buNone/>
            </a:pPr>
            <a:endParaRPr lang="it-IT" sz="2000" dirty="0">
              <a:effectLst/>
              <a:latin typeface="TimesNewRomanPS"/>
            </a:endParaRPr>
          </a:p>
          <a:p>
            <a:pPr marL="0" indent="0" algn="just">
              <a:buNone/>
            </a:pPr>
            <a:r>
              <a:rPr lang="it-IT" sz="2000" b="1" dirty="0">
                <a:solidFill>
                  <a:srgbClr val="C00000"/>
                </a:solidFill>
                <a:latin typeface="TimesNewRomanPS"/>
              </a:rPr>
              <a:t>Impossibilità</a:t>
            </a:r>
            <a:r>
              <a:rPr lang="it-IT" sz="2000" dirty="0">
                <a:latin typeface="TimesNewRomanPS"/>
              </a:rPr>
              <a:t> per motivi economici e patrimoniali del pagamento della pena pecuniaria o di una sua rata:</a:t>
            </a:r>
          </a:p>
          <a:p>
            <a:pPr marL="0" indent="0" algn="just">
              <a:buNone/>
            </a:pPr>
            <a:r>
              <a:rPr lang="it-IT" sz="2000" dirty="0">
                <a:latin typeface="TimesNewRomanPS"/>
              </a:rPr>
              <a:t>conversione in </a:t>
            </a:r>
            <a:r>
              <a:rPr lang="it-IT" sz="2000" dirty="0" err="1">
                <a:latin typeface="TimesNewRomanPS"/>
              </a:rPr>
              <a:t>l.p.u.s</a:t>
            </a:r>
            <a:r>
              <a:rPr lang="it-IT" sz="2000" dirty="0">
                <a:latin typeface="TimesNewRomanPS"/>
              </a:rPr>
              <a:t>. o in detenzione domiciliare.</a:t>
            </a:r>
            <a:endParaRPr lang="it-IT" sz="2000" dirty="0">
              <a:effectLst/>
              <a:latin typeface="TimesNewRomanPS"/>
            </a:endParaRP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39449664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000" b="1" dirty="0">
                <a:solidFill>
                  <a:srgbClr val="C00000"/>
                </a:solidFill>
                <a:latin typeface="Times New Roman" panose="02020603050405020304" pitchFamily="18" charset="0"/>
                <a:cs typeface="Times New Roman" panose="02020603050405020304" pitchFamily="18" charset="0"/>
              </a:rPr>
              <a:t>Rapporti tra misure detentive e pene sostitutive</a:t>
            </a:r>
            <a:br>
              <a:rPr lang="it-IT" sz="2000" b="1" dirty="0">
                <a:solidFill>
                  <a:srgbClr val="C00000"/>
                </a:solidFill>
                <a:latin typeface="Times New Roman" panose="02020603050405020304" pitchFamily="18" charset="0"/>
                <a:cs typeface="Times New Roman" panose="02020603050405020304" pitchFamily="18" charset="0"/>
              </a:rPr>
            </a:br>
            <a:r>
              <a:rPr lang="it-IT" sz="2000" b="1" dirty="0">
                <a:solidFill>
                  <a:srgbClr val="C00000"/>
                </a:solidFill>
                <a:latin typeface="Times New Roman" panose="02020603050405020304" pitchFamily="18" charset="0"/>
                <a:cs typeface="Times New Roman" panose="02020603050405020304" pitchFamily="18" charset="0"/>
              </a:rPr>
              <a:t>(artt. 68, 70 e 72 L. 689/1981)</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a:bodyPr>
          <a:lstStyle/>
          <a:p>
            <a:pPr marL="0" indent="0" algn="just">
              <a:buNone/>
            </a:pPr>
            <a:r>
              <a:rPr lang="it-IT" sz="2000" b="1" dirty="0">
                <a:solidFill>
                  <a:srgbClr val="C00000"/>
                </a:solidFill>
                <a:latin typeface="TimesNewRomanPS"/>
              </a:rPr>
              <a:t>Ordine di prevalenza:</a:t>
            </a:r>
          </a:p>
          <a:p>
            <a:pPr marL="0" indent="0" algn="just">
              <a:buNone/>
            </a:pPr>
            <a:endParaRPr lang="it-IT" sz="2000" b="1" dirty="0">
              <a:solidFill>
                <a:srgbClr val="C00000"/>
              </a:solidFill>
              <a:latin typeface="TimesNewRomanPS"/>
            </a:endParaRPr>
          </a:p>
          <a:p>
            <a:pPr algn="just">
              <a:buFontTx/>
              <a:buChar char="-"/>
            </a:pPr>
            <a:r>
              <a:rPr lang="it-IT" sz="2000" dirty="0">
                <a:latin typeface="TimesNewRomanPS"/>
              </a:rPr>
              <a:t>pene detentive (ergastolo, reclusione, arresto),</a:t>
            </a:r>
          </a:p>
          <a:p>
            <a:pPr algn="just">
              <a:buFontTx/>
              <a:buChar char="-"/>
            </a:pPr>
            <a:r>
              <a:rPr lang="it-IT" sz="2000" dirty="0">
                <a:latin typeface="TimesNewRomanPS"/>
              </a:rPr>
              <a:t>misure di sicurezza,</a:t>
            </a:r>
          </a:p>
          <a:p>
            <a:pPr algn="just">
              <a:buFontTx/>
              <a:buChar char="-"/>
            </a:pPr>
            <a:r>
              <a:rPr lang="it-IT" sz="2000" dirty="0">
                <a:latin typeface="TimesNewRomanPS"/>
              </a:rPr>
              <a:t>custodia cautelare </a:t>
            </a:r>
          </a:p>
          <a:p>
            <a:pPr algn="just">
              <a:buFontTx/>
              <a:buChar char="-"/>
            </a:pPr>
            <a:r>
              <a:rPr lang="it-IT" sz="2000" dirty="0">
                <a:latin typeface="TimesNewRomanPS"/>
              </a:rPr>
              <a:t>semilibertà sostitutiva</a:t>
            </a:r>
          </a:p>
          <a:p>
            <a:pPr algn="just">
              <a:buFontTx/>
              <a:buChar char="-"/>
            </a:pPr>
            <a:r>
              <a:rPr lang="it-IT" sz="2000" dirty="0">
                <a:latin typeface="TimesNewRomanPS"/>
              </a:rPr>
              <a:t>detenzione domiciliare</a:t>
            </a:r>
          </a:p>
          <a:p>
            <a:pPr algn="just">
              <a:buFontTx/>
              <a:buChar char="-"/>
            </a:pPr>
            <a:r>
              <a:rPr lang="it-IT" sz="2000" dirty="0">
                <a:latin typeface="TimesNewRomanPS"/>
              </a:rPr>
              <a:t>lavoro di pubblica utilità sostitutivo</a:t>
            </a: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19179117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000" b="1" dirty="0">
                <a:solidFill>
                  <a:srgbClr val="C00000"/>
                </a:solidFill>
                <a:latin typeface="Times New Roman" panose="02020603050405020304" pitchFamily="18" charset="0"/>
                <a:cs typeface="Times New Roman" panose="02020603050405020304" pitchFamily="18" charset="0"/>
              </a:rPr>
              <a:t>Sospensione dell’esecuzione delle pene sostitutive</a:t>
            </a:r>
            <a:br>
              <a:rPr lang="it-IT" sz="2000" b="1" dirty="0">
                <a:solidFill>
                  <a:srgbClr val="C00000"/>
                </a:solidFill>
                <a:latin typeface="Times New Roman" panose="02020603050405020304" pitchFamily="18" charset="0"/>
                <a:cs typeface="Times New Roman" panose="02020603050405020304" pitchFamily="18" charset="0"/>
              </a:rPr>
            </a:br>
            <a:r>
              <a:rPr lang="it-IT" sz="2000" b="1" dirty="0">
                <a:solidFill>
                  <a:srgbClr val="C00000"/>
                </a:solidFill>
                <a:latin typeface="Times New Roman" panose="02020603050405020304" pitchFamily="18" charset="0"/>
                <a:cs typeface="Times New Roman" panose="02020603050405020304" pitchFamily="18" charset="0"/>
              </a:rPr>
              <a:t>(art. 68 L. 689/1981)</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a:bodyPr>
          <a:lstStyle/>
          <a:p>
            <a:pPr marL="0" indent="0" algn="just">
              <a:buNone/>
            </a:pPr>
            <a:r>
              <a:rPr lang="it-IT" sz="2000" b="1" dirty="0">
                <a:solidFill>
                  <a:srgbClr val="C00000"/>
                </a:solidFill>
                <a:latin typeface="TimesNewRomanPS"/>
              </a:rPr>
              <a:t>Pena sostitutiva in corso di esecuzione</a:t>
            </a:r>
          </a:p>
          <a:p>
            <a:pPr marL="0" indent="0" algn="just">
              <a:buNone/>
            </a:pPr>
            <a:r>
              <a:rPr lang="it-IT" sz="2000" dirty="0">
                <a:latin typeface="TimesNewRomanPS"/>
              </a:rPr>
              <a:t>Si sospende l’esecuzione in caso di notifica di ordine di carcerazione o di consegna, arresto o fermo o applicazione di misura di sicurezza, anche in via provvisoria;</a:t>
            </a:r>
          </a:p>
          <a:p>
            <a:pPr marL="0" indent="0" algn="just">
              <a:buNone/>
            </a:pPr>
            <a:r>
              <a:rPr lang="it-IT" sz="2000" dirty="0">
                <a:latin typeface="TimesNewRomanPS"/>
              </a:rPr>
              <a:t>l’esecuzione riprenderà al termine dell’esecuzione della misura detentiva.</a:t>
            </a:r>
          </a:p>
          <a:p>
            <a:pPr marL="0" indent="0" algn="just">
              <a:buNone/>
            </a:pPr>
            <a:endParaRPr lang="it-IT" sz="2000" dirty="0">
              <a:latin typeface="TimesNewRomanPS"/>
            </a:endParaRPr>
          </a:p>
          <a:p>
            <a:pPr marL="0" indent="0" algn="just">
              <a:buNone/>
            </a:pPr>
            <a:r>
              <a:rPr lang="it-IT" sz="2000" b="1" dirty="0">
                <a:solidFill>
                  <a:srgbClr val="C00000"/>
                </a:solidFill>
                <a:latin typeface="TimesNewRomanPS"/>
              </a:rPr>
              <a:t>Pena detentiva o misura di sicurezza in corso di esecuzione</a:t>
            </a:r>
          </a:p>
          <a:p>
            <a:pPr marL="0" indent="0" algn="just">
              <a:buNone/>
            </a:pPr>
            <a:r>
              <a:rPr lang="it-IT" sz="2000" b="1" dirty="0">
                <a:solidFill>
                  <a:srgbClr val="C00000"/>
                </a:solidFill>
                <a:latin typeface="TimesNewRomanPS"/>
              </a:rPr>
              <a:t>Custodia cautelare in corso</a:t>
            </a:r>
          </a:p>
          <a:p>
            <a:pPr marL="0" indent="0" algn="just">
              <a:buNone/>
            </a:pPr>
            <a:r>
              <a:rPr lang="it-IT" sz="2000" dirty="0">
                <a:latin typeface="TimesNewRomanPS"/>
              </a:rPr>
              <a:t>L’esecuzione della pena sostitutiva inizierà al termine della misura detentiva</a:t>
            </a: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348906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2200" b="1" dirty="0">
                <a:solidFill>
                  <a:schemeClr val="accent5">
                    <a:lumMod val="50000"/>
                  </a:schemeClr>
                </a:solidFill>
                <a:latin typeface="Times New Roman" panose="02020603050405020304" pitchFamily="18" charset="0"/>
                <a:cs typeface="Times New Roman" panose="02020603050405020304" pitchFamily="18" charset="0"/>
              </a:rPr>
              <a:t>Art. 590 </a:t>
            </a:r>
            <a:r>
              <a:rPr lang="it-IT" sz="2200" b="1" i="1" dirty="0">
                <a:solidFill>
                  <a:schemeClr val="accent5">
                    <a:lumMod val="50000"/>
                  </a:schemeClr>
                </a:solidFill>
                <a:latin typeface="Times New Roman" panose="02020603050405020304" pitchFamily="18" charset="0"/>
                <a:cs typeface="Times New Roman" panose="02020603050405020304" pitchFamily="18" charset="0"/>
              </a:rPr>
              <a:t>bis</a:t>
            </a:r>
            <a:r>
              <a:rPr lang="it-IT" sz="2200" b="1" dirty="0">
                <a:solidFill>
                  <a:schemeClr val="accent5">
                    <a:lumMod val="50000"/>
                  </a:schemeClr>
                </a:solidFill>
                <a:latin typeface="Times New Roman" panose="02020603050405020304" pitchFamily="18" charset="0"/>
                <a:cs typeface="Times New Roman" panose="02020603050405020304" pitchFamily="18" charset="0"/>
              </a:rPr>
              <a:t> c.p. – Lesioni personali stradali gravi o gravissime</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rmAutofit/>
          </a:bodyPr>
          <a:lstStyle/>
          <a:p>
            <a:pPr marL="0" indent="0" algn="ctr">
              <a:buNone/>
            </a:pPr>
            <a:r>
              <a:rPr lang="it-IT" sz="2800" dirty="0">
                <a:latin typeface="Times New Roman" panose="02020603050405020304" pitchFamily="18" charset="0"/>
                <a:cs typeface="Times New Roman" panose="02020603050405020304" pitchFamily="18" charset="0"/>
              </a:rPr>
              <a:t>Diviene sempre procedibile a querela, </a:t>
            </a:r>
            <a:r>
              <a:rPr lang="it-IT" sz="2800" b="1" u="sng" dirty="0">
                <a:latin typeface="Times New Roman" panose="02020603050405020304" pitchFamily="18" charset="0"/>
                <a:cs typeface="Times New Roman" panose="02020603050405020304" pitchFamily="18" charset="0"/>
              </a:rPr>
              <a:t>tranne</a:t>
            </a:r>
            <a:r>
              <a:rPr lang="it-IT" sz="2800" dirty="0">
                <a:latin typeface="Times New Roman" panose="02020603050405020304" pitchFamily="18" charset="0"/>
                <a:cs typeface="Times New Roman" panose="02020603050405020304" pitchFamily="18" charset="0"/>
              </a:rPr>
              <a:t> quando </a:t>
            </a:r>
          </a:p>
          <a:p>
            <a:pPr marL="0" indent="0" algn="ctr">
              <a:buNone/>
            </a:pPr>
            <a:r>
              <a:rPr lang="it-IT" sz="2800" dirty="0">
                <a:latin typeface="Times New Roman" panose="02020603050405020304" pitchFamily="18" charset="0"/>
                <a:cs typeface="Times New Roman" panose="02020603050405020304" pitchFamily="18" charset="0"/>
              </a:rPr>
              <a:t>concorre una delle circostanze aggravanti </a:t>
            </a:r>
          </a:p>
          <a:p>
            <a:pPr marL="0" indent="0" algn="ctr">
              <a:buNone/>
            </a:pPr>
            <a:r>
              <a:rPr lang="it-IT" sz="2800" dirty="0">
                <a:latin typeface="Times New Roman" panose="02020603050405020304" pitchFamily="18" charset="0"/>
                <a:cs typeface="Times New Roman" panose="02020603050405020304" pitchFamily="18" charset="0"/>
              </a:rPr>
              <a:t>previste dalla stessa norma incriminatrice.</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AFB293E8-8ED6-2B3B-0A61-D348B6216113}"/>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9722762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000" b="1" dirty="0">
                <a:solidFill>
                  <a:srgbClr val="C00000"/>
                </a:solidFill>
                <a:latin typeface="Times New Roman" panose="02020603050405020304" pitchFamily="18" charset="0"/>
                <a:cs typeface="Times New Roman" panose="02020603050405020304" pitchFamily="18" charset="0"/>
              </a:rPr>
              <a:t>Esecuzione di pene sostitutive concorrenti</a:t>
            </a:r>
            <a:br>
              <a:rPr lang="it-IT" sz="2000" b="1" dirty="0">
                <a:solidFill>
                  <a:srgbClr val="C00000"/>
                </a:solidFill>
                <a:latin typeface="Times New Roman" panose="02020603050405020304" pitchFamily="18" charset="0"/>
                <a:cs typeface="Times New Roman" panose="02020603050405020304" pitchFamily="18" charset="0"/>
              </a:rPr>
            </a:br>
            <a:r>
              <a:rPr lang="it-IT" sz="2000" b="1" dirty="0">
                <a:solidFill>
                  <a:srgbClr val="C00000"/>
                </a:solidFill>
                <a:latin typeface="Times New Roman" panose="02020603050405020304" pitchFamily="18" charset="0"/>
                <a:cs typeface="Times New Roman" panose="02020603050405020304" pitchFamily="18" charset="0"/>
              </a:rPr>
              <a:t>(art. 70 L. 689/1981)</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fontScale="92500" lnSpcReduction="10000"/>
          </a:bodyPr>
          <a:lstStyle/>
          <a:p>
            <a:pPr marL="0" indent="0" algn="just">
              <a:buNone/>
            </a:pPr>
            <a:endParaRPr lang="it-IT" sz="2000" b="1" dirty="0">
              <a:solidFill>
                <a:srgbClr val="C00000"/>
              </a:solidFill>
              <a:latin typeface="TimesNewRomanPS"/>
            </a:endParaRPr>
          </a:p>
          <a:p>
            <a:pPr marL="0" indent="0" algn="just">
              <a:buNone/>
            </a:pPr>
            <a:r>
              <a:rPr lang="it-IT" sz="2000" b="1" dirty="0">
                <a:solidFill>
                  <a:srgbClr val="C00000"/>
                </a:solidFill>
                <a:latin typeface="TimesNewRomanPS"/>
              </a:rPr>
              <a:t>Cumulo non superiore a 4 anni</a:t>
            </a:r>
          </a:p>
          <a:p>
            <a:pPr marL="0" indent="0" algn="just">
              <a:buNone/>
            </a:pPr>
            <a:r>
              <a:rPr lang="it-IT" sz="2000" dirty="0">
                <a:latin typeface="TimesNewRomanPS"/>
              </a:rPr>
              <a:t>Si applicano le singole pene distintamente, secondo l’ordine: </a:t>
            </a:r>
            <a:r>
              <a:rPr lang="it-IT" sz="2000" dirty="0" err="1">
                <a:latin typeface="TimesNewRomanPS"/>
              </a:rPr>
              <a:t>semidentenzione</a:t>
            </a:r>
            <a:r>
              <a:rPr lang="it-IT" sz="2000" dirty="0">
                <a:latin typeface="TimesNewRomanPS"/>
              </a:rPr>
              <a:t>, detenzione domiciliare, </a:t>
            </a:r>
            <a:r>
              <a:rPr lang="it-IT" sz="2000" dirty="0" err="1">
                <a:latin typeface="TimesNewRomanPS"/>
              </a:rPr>
              <a:t>l.p.u.s</a:t>
            </a:r>
            <a:r>
              <a:rPr lang="it-IT" sz="2000" dirty="0">
                <a:latin typeface="TimesNewRomanPS"/>
              </a:rPr>
              <a:t>.</a:t>
            </a:r>
          </a:p>
          <a:p>
            <a:pPr marL="0" indent="0" algn="just">
              <a:buNone/>
            </a:pPr>
            <a:endParaRPr lang="it-IT" sz="2000" dirty="0">
              <a:latin typeface="TimesNewRomanPS"/>
            </a:endParaRPr>
          </a:p>
          <a:p>
            <a:pPr marL="0" indent="0" algn="just">
              <a:buNone/>
            </a:pPr>
            <a:r>
              <a:rPr lang="it-IT" sz="2000" b="1" dirty="0">
                <a:solidFill>
                  <a:srgbClr val="C00000"/>
                </a:solidFill>
                <a:latin typeface="TimesNewRomanPS"/>
              </a:rPr>
              <a:t>Cumulo superiore a 4 anni</a:t>
            </a:r>
          </a:p>
          <a:p>
            <a:pPr marL="0" indent="0" algn="just">
              <a:buNone/>
            </a:pPr>
            <a:r>
              <a:rPr lang="it-IT" sz="2000" dirty="0">
                <a:latin typeface="TimesNewRomanPS"/>
              </a:rPr>
              <a:t>Si applica per intero la pena sostituita, salvo che la pena residua sia pari o inferiore a 4 anni</a:t>
            </a:r>
          </a:p>
          <a:p>
            <a:pPr marL="0" indent="0" algn="just">
              <a:buNone/>
            </a:pPr>
            <a:endParaRPr lang="it-IT" sz="2000" dirty="0">
              <a:latin typeface="TimesNewRomanPS"/>
            </a:endParaRPr>
          </a:p>
          <a:p>
            <a:pPr marL="0" indent="0" algn="just">
              <a:buNone/>
            </a:pPr>
            <a:r>
              <a:rPr lang="it-IT" sz="2000" b="1" dirty="0">
                <a:solidFill>
                  <a:srgbClr val="C00000"/>
                </a:solidFill>
                <a:latin typeface="TimesNewRomanPS"/>
              </a:rPr>
              <a:t>Regole speciali per </a:t>
            </a:r>
            <a:r>
              <a:rPr lang="it-IT" sz="2000" b="1" dirty="0" err="1">
                <a:solidFill>
                  <a:srgbClr val="C00000"/>
                </a:solidFill>
                <a:latin typeface="TimesNewRomanPS"/>
              </a:rPr>
              <a:t>l.p.u.s</a:t>
            </a:r>
            <a:r>
              <a:rPr lang="it-IT" sz="2000" b="1" dirty="0">
                <a:solidFill>
                  <a:srgbClr val="C00000"/>
                </a:solidFill>
                <a:latin typeface="TimesNewRomanPS"/>
              </a:rPr>
              <a:t>.:</a:t>
            </a:r>
          </a:p>
          <a:p>
            <a:pPr algn="just">
              <a:buFontTx/>
              <a:buChar char="-"/>
            </a:pPr>
            <a:r>
              <a:rPr lang="it-IT" sz="2000" dirty="0">
                <a:latin typeface="TimesNewRomanPS"/>
              </a:rPr>
              <a:t>in caso di più condanne, possono essere eseguiti per un periodo superiore ai 3 tre anni</a:t>
            </a:r>
          </a:p>
          <a:p>
            <a:pPr algn="just">
              <a:buFontTx/>
              <a:buChar char="-"/>
            </a:pPr>
            <a:r>
              <a:rPr lang="it-IT" sz="2000" dirty="0">
                <a:latin typeface="TimesNewRomanPS"/>
              </a:rPr>
              <a:t>Per ciascuna condanna resta competente per l’esecuzione il Giudice che ha pronunciato il provvedimento.</a:t>
            </a:r>
          </a:p>
          <a:p>
            <a:pPr algn="just">
              <a:buFontTx/>
              <a:buChar char="-"/>
            </a:pPr>
            <a:endParaRPr lang="it-IT" sz="2000" dirty="0">
              <a:latin typeface="TimesNewRomanPS"/>
            </a:endParaRP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31916634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000" b="1" dirty="0">
                <a:solidFill>
                  <a:srgbClr val="C00000"/>
                </a:solidFill>
                <a:latin typeface="Times New Roman" panose="02020603050405020304" pitchFamily="18" charset="0"/>
                <a:cs typeface="Times New Roman" panose="02020603050405020304" pitchFamily="18" charset="0"/>
              </a:rPr>
              <a:t>Rapporti tra pene alternative e misure alternative</a:t>
            </a:r>
            <a:br>
              <a:rPr lang="it-IT" sz="2000" b="1" dirty="0">
                <a:solidFill>
                  <a:srgbClr val="C00000"/>
                </a:solidFill>
                <a:latin typeface="Times New Roman" panose="02020603050405020304" pitchFamily="18" charset="0"/>
                <a:cs typeface="Times New Roman" panose="02020603050405020304" pitchFamily="18" charset="0"/>
              </a:rPr>
            </a:br>
            <a:r>
              <a:rPr lang="it-IT" sz="2000" b="1" dirty="0">
                <a:solidFill>
                  <a:srgbClr val="C00000"/>
                </a:solidFill>
                <a:latin typeface="Times New Roman" panose="02020603050405020304" pitchFamily="18" charset="0"/>
                <a:cs typeface="Times New Roman" panose="02020603050405020304" pitchFamily="18" charset="0"/>
              </a:rPr>
              <a:t>(artt. 67 L. 689/1981 e 47 co 3 </a:t>
            </a:r>
            <a:r>
              <a:rPr lang="it-IT" sz="2000" b="1" i="1" dirty="0">
                <a:solidFill>
                  <a:srgbClr val="C00000"/>
                </a:solidFill>
                <a:latin typeface="Times New Roman" panose="02020603050405020304" pitchFamily="18" charset="0"/>
                <a:cs typeface="Times New Roman" panose="02020603050405020304" pitchFamily="18" charset="0"/>
              </a:rPr>
              <a:t>ter</a:t>
            </a:r>
            <a:r>
              <a:rPr lang="it-IT" sz="2000" b="1" dirty="0">
                <a:solidFill>
                  <a:srgbClr val="C00000"/>
                </a:solidFill>
                <a:latin typeface="Times New Roman" panose="02020603050405020304" pitchFamily="18" charset="0"/>
                <a:cs typeface="Times New Roman" panose="02020603050405020304" pitchFamily="18" charset="0"/>
              </a:rPr>
              <a:t> L. 354/1975)</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a:bodyPr>
          <a:lstStyle/>
          <a:p>
            <a:pPr marL="0" indent="0" algn="just">
              <a:buNone/>
            </a:pPr>
            <a:r>
              <a:rPr lang="it-IT" sz="2000" b="1" dirty="0">
                <a:solidFill>
                  <a:srgbClr val="C00000"/>
                </a:solidFill>
                <a:latin typeface="TimesNewRomanPS"/>
              </a:rPr>
              <a:t>Incompatibilità tra pena sostitutiva e misura alternativa</a:t>
            </a:r>
          </a:p>
          <a:p>
            <a:pPr marL="0" indent="0" algn="just">
              <a:buNone/>
            </a:pPr>
            <a:r>
              <a:rPr lang="it-IT" sz="2000" dirty="0">
                <a:latin typeface="TimesNewRomanPS"/>
              </a:rPr>
              <a:t>ad eccezione dell’affidamento in prova dopo che è stata espiata almeno metà della pena sostitutiva.</a:t>
            </a:r>
          </a:p>
          <a:p>
            <a:pPr marL="0" indent="0" algn="just">
              <a:buNone/>
            </a:pPr>
            <a:endParaRPr lang="it-IT" sz="2000" dirty="0">
              <a:latin typeface="TimesNewRomanPS"/>
            </a:endParaRPr>
          </a:p>
          <a:p>
            <a:pPr marL="0" indent="0" algn="just">
              <a:buNone/>
            </a:pPr>
            <a:r>
              <a:rPr lang="it-IT" sz="2000" b="1" dirty="0">
                <a:solidFill>
                  <a:srgbClr val="C00000"/>
                </a:solidFill>
                <a:latin typeface="TimesNewRomanPS"/>
              </a:rPr>
              <a:t>Non concedibilità delle misure alternative</a:t>
            </a:r>
          </a:p>
          <a:p>
            <a:pPr marL="0" indent="0" algn="just">
              <a:buNone/>
            </a:pPr>
            <a:r>
              <a:rPr lang="it-IT" sz="2000" dirty="0">
                <a:latin typeface="TimesNewRomanPS"/>
              </a:rPr>
              <a:t>Prima dell’espiazione della metà della pena detentiva a seguito di conversione per revoca della pena sostitutiva (salvo condannato minorenne)</a:t>
            </a: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16357338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000" b="1" dirty="0">
                <a:solidFill>
                  <a:srgbClr val="C00000"/>
                </a:solidFill>
                <a:latin typeface="Times New Roman" panose="02020603050405020304" pitchFamily="18" charset="0"/>
                <a:cs typeface="Times New Roman" panose="02020603050405020304" pitchFamily="18" charset="0"/>
              </a:rPr>
              <a:t>Licenze ai condannati, sospensione e rinvio dell’esecuzione</a:t>
            </a:r>
            <a:br>
              <a:rPr lang="it-IT" sz="2000" b="1" dirty="0">
                <a:solidFill>
                  <a:srgbClr val="C00000"/>
                </a:solidFill>
                <a:latin typeface="Times New Roman" panose="02020603050405020304" pitchFamily="18" charset="0"/>
                <a:cs typeface="Times New Roman" panose="02020603050405020304" pitchFamily="18" charset="0"/>
              </a:rPr>
            </a:br>
            <a:r>
              <a:rPr lang="it-IT" sz="2000" b="1" dirty="0">
                <a:solidFill>
                  <a:srgbClr val="C00000"/>
                </a:solidFill>
                <a:latin typeface="Times New Roman" panose="02020603050405020304" pitchFamily="18" charset="0"/>
                <a:cs typeface="Times New Roman" panose="02020603050405020304" pitchFamily="18" charset="0"/>
              </a:rPr>
              <a:t>(art. 69 L. 689/1981)</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a:bodyPr>
          <a:lstStyle/>
          <a:p>
            <a:pPr marL="0" indent="0" algn="just">
              <a:buNone/>
            </a:pPr>
            <a:r>
              <a:rPr lang="it-IT" sz="2000" b="1" dirty="0">
                <a:solidFill>
                  <a:srgbClr val="C00000"/>
                </a:solidFill>
                <a:effectLst/>
                <a:latin typeface="TimesNewRomanPS"/>
              </a:rPr>
              <a:t>Licenza</a:t>
            </a:r>
            <a:r>
              <a:rPr lang="it-IT" sz="2000" dirty="0">
                <a:effectLst/>
                <a:latin typeface="TimesNewRomanPS"/>
              </a:rPr>
              <a:t> fino a 45 gg. / anno per semilibertà e detenzione domiciliare</a:t>
            </a:r>
          </a:p>
          <a:p>
            <a:pPr marL="0" indent="0" algn="just">
              <a:buNone/>
            </a:pPr>
            <a:endParaRPr lang="it-IT" sz="2000" dirty="0">
              <a:effectLst/>
              <a:latin typeface="TimesNewRomanPS"/>
            </a:endParaRPr>
          </a:p>
          <a:p>
            <a:pPr marL="0" indent="0" algn="just">
              <a:buNone/>
            </a:pPr>
            <a:r>
              <a:rPr lang="it-IT" sz="2000" b="1" dirty="0">
                <a:solidFill>
                  <a:srgbClr val="C00000"/>
                </a:solidFill>
                <a:effectLst/>
                <a:latin typeface="TimesNewRomanPS"/>
              </a:rPr>
              <a:t>Sospensione</a:t>
            </a:r>
            <a:r>
              <a:rPr lang="it-IT" sz="2000" dirty="0">
                <a:effectLst/>
                <a:latin typeface="TimesNewRomanPS"/>
              </a:rPr>
              <a:t> fino a 45 gg. anno per </a:t>
            </a:r>
            <a:r>
              <a:rPr lang="it-IT" sz="2000" dirty="0" err="1">
                <a:effectLst/>
                <a:latin typeface="TimesNewRomanPS"/>
              </a:rPr>
              <a:t>l.p.</a:t>
            </a:r>
            <a:r>
              <a:rPr lang="it-IT" sz="2000" dirty="0" err="1">
                <a:latin typeface="TimesNewRomanPS"/>
              </a:rPr>
              <a:t>u.s</a:t>
            </a:r>
            <a:r>
              <a:rPr lang="it-IT" sz="2000" dirty="0">
                <a:latin typeface="TimesNewRomanPS"/>
              </a:rPr>
              <a:t>.</a:t>
            </a:r>
          </a:p>
          <a:p>
            <a:pPr marL="0" indent="0" algn="just">
              <a:buNone/>
            </a:pPr>
            <a:endParaRPr lang="it-IT" sz="2000" dirty="0">
              <a:effectLst/>
              <a:latin typeface="TimesNewRomanPS"/>
            </a:endParaRPr>
          </a:p>
          <a:p>
            <a:pPr marL="0" indent="0" algn="just">
              <a:buNone/>
            </a:pPr>
            <a:r>
              <a:rPr lang="it-IT" sz="2000" b="1" dirty="0">
                <a:solidFill>
                  <a:srgbClr val="C00000"/>
                </a:solidFill>
                <a:latin typeface="TimesNewRomanPS"/>
              </a:rPr>
              <a:t>Rinvio </a:t>
            </a:r>
            <a:r>
              <a:rPr lang="it-IT" sz="2000" b="1" i="1" dirty="0">
                <a:solidFill>
                  <a:srgbClr val="C00000"/>
                </a:solidFill>
                <a:latin typeface="TimesNewRomanPS"/>
              </a:rPr>
              <a:t>ex</a:t>
            </a:r>
            <a:r>
              <a:rPr lang="it-IT" sz="2000" b="1" dirty="0">
                <a:solidFill>
                  <a:srgbClr val="C00000"/>
                </a:solidFill>
                <a:latin typeface="TimesNewRomanPS"/>
              </a:rPr>
              <a:t> artt. 146 e 147 c.p.</a:t>
            </a:r>
            <a:r>
              <a:rPr lang="it-IT" sz="2000" dirty="0">
                <a:latin typeface="TimesNewRomanPS"/>
              </a:rPr>
              <a:t>:</a:t>
            </a:r>
          </a:p>
          <a:p>
            <a:pPr algn="just">
              <a:buFontTx/>
              <a:buChar char="-"/>
            </a:pPr>
            <a:r>
              <a:rPr lang="it-IT" sz="2000" dirty="0">
                <a:effectLst/>
                <a:latin typeface="TimesNewRomanPS"/>
              </a:rPr>
              <a:t>per semilibertà e detenzione domiciliare p</a:t>
            </a:r>
            <a:r>
              <a:rPr lang="it-IT" sz="2000" dirty="0">
                <a:latin typeface="TimesNewRomanPS"/>
              </a:rPr>
              <a:t>rovvede il Tribunale di Sorveglianza </a:t>
            </a:r>
            <a:r>
              <a:rPr lang="it-IT" sz="2000" i="1" dirty="0">
                <a:latin typeface="TimesNewRomanPS"/>
              </a:rPr>
              <a:t>ex</a:t>
            </a:r>
            <a:r>
              <a:rPr lang="it-IT" sz="2000" dirty="0">
                <a:latin typeface="TimesNewRomanPS"/>
              </a:rPr>
              <a:t> art. 684 c.p.p. (la semilibertà può essere sostituita con la detenzione domiciliare)</a:t>
            </a:r>
          </a:p>
          <a:p>
            <a:pPr marL="0" indent="0" algn="just">
              <a:buNone/>
            </a:pPr>
            <a:endParaRPr lang="it-IT" sz="2000" dirty="0">
              <a:latin typeface="TimesNewRomanPS"/>
            </a:endParaRPr>
          </a:p>
          <a:p>
            <a:pPr algn="just">
              <a:buFontTx/>
              <a:buChar char="-"/>
            </a:pPr>
            <a:r>
              <a:rPr lang="it-IT" sz="2000" dirty="0">
                <a:latin typeface="TimesNewRomanPS"/>
              </a:rPr>
              <a:t>per </a:t>
            </a:r>
            <a:r>
              <a:rPr lang="it-IT" sz="2000" dirty="0" err="1">
                <a:latin typeface="TimesNewRomanPS"/>
              </a:rPr>
              <a:t>l.p.u.s</a:t>
            </a:r>
            <a:r>
              <a:rPr lang="it-IT" sz="2000" dirty="0">
                <a:latin typeface="TimesNewRomanPS"/>
              </a:rPr>
              <a:t>. provvede il Giudice dell’esecuzione </a:t>
            </a:r>
            <a:r>
              <a:rPr lang="it-IT" sz="2000" i="1" dirty="0">
                <a:latin typeface="TimesNewRomanPS"/>
              </a:rPr>
              <a:t>ex</a:t>
            </a:r>
            <a:r>
              <a:rPr lang="it-IT" sz="2000" dirty="0">
                <a:latin typeface="TimesNewRomanPS"/>
              </a:rPr>
              <a:t> art. 666 c.p.p.</a:t>
            </a:r>
            <a:endParaRPr lang="it-IT" sz="2000" dirty="0">
              <a:effectLst/>
              <a:latin typeface="TimesNewRomanPS"/>
            </a:endParaRPr>
          </a:p>
          <a:p>
            <a:pPr marL="0" indent="0" algn="just">
              <a:buNone/>
            </a:pPr>
            <a:endParaRPr lang="it-IT" sz="2000" dirty="0">
              <a:effectLst/>
              <a:latin typeface="TimesNewRomanPS"/>
            </a:endParaRP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23906929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fontScale="90000"/>
          </a:bodyPr>
          <a:lstStyle/>
          <a:p>
            <a:r>
              <a:rPr lang="it-IT" sz="2000" b="1" dirty="0">
                <a:solidFill>
                  <a:srgbClr val="C00000"/>
                </a:solidFill>
                <a:latin typeface="Times New Roman" panose="02020603050405020304" pitchFamily="18" charset="0"/>
                <a:cs typeface="Times New Roman" panose="02020603050405020304" pitchFamily="18" charset="0"/>
              </a:rPr>
              <a:t>Disposizioni transitorie in materia di pene sostitutive delle pene detentive brevi </a:t>
            </a:r>
            <a:br>
              <a:rPr lang="it-IT" sz="2000" b="1" dirty="0">
                <a:solidFill>
                  <a:srgbClr val="C00000"/>
                </a:solidFill>
                <a:latin typeface="Times New Roman" panose="02020603050405020304" pitchFamily="18" charset="0"/>
                <a:cs typeface="Times New Roman" panose="02020603050405020304" pitchFamily="18" charset="0"/>
              </a:rPr>
            </a:br>
            <a:r>
              <a:rPr lang="it-IT" sz="2000" b="1" dirty="0">
                <a:solidFill>
                  <a:srgbClr val="C00000"/>
                </a:solidFill>
                <a:latin typeface="Times New Roman" panose="02020603050405020304" pitchFamily="18" charset="0"/>
                <a:cs typeface="Times New Roman" panose="02020603050405020304" pitchFamily="18" charset="0"/>
              </a:rPr>
              <a:t>(art. 95 D.Lgs. 150/2022) </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a:bodyPr>
          <a:lstStyle/>
          <a:p>
            <a:pPr marL="0" indent="0" algn="ctr">
              <a:buNone/>
            </a:pPr>
            <a:r>
              <a:rPr lang="it-IT" sz="2000" dirty="0">
                <a:latin typeface="Times New Roman" panose="02020603050405020304" pitchFamily="18" charset="0"/>
                <a:cs typeface="Times New Roman" panose="02020603050405020304" pitchFamily="18" charset="0"/>
              </a:rPr>
              <a:t>Procedimenti pendenti in primo e secondo grado (compresi giudizi di rinvio): </a:t>
            </a:r>
          </a:p>
          <a:p>
            <a:pPr marL="0" indent="0" algn="ctr">
              <a:buNone/>
            </a:pPr>
            <a:r>
              <a:rPr lang="it-IT" sz="2000" b="1" dirty="0">
                <a:solidFill>
                  <a:srgbClr val="C00000"/>
                </a:solidFill>
                <a:latin typeface="Times New Roman" panose="02020603050405020304" pitchFamily="18" charset="0"/>
                <a:cs typeface="Times New Roman" panose="02020603050405020304" pitchFamily="18" charset="0"/>
              </a:rPr>
              <a:t>applicazione integrale delle nuove norme</a:t>
            </a:r>
          </a:p>
          <a:p>
            <a:pPr marL="0" indent="0" algn="ctr">
              <a:buNone/>
            </a:pPr>
            <a:endParaRPr lang="it-IT" sz="2000" dirty="0">
              <a:latin typeface="Times New Roman" panose="02020603050405020304" pitchFamily="18" charset="0"/>
              <a:cs typeface="Times New Roman" panose="02020603050405020304" pitchFamily="18" charset="0"/>
            </a:endParaRPr>
          </a:p>
          <a:p>
            <a:pPr marL="0" indent="0" algn="ctr">
              <a:buNone/>
            </a:pPr>
            <a:r>
              <a:rPr lang="it-IT" sz="2000" dirty="0">
                <a:latin typeface="Times New Roman" panose="02020603050405020304" pitchFamily="18" charset="0"/>
                <a:cs typeface="Times New Roman" panose="02020603050405020304" pitchFamily="18" charset="0"/>
              </a:rPr>
              <a:t>Procedimenti pendenti in Cassazione:</a:t>
            </a:r>
          </a:p>
          <a:p>
            <a:pPr marL="0" indent="0" algn="ctr">
              <a:buNone/>
            </a:pPr>
            <a:r>
              <a:rPr lang="it-IT" sz="2000" b="1" dirty="0">
                <a:solidFill>
                  <a:srgbClr val="C00000"/>
                </a:solidFill>
                <a:latin typeface="Times New Roman" panose="02020603050405020304" pitchFamily="18" charset="0"/>
                <a:cs typeface="Times New Roman" panose="02020603050405020304" pitchFamily="18" charset="0"/>
              </a:rPr>
              <a:t>istanza al giudice dell’esecuzione</a:t>
            </a:r>
            <a:r>
              <a:rPr lang="it-IT" sz="2000" b="1"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entro 30 gg. dal passaggio in giudicato</a:t>
            </a:r>
          </a:p>
          <a:p>
            <a:pPr marL="0" indent="0" algn="ctr">
              <a:buNone/>
            </a:pPr>
            <a:endParaRPr lang="it-IT" sz="2000" dirty="0">
              <a:latin typeface="Times New Roman" panose="02020603050405020304" pitchFamily="18" charset="0"/>
              <a:cs typeface="Times New Roman" panose="02020603050405020304" pitchFamily="18" charset="0"/>
            </a:endParaRPr>
          </a:p>
          <a:p>
            <a:pPr marL="0" indent="0" algn="ctr">
              <a:buNone/>
            </a:pPr>
            <a:r>
              <a:rPr lang="it-IT" sz="2000" dirty="0">
                <a:latin typeface="Times New Roman" panose="02020603050405020304" pitchFamily="18" charset="0"/>
                <a:cs typeface="Times New Roman" panose="02020603050405020304" pitchFamily="18" charset="0"/>
              </a:rPr>
              <a:t>Semidetenzione in corso:</a:t>
            </a:r>
          </a:p>
          <a:p>
            <a:pPr marL="0" indent="0" algn="ctr">
              <a:buNone/>
            </a:pPr>
            <a:r>
              <a:rPr lang="it-IT" sz="2000" b="1" dirty="0">
                <a:solidFill>
                  <a:srgbClr val="C00000"/>
                </a:solidFill>
                <a:latin typeface="Times New Roman" panose="02020603050405020304" pitchFamily="18" charset="0"/>
                <a:cs typeface="Times New Roman" panose="02020603050405020304" pitchFamily="18" charset="0"/>
              </a:rPr>
              <a:t>prosegue</a:t>
            </a:r>
            <a:r>
              <a:rPr lang="it-IT" sz="2000" dirty="0">
                <a:latin typeface="Times New Roman" panose="02020603050405020304" pitchFamily="18" charset="0"/>
                <a:cs typeface="Times New Roman" panose="02020603050405020304" pitchFamily="18" charset="0"/>
              </a:rPr>
              <a:t>, ma può esserne chiesta la </a:t>
            </a:r>
            <a:r>
              <a:rPr lang="it-IT" sz="2000" b="1" dirty="0">
                <a:solidFill>
                  <a:srgbClr val="C00000"/>
                </a:solidFill>
                <a:latin typeface="Times New Roman" panose="02020603050405020304" pitchFamily="18" charset="0"/>
                <a:cs typeface="Times New Roman" panose="02020603050405020304" pitchFamily="18" charset="0"/>
              </a:rPr>
              <a:t>conversione</a:t>
            </a:r>
            <a:r>
              <a:rPr lang="it-IT" sz="2000" dirty="0">
                <a:latin typeface="Times New Roman" panose="02020603050405020304" pitchFamily="18" charset="0"/>
                <a:cs typeface="Times New Roman" panose="02020603050405020304" pitchFamily="18" charset="0"/>
              </a:rPr>
              <a:t> in semilibertà</a:t>
            </a:r>
          </a:p>
          <a:p>
            <a:pPr marL="0" indent="0" algn="ctr">
              <a:buNone/>
            </a:pPr>
            <a:endParaRPr lang="it-IT" sz="2000" dirty="0">
              <a:latin typeface="Times New Roman" panose="02020603050405020304" pitchFamily="18" charset="0"/>
              <a:cs typeface="Times New Roman" panose="02020603050405020304" pitchFamily="18" charset="0"/>
            </a:endParaRPr>
          </a:p>
          <a:p>
            <a:pPr marL="0" indent="0" algn="ctr">
              <a:buNone/>
            </a:pPr>
            <a:r>
              <a:rPr lang="it-IT" sz="2000" dirty="0">
                <a:latin typeface="Times New Roman" panose="02020603050405020304" pitchFamily="18" charset="0"/>
                <a:cs typeface="Times New Roman" panose="02020603050405020304" pitchFamily="18" charset="0"/>
              </a:rPr>
              <a:t>Libertà vigilata in corso:</a:t>
            </a:r>
          </a:p>
          <a:p>
            <a:pPr marL="0" indent="0" algn="ctr">
              <a:buNone/>
            </a:pPr>
            <a:r>
              <a:rPr lang="it-IT" sz="2000" b="1" dirty="0">
                <a:solidFill>
                  <a:srgbClr val="C00000"/>
                </a:solidFill>
                <a:latin typeface="Times New Roman" panose="02020603050405020304" pitchFamily="18" charset="0"/>
                <a:cs typeface="Times New Roman" panose="02020603050405020304" pitchFamily="18" charset="0"/>
              </a:rPr>
              <a:t>prosegue</a:t>
            </a: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22792401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accent2">
                <a:lumMod val="50000"/>
              </a:schemeClr>
            </a:solidFill>
          </a:ln>
          <a:effectLst>
            <a:glow rad="127000">
              <a:schemeClr val="accent2">
                <a:lumMod val="75000"/>
              </a:schemeClr>
            </a:glow>
          </a:effectLst>
        </p:spPr>
        <p:txBody>
          <a:bodyPr>
            <a:normAutofit/>
          </a:bodyPr>
          <a:lstStyle/>
          <a:p>
            <a:r>
              <a:rPr lang="it-IT" sz="2000" b="1" dirty="0">
                <a:solidFill>
                  <a:srgbClr val="C00000"/>
                </a:solidFill>
                <a:latin typeface="Times New Roman" panose="02020603050405020304" pitchFamily="18" charset="0"/>
                <a:cs typeface="Times New Roman" panose="02020603050405020304" pitchFamily="18" charset="0"/>
              </a:rPr>
              <a:t>Disposizioni transitorie in materia di pene pecuniarie sostitutive</a:t>
            </a:r>
            <a:br>
              <a:rPr lang="it-IT" sz="2000" b="1" dirty="0">
                <a:solidFill>
                  <a:srgbClr val="C00000"/>
                </a:solidFill>
                <a:latin typeface="Times New Roman" panose="02020603050405020304" pitchFamily="18" charset="0"/>
                <a:cs typeface="Times New Roman" panose="02020603050405020304" pitchFamily="18" charset="0"/>
              </a:rPr>
            </a:br>
            <a:r>
              <a:rPr lang="it-IT" sz="2000" b="1" dirty="0">
                <a:solidFill>
                  <a:srgbClr val="C00000"/>
                </a:solidFill>
                <a:latin typeface="Times New Roman" panose="02020603050405020304" pitchFamily="18" charset="0"/>
                <a:cs typeface="Times New Roman" panose="02020603050405020304" pitchFamily="18" charset="0"/>
              </a:rPr>
              <a:t>(art. 97 D.Lgs. 150/2022) </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a:effectLst>
            <a:glow rad="127000">
              <a:schemeClr val="accent2">
                <a:lumMod val="75000"/>
              </a:schemeClr>
            </a:glow>
          </a:effectLst>
        </p:spPr>
        <p:txBody>
          <a:bodyPr anchor="ctr" anchorCtr="0">
            <a:normAutofit/>
          </a:bodyPr>
          <a:lstStyle/>
          <a:p>
            <a:pPr marL="0" indent="0" algn="just">
              <a:buNone/>
            </a:pPr>
            <a:r>
              <a:rPr lang="it-IT" sz="2000" dirty="0">
                <a:latin typeface="Times New Roman" panose="02020603050405020304" pitchFamily="18" charset="0"/>
                <a:cs typeface="Times New Roman" panose="02020603050405020304" pitchFamily="18" charset="0"/>
              </a:rPr>
              <a:t>«</a:t>
            </a:r>
            <a:r>
              <a:rPr lang="it-IT" sz="2000" i="1" dirty="0">
                <a:latin typeface="Times New Roman" panose="02020603050405020304" pitchFamily="18" charset="0"/>
                <a:cs typeface="Times New Roman" panose="02020603050405020304" pitchFamily="18" charset="0"/>
              </a:rPr>
              <a:t>Salvo che risultino più favorevoli al condannato, le disposizioni in materia di conversione delle pene pecuniarie, previste dall'articolo 71 e dal Capo V della legge 24 novembre 1981, n. 689, come modificate dal presente decreto, si applicano </a:t>
            </a:r>
            <a:r>
              <a:rPr lang="it-IT" sz="2000" b="1" i="1" dirty="0">
                <a:solidFill>
                  <a:srgbClr val="C00000"/>
                </a:solidFill>
                <a:latin typeface="Times New Roman" panose="02020603050405020304" pitchFamily="18" charset="0"/>
                <a:cs typeface="Times New Roman" panose="02020603050405020304" pitchFamily="18" charset="0"/>
              </a:rPr>
              <a:t>ai reati commessi dopo la sua entrata in vigore</a:t>
            </a:r>
            <a:r>
              <a:rPr lang="it-IT" sz="2000" i="1" dirty="0">
                <a:latin typeface="Times New Roman" panose="02020603050405020304" pitchFamily="18" charset="0"/>
                <a:cs typeface="Times New Roman" panose="02020603050405020304" pitchFamily="18" charset="0"/>
              </a:rPr>
              <a:t>.</a:t>
            </a:r>
          </a:p>
          <a:p>
            <a:pPr marL="0" indent="0" algn="just">
              <a:buNone/>
            </a:pPr>
            <a:r>
              <a:rPr lang="it-IT" sz="2000" i="1" dirty="0">
                <a:latin typeface="Times New Roman" panose="02020603050405020304" pitchFamily="18" charset="0"/>
                <a:cs typeface="Times New Roman" panose="02020603050405020304" pitchFamily="18" charset="0"/>
              </a:rPr>
              <a:t>Fermo quanto previsto dal comma 1, ai reati commessi prima della data di entrata in vigore del presente decreto continuano ad applicarsi le disposizioni in materia di conversione ed esecuzione delle pene pecuniarie previste dal Capo V della legge 24 novembre 1981, n. 689, dall'articolo 660 del codice di procedura penale e da ogni altra disposizione di legge, vigenti prima della data di entrata in vigore del presente decreto.</a:t>
            </a:r>
            <a:r>
              <a:rPr lang="it-IT" sz="2000" dirty="0">
                <a:latin typeface="Times New Roman" panose="02020603050405020304" pitchFamily="18" charset="0"/>
                <a:cs typeface="Times New Roman" panose="02020603050405020304" pitchFamily="18" charset="0"/>
              </a:rPr>
              <a:t>»</a:t>
            </a:r>
          </a:p>
        </p:txBody>
      </p:sp>
      <p:sp>
        <p:nvSpPr>
          <p:cNvPr id="4" name="Segnaposto piè di pagina 3"/>
          <p:cNvSpPr>
            <a:spLocks noGrp="1"/>
          </p:cNvSpPr>
          <p:nvPr>
            <p:ph type="ftr" sz="quarter" idx="11"/>
          </p:nvPr>
        </p:nvSpPr>
        <p:spPr>
          <a:xfrm>
            <a:off x="2871040" y="6331634"/>
            <a:ext cx="3401920" cy="409843"/>
          </a:xfrm>
          <a:solidFill>
            <a:schemeClr val="bg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mn-ea"/>
                <a:cs typeface="Times New Roman" panose="02020603050405020304" pitchFamily="18" charset="0"/>
              </a:rPr>
              <a:t>Avv.  Luca Carnino (Ph.D.)</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Tree>
    <p:extLst>
      <p:ext uri="{BB962C8B-B14F-4D97-AF65-F5344CB8AC3E}">
        <p14:creationId xmlns:p14="http://schemas.microsoft.com/office/powerpoint/2010/main" val="27159446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3" name="Titolo 1">
            <a:extLst>
              <a:ext uri="{FF2B5EF4-FFF2-40B4-BE49-F238E27FC236}">
                <a16:creationId xmlns:a16="http://schemas.microsoft.com/office/drawing/2014/main" id="{B8137132-F3F9-80E2-3627-4919941F6113}"/>
              </a:ext>
            </a:extLst>
          </p:cNvPr>
          <p:cNvSpPr txBox="1">
            <a:spLocks/>
          </p:cNvSpPr>
          <p:nvPr/>
        </p:nvSpPr>
        <p:spPr>
          <a:xfrm>
            <a:off x="2871039" y="2757488"/>
            <a:ext cx="3401921" cy="1024281"/>
          </a:xfrm>
          <a:prstGeom prst="rect">
            <a:avLst/>
          </a:prstGeom>
          <a:solidFill>
            <a:schemeClr val="tx1"/>
          </a:solidFill>
          <a:ln>
            <a:solidFill>
              <a:schemeClr val="accent2">
                <a:lumMod val="50000"/>
              </a:schemeClr>
            </a:solidFill>
          </a:ln>
          <a:effectLst>
            <a:glow rad="127000">
              <a:schemeClr val="accent6">
                <a:lumMod val="50000"/>
              </a:schemeClr>
            </a:glo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Fine</a:t>
            </a:r>
          </a:p>
        </p:txBody>
      </p:sp>
      <p:sp>
        <p:nvSpPr>
          <p:cNvPr id="9" name="Segnaposto piè di pagina 3">
            <a:extLst>
              <a:ext uri="{FF2B5EF4-FFF2-40B4-BE49-F238E27FC236}">
                <a16:creationId xmlns:a16="http://schemas.microsoft.com/office/drawing/2014/main" id="{09CFC737-6C36-B4E9-EDA8-B16B7D47DB78}"/>
              </a:ext>
            </a:extLst>
          </p:cNvPr>
          <p:cNvSpPr>
            <a:spLocks noGrp="1"/>
          </p:cNvSpPr>
          <p:nvPr>
            <p:ph type="ftr" sz="quarter" idx="11"/>
          </p:nvPr>
        </p:nvSpPr>
        <p:spPr>
          <a:xfrm>
            <a:off x="2871040" y="6331634"/>
            <a:ext cx="3401920" cy="409843"/>
          </a:xfrm>
          <a:solidFill>
            <a:schemeClr val="tx1">
              <a:alpha val="40000"/>
            </a:schemeClr>
          </a:solidFill>
          <a:ln>
            <a:solidFill>
              <a:schemeClr val="bg1">
                <a:lumMod val="50000"/>
              </a:schemeClr>
            </a:solidFill>
          </a:ln>
          <a:effectLst>
            <a:glow rad="127000">
              <a:schemeClr val="accent2">
                <a:lumMod val="40000"/>
                <a:lumOff val="60000"/>
                <a:alpha val="40000"/>
              </a:schemeClr>
            </a:glow>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Avv.  Luca Carnino (Ph.D.)</a:t>
            </a:r>
          </a:p>
        </p:txBody>
      </p:sp>
    </p:spTree>
    <p:extLst>
      <p:ext uri="{BB962C8B-B14F-4D97-AF65-F5344CB8AC3E}">
        <p14:creationId xmlns:p14="http://schemas.microsoft.com/office/powerpoint/2010/main" val="2368561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3200" b="1" dirty="0">
                <a:solidFill>
                  <a:schemeClr val="accent5">
                    <a:lumMod val="50000"/>
                  </a:schemeClr>
                </a:solidFill>
                <a:latin typeface="Times New Roman" panose="02020603050405020304" pitchFamily="18" charset="0"/>
                <a:cs typeface="Times New Roman" panose="02020603050405020304" pitchFamily="18" charset="0"/>
              </a:rPr>
              <a:t>Art. 605 c.p. – Sequestro di persona</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rmAutofit/>
          </a:bodyPr>
          <a:lstStyle/>
          <a:p>
            <a:pPr marL="0" indent="0" algn="ctr">
              <a:buNone/>
            </a:pPr>
            <a:r>
              <a:rPr lang="it-IT" sz="2800" dirty="0">
                <a:latin typeface="Times New Roman" panose="02020603050405020304" pitchFamily="18" charset="0"/>
                <a:cs typeface="Times New Roman" panose="02020603050405020304" pitchFamily="18" charset="0"/>
              </a:rPr>
              <a:t>L’</a:t>
            </a:r>
            <a:r>
              <a:rPr lang="it-IT" sz="2800" b="1" u="sng" dirty="0">
                <a:latin typeface="Times New Roman" panose="02020603050405020304" pitchFamily="18" charset="0"/>
                <a:cs typeface="Times New Roman" panose="02020603050405020304" pitchFamily="18" charset="0"/>
              </a:rPr>
              <a:t>ipotesi base</a:t>
            </a:r>
            <a:r>
              <a:rPr lang="it-IT" sz="2800" dirty="0">
                <a:latin typeface="Times New Roman" panose="02020603050405020304" pitchFamily="18" charset="0"/>
                <a:cs typeface="Times New Roman" panose="02020603050405020304" pitchFamily="18" charset="0"/>
              </a:rPr>
              <a:t> diviene procedibile a querela,</a:t>
            </a:r>
          </a:p>
          <a:p>
            <a:pPr marL="0" indent="0" algn="ctr">
              <a:buNone/>
            </a:pPr>
            <a:r>
              <a:rPr lang="it-IT" sz="2800" dirty="0">
                <a:latin typeface="Times New Roman" panose="02020603050405020304" pitchFamily="18" charset="0"/>
                <a:cs typeface="Times New Roman" panose="02020603050405020304" pitchFamily="18" charset="0"/>
              </a:rPr>
              <a:t> </a:t>
            </a:r>
            <a:r>
              <a:rPr lang="it-IT" sz="2800" b="1" u="sng" dirty="0">
                <a:latin typeface="Times New Roman" panose="02020603050405020304" pitchFamily="18" charset="0"/>
                <a:cs typeface="Times New Roman" panose="02020603050405020304" pitchFamily="18" charset="0"/>
              </a:rPr>
              <a:t>tranne </a:t>
            </a:r>
            <a:r>
              <a:rPr lang="it-IT" sz="2800" dirty="0">
                <a:latin typeface="Times New Roman" panose="02020603050405020304" pitchFamily="18" charset="0"/>
                <a:cs typeface="Times New Roman" panose="02020603050405020304" pitchFamily="18" charset="0"/>
              </a:rPr>
              <a:t>quando è commessa in danno di persona</a:t>
            </a:r>
          </a:p>
          <a:p>
            <a:pPr marL="0" indent="0" algn="ctr">
              <a:buNone/>
            </a:pPr>
            <a:r>
              <a:rPr lang="it-IT" sz="2800" dirty="0">
                <a:latin typeface="Times New Roman" panose="02020603050405020304" pitchFamily="18" charset="0"/>
                <a:cs typeface="Times New Roman" panose="02020603050405020304" pitchFamily="18" charset="0"/>
              </a:rPr>
              <a:t>a incapace, per età o per infermità.</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0CB98B5D-FA77-834B-79FA-15821907C18B}"/>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727017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735"/>
            <a:ext cx="8229600" cy="921765"/>
          </a:xfrm>
          <a:solidFill>
            <a:schemeClr val="bg1"/>
          </a:solidFill>
          <a:ln>
            <a:solidFill>
              <a:schemeClr val="bg1">
                <a:lumMod val="50000"/>
              </a:schemeClr>
            </a:solidFill>
          </a:ln>
        </p:spPr>
        <p:txBody>
          <a:bodyPr>
            <a:normAutofit/>
          </a:bodyPr>
          <a:lstStyle/>
          <a:p>
            <a:r>
              <a:rPr lang="it-IT" sz="3200" b="1" dirty="0">
                <a:solidFill>
                  <a:schemeClr val="accent5">
                    <a:lumMod val="50000"/>
                  </a:schemeClr>
                </a:solidFill>
                <a:latin typeface="Times New Roman" panose="02020603050405020304" pitchFamily="18" charset="0"/>
                <a:cs typeface="Times New Roman" panose="02020603050405020304" pitchFamily="18" charset="0"/>
              </a:rPr>
              <a:t>Art. 610 c.p. – Violenza privata</a:t>
            </a:r>
          </a:p>
        </p:txBody>
      </p:sp>
      <p:sp>
        <p:nvSpPr>
          <p:cNvPr id="3" name="Segnaposto contenuto 2"/>
          <p:cNvSpPr>
            <a:spLocks noGrp="1"/>
          </p:cNvSpPr>
          <p:nvPr>
            <p:ph idx="1"/>
          </p:nvPr>
        </p:nvSpPr>
        <p:spPr>
          <a:xfrm>
            <a:off x="457200" y="1637731"/>
            <a:ext cx="8229600" cy="4359672"/>
          </a:xfrm>
          <a:solidFill>
            <a:schemeClr val="bg1"/>
          </a:solidFill>
          <a:ln>
            <a:solidFill>
              <a:schemeClr val="bg1">
                <a:lumMod val="50000"/>
              </a:schemeClr>
            </a:solidFill>
          </a:ln>
        </p:spPr>
        <p:txBody>
          <a:bodyPr anchor="ctr" anchorCtr="0">
            <a:normAutofit/>
          </a:bodyPr>
          <a:lstStyle/>
          <a:p>
            <a:pPr marL="0" indent="0" algn="ctr">
              <a:buNone/>
            </a:pPr>
            <a:r>
              <a:rPr lang="it-IT" sz="2800" dirty="0">
                <a:latin typeface="Times New Roman" panose="02020603050405020304" pitchFamily="18" charset="0"/>
                <a:cs typeface="Times New Roman" panose="02020603050405020304" pitchFamily="18" charset="0"/>
              </a:rPr>
              <a:t>Diviene procedibile a querela, </a:t>
            </a:r>
            <a:r>
              <a:rPr lang="it-IT" sz="2800" b="1" u="sng" dirty="0">
                <a:latin typeface="Times New Roman" panose="02020603050405020304" pitchFamily="18" charset="0"/>
                <a:cs typeface="Times New Roman" panose="02020603050405020304" pitchFamily="18" charset="0"/>
              </a:rPr>
              <a:t>tranne</a:t>
            </a:r>
            <a:r>
              <a:rPr lang="it-IT" sz="2800" dirty="0">
                <a:latin typeface="Times New Roman" panose="02020603050405020304" pitchFamily="18" charset="0"/>
                <a:cs typeface="Times New Roman" panose="02020603050405020304" pitchFamily="18" charset="0"/>
              </a:rPr>
              <a:t> quando:</a:t>
            </a:r>
          </a:p>
          <a:p>
            <a:pPr marL="0" indent="0" algn="ctr">
              <a:buNone/>
            </a:pPr>
            <a:endParaRPr lang="it-IT" sz="2800" dirty="0">
              <a:latin typeface="Times New Roman" panose="02020603050405020304" pitchFamily="18" charset="0"/>
              <a:cs typeface="Times New Roman" panose="02020603050405020304" pitchFamily="18" charset="0"/>
            </a:endParaRPr>
          </a:p>
          <a:p>
            <a:pPr marL="514350" indent="-514350" algn="ctr">
              <a:buAutoNum type="arabicPeriod"/>
            </a:pPr>
            <a:r>
              <a:rPr lang="it-IT" sz="2800" dirty="0">
                <a:latin typeface="Times New Roman" panose="02020603050405020304" pitchFamily="18" charset="0"/>
                <a:cs typeface="Times New Roman" panose="02020603050405020304" pitchFamily="18" charset="0"/>
              </a:rPr>
              <a:t>ricorrono le condizioni previste dall’art. 339 c.p.;</a:t>
            </a:r>
          </a:p>
          <a:p>
            <a:pPr marL="0" indent="0" algn="ctr">
              <a:buNone/>
            </a:pPr>
            <a:endParaRPr lang="it-IT" sz="2800" dirty="0">
              <a:latin typeface="Times New Roman" panose="02020603050405020304" pitchFamily="18" charset="0"/>
              <a:cs typeface="Times New Roman" panose="02020603050405020304" pitchFamily="18" charset="0"/>
            </a:endParaRPr>
          </a:p>
          <a:p>
            <a:pPr marL="0" indent="0" algn="ctr">
              <a:buNone/>
            </a:pPr>
            <a:r>
              <a:rPr lang="it-IT" sz="2800" dirty="0">
                <a:latin typeface="Times New Roman" panose="02020603050405020304" pitchFamily="18" charset="0"/>
                <a:cs typeface="Times New Roman" panose="02020603050405020304" pitchFamily="18" charset="0"/>
              </a:rPr>
              <a:t>2. il fatto è commesso in danno di persona incapace, per età o per infermità</a:t>
            </a:r>
          </a:p>
        </p:txBody>
      </p:sp>
      <p:pic>
        <p:nvPicPr>
          <p:cNvPr id="5" name="Immagine 4" descr="logo_litubium_filigrana_d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88" y="6166988"/>
            <a:ext cx="691012" cy="691012"/>
          </a:xfrm>
          <a:prstGeom prst="rect">
            <a:avLst/>
          </a:prstGeom>
        </p:spPr>
      </p:pic>
      <p:sp>
        <p:nvSpPr>
          <p:cNvPr id="6" name="Segnaposto piè di pagina 3">
            <a:extLst>
              <a:ext uri="{FF2B5EF4-FFF2-40B4-BE49-F238E27FC236}">
                <a16:creationId xmlns:a16="http://schemas.microsoft.com/office/drawing/2014/main" id="{6B1A71AE-7955-6B04-6E71-05235E8464BB}"/>
              </a:ext>
            </a:extLst>
          </p:cNvPr>
          <p:cNvSpPr>
            <a:spLocks noGrp="1"/>
          </p:cNvSpPr>
          <p:nvPr>
            <p:ph type="ftr" sz="quarter" idx="11"/>
          </p:nvPr>
        </p:nvSpPr>
        <p:spPr>
          <a:xfrm>
            <a:off x="3124200" y="6322423"/>
            <a:ext cx="3401920" cy="419054"/>
          </a:xfrm>
          <a:solidFill>
            <a:schemeClr val="bg1">
              <a:alpha val="70000"/>
            </a:schemeClr>
          </a:solidFill>
          <a:ln>
            <a:solidFill>
              <a:schemeClr val="accent5"/>
            </a:solidFill>
          </a:ln>
        </p:spPr>
        <p:txBody>
          <a:bodyPr/>
          <a:lstStyle/>
          <a:p>
            <a:r>
              <a:rPr lang="it-IT" sz="1400" i="1" dirty="0">
                <a:solidFill>
                  <a:srgbClr val="002060"/>
                </a:solidFill>
                <a:latin typeface="Times New Roman" panose="02020603050405020304" pitchFamily="18" charset="0"/>
                <a:cs typeface="Times New Roman" panose="02020603050405020304" pitchFamily="18" charset="0"/>
              </a:rPr>
              <a:t>Avv.  Luca Carnino (Ph.D.)</a:t>
            </a:r>
          </a:p>
        </p:txBody>
      </p:sp>
    </p:spTree>
    <p:extLst>
      <p:ext uri="{BB962C8B-B14F-4D97-AF65-F5344CB8AC3E}">
        <p14:creationId xmlns:p14="http://schemas.microsoft.com/office/powerpoint/2010/main" val="35616228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ttà">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1916</TotalTime>
  <Words>6476</Words>
  <Application>Microsoft Macintosh PowerPoint</Application>
  <PresentationFormat>Presentazione su schermo (4:3)</PresentationFormat>
  <Paragraphs>510</Paragraphs>
  <Slides>75</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75</vt:i4>
      </vt:variant>
    </vt:vector>
  </HeadingPairs>
  <TitlesOfParts>
    <vt:vector size="81" baseType="lpstr">
      <vt:lpstr>Arial</vt:lpstr>
      <vt:lpstr>Calibri</vt:lpstr>
      <vt:lpstr>Georgia</vt:lpstr>
      <vt:lpstr>Times New Roman</vt:lpstr>
      <vt:lpstr>TimesNewRomanPS</vt:lpstr>
      <vt:lpstr>Tema di Office</vt:lpstr>
      <vt:lpstr>D.Lgs. 150/2022 «Riforma Cartabia»</vt:lpstr>
      <vt:lpstr>Fonti normative</vt:lpstr>
      <vt:lpstr>Principali modifiche  al codice penale</vt:lpstr>
      <vt:lpstr>Estensione della procedibilità a querela</vt:lpstr>
      <vt:lpstr>Catalogo dei reati dei quali è stata modificata la procedibilità</vt:lpstr>
      <vt:lpstr>Art. 582 c.p. – Lesione personale</vt:lpstr>
      <vt:lpstr>Art. 590 bis c.p. – Lesioni personali stradali gravi o gravissime</vt:lpstr>
      <vt:lpstr>Art. 605 c.p. – Sequestro di persona</vt:lpstr>
      <vt:lpstr>Art. 610 c.p. – Violenza privata</vt:lpstr>
      <vt:lpstr>Art. 612 c.p. – Minaccia</vt:lpstr>
      <vt:lpstr>Art. 614 c.p. – Violazione di domicilio</vt:lpstr>
      <vt:lpstr>Art. 624 c.p. – Furto</vt:lpstr>
      <vt:lpstr>Art. 635 c.p. – Danneggiamento</vt:lpstr>
      <vt:lpstr>Art. 640 c.p. – Truffa</vt:lpstr>
      <vt:lpstr>Art. 640 ter c.p. – Frode informatica</vt:lpstr>
      <vt:lpstr>Art. 646 c.p. – Appropriazione indebita</vt:lpstr>
      <vt:lpstr>Art. 659 c.p. – Disturbo alle occupazioni o del riposo delle persone </vt:lpstr>
      <vt:lpstr>Art. 660 c.p. – Molestia o disturbo alle persone</vt:lpstr>
      <vt:lpstr>Disposizioni transitorie in materia di modifica del regime di procedibilità (art. 85 D.Lgs. 150/2022) </vt:lpstr>
      <vt:lpstr>Disposizioni transitorie in materia di modifica del regime di procedibilità (art. 85 D.Lgs. 150/2022) </vt:lpstr>
      <vt:lpstr>Disposizioni transitorie in materia di modifica del regime di procedibilità (art. 85 D.Lgs. 150/2022) </vt:lpstr>
      <vt:lpstr>Repressione penale dei rave party</vt:lpstr>
      <vt:lpstr>Invasione di terreni o edifici con pericolo  per la salute pubblica o l'incolumità pubblica (art. 633 bis c.p.) </vt:lpstr>
      <vt:lpstr>Nuove ipotesi di remissione  tacita di querela</vt:lpstr>
      <vt:lpstr>Mancata comparizione come testimone  (art. 152 co. 2 n. 1 c.p.)</vt:lpstr>
      <vt:lpstr>Esito positivo del programma di giustizia riparativa (art. 152 co. 2 n. 2 c.p.)</vt:lpstr>
      <vt:lpstr>Giustizia riparativa</vt:lpstr>
      <vt:lpstr>Giustizia riparativa (artt. 42 – 67 D.Lgs. 150/2022)</vt:lpstr>
      <vt:lpstr>Accesso ai programmi di giustizia riparativa</vt:lpstr>
      <vt:lpstr>Sospensione del procedimento per consentire di svolgere il programma di giustizia riparativa</vt:lpstr>
      <vt:lpstr>Effetti del percorso positivo di giustizia riparativa</vt:lpstr>
      <vt:lpstr>Disposizioni transitorie in materia di giustizia riparativa  (artt. 92 - 93 D.Lgs. 150/2022) </vt:lpstr>
      <vt:lpstr>Riforma dell’art. 131 bis c.p.</vt:lpstr>
      <vt:lpstr>Estensione dell’ambito di applicazione dell’art. 131 bis c.p. e rilievo della condotta susseguente al reato</vt:lpstr>
      <vt:lpstr>Previsione di preclusioni oggettive</vt:lpstr>
      <vt:lpstr>Riforma della messa alla prova</vt:lpstr>
      <vt:lpstr>Estensione dell’ambito applicativo</vt:lpstr>
      <vt:lpstr>Iniziativa del Pubblico Ministero (artt. 168 bis c.p. e 464 ter.1 c.p.p.)</vt:lpstr>
      <vt:lpstr>Disposizioni transitorie  (art. 90 D.Lgs. 150/2022) </vt:lpstr>
      <vt:lpstr>Intervallo</vt:lpstr>
      <vt:lpstr>Presentazione standard di PowerPoint</vt:lpstr>
      <vt:lpstr>Presentazione standard di PowerPoint</vt:lpstr>
      <vt:lpstr>Pene sostitutive delle pene detentive brevi (art. 20 bis c.p.)</vt:lpstr>
      <vt:lpstr>Esclusione della sospensione condizionale della pena (art. 61 bis L. 689/1981)</vt:lpstr>
      <vt:lpstr>Semilibertà sostitutiva (art. 55 L. 689/1981)</vt:lpstr>
      <vt:lpstr>Detenzione domiciliare sostitutiva (art. 56 L. 689/1981)</vt:lpstr>
      <vt:lpstr>Lavoro di pubblica utilità sostitutivo (art. 56 bis L. 689/1981)</vt:lpstr>
      <vt:lpstr>Prescrizioni comuni alle tre pene sostitutive (art. 56 ter L. 689/1981)</vt:lpstr>
      <vt:lpstr>Pena pecuniaria sostitutiva (art. 56 quater L. 689/1981)</vt:lpstr>
      <vt:lpstr>Durata, effetti, criteri di ragguaglio delle pene sostitutive (art. 57 L. 689/1981)</vt:lpstr>
      <vt:lpstr>Presentazione standard di PowerPoint</vt:lpstr>
      <vt:lpstr>Potere discrezionale del giudice (artt. 58 L. 689/1981 )</vt:lpstr>
      <vt:lpstr>Condizioni soggettive per la sostituzione della pena detentiva (artt. 59 L. 689/1981 )</vt:lpstr>
      <vt:lpstr>Condanna a pena sostitutiva (artt. 545 bis – 448 – 554 ter c.p.p. )</vt:lpstr>
      <vt:lpstr>Condanna a pena sostitutiva (artt. 545 bis – 448 – 554 ter c.p.p. )</vt:lpstr>
      <vt:lpstr>Decreto penale di condanna: pena pecuniaria sostitutiva</vt:lpstr>
      <vt:lpstr>Decreto penale di condanna: condanna diretta al lavoro di pubblica utilità sostitutivo</vt:lpstr>
      <vt:lpstr>Decreto penale di condanna: condanna sostitutiva al lavoro di pubblica utilità sostitutivo</vt:lpstr>
      <vt:lpstr>Presentazione standard di PowerPoint</vt:lpstr>
      <vt:lpstr>Esecuzione della semilibertà e della detenzione domiciliare sostitutive (art. 62 L. 689/1981)</vt:lpstr>
      <vt:lpstr>Esecuzione del lavoro di pubblica utilità sostitutivo (art. 63 L. 689/1981)</vt:lpstr>
      <vt:lpstr>Modifica delle modalità di esecuzione (art. 64 L. 689/1981)</vt:lpstr>
      <vt:lpstr>Controllo sull’adempimento delle prescrizioni (art. 65 L. 689/1981)</vt:lpstr>
      <vt:lpstr>Revoca per mancata esecuzione o inosservanza delle prescrizioni (art. 66 L. 689/1981)</vt:lpstr>
      <vt:lpstr>Responsabilità penale per mancata esecuzione della pena sostitutiva (art. 72 L. 689/1981)</vt:lpstr>
      <vt:lpstr>Revoca per altra condanna (art. 72 L. 689/1981)</vt:lpstr>
      <vt:lpstr>Revoca e conversione della pena pecuniaria sostitutiva (art. 71 L. 689/1981)</vt:lpstr>
      <vt:lpstr>Rapporti tra misure detentive e pene sostitutive (artt. 68, 70 e 72 L. 689/1981)</vt:lpstr>
      <vt:lpstr>Sospensione dell’esecuzione delle pene sostitutive (art. 68 L. 689/1981)</vt:lpstr>
      <vt:lpstr>Esecuzione di pene sostitutive concorrenti (art. 70 L. 689/1981)</vt:lpstr>
      <vt:lpstr>Rapporti tra pene alternative e misure alternative (artt. 67 L. 689/1981 e 47 co 3 ter L. 354/1975)</vt:lpstr>
      <vt:lpstr>Licenze ai condannati, sospensione e rinvio dell’esecuzione (art. 69 L. 689/1981)</vt:lpstr>
      <vt:lpstr>Disposizioni transitorie in materia di pene sostitutive delle pene detentive brevi  (art. 95 D.Lgs. 150/2022) </vt:lpstr>
      <vt:lpstr>Disposizioni transitorie in materia di pene pecuniarie sostitutive (art. 97 D.Lgs. 150/2022)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Appello della parte civile</dc:title>
  <dc:creator>Luca</dc:creator>
  <cp:lastModifiedBy>Luca Carnino</cp:lastModifiedBy>
  <cp:revision>338</cp:revision>
  <cp:lastPrinted>2022-12-12T09:40:12Z</cp:lastPrinted>
  <dcterms:created xsi:type="dcterms:W3CDTF">2018-07-15T14:38:49Z</dcterms:created>
  <dcterms:modified xsi:type="dcterms:W3CDTF">2023-01-15T22:25:31Z</dcterms:modified>
</cp:coreProperties>
</file>