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1" r:id="rId1"/>
  </p:sldMasterIdLst>
  <p:notesMasterIdLst>
    <p:notesMasterId r:id="rId64"/>
  </p:notesMasterIdLst>
  <p:sldIdLst>
    <p:sldId id="342" r:id="rId2"/>
    <p:sldId id="326" r:id="rId3"/>
    <p:sldId id="319" r:id="rId4"/>
    <p:sldId id="331" r:id="rId5"/>
    <p:sldId id="325" r:id="rId6"/>
    <p:sldId id="341" r:id="rId7"/>
    <p:sldId id="332" r:id="rId8"/>
    <p:sldId id="333" r:id="rId9"/>
    <p:sldId id="334" r:id="rId10"/>
    <p:sldId id="335" r:id="rId11"/>
    <p:sldId id="336" r:id="rId12"/>
    <p:sldId id="295" r:id="rId13"/>
    <p:sldId id="296" r:id="rId14"/>
    <p:sldId id="297" r:id="rId15"/>
    <p:sldId id="298" r:id="rId16"/>
    <p:sldId id="299" r:id="rId17"/>
    <p:sldId id="300" r:id="rId18"/>
    <p:sldId id="301" r:id="rId19"/>
    <p:sldId id="302" r:id="rId20"/>
    <p:sldId id="303" r:id="rId21"/>
    <p:sldId id="304" r:id="rId22"/>
    <p:sldId id="305" r:id="rId23"/>
    <p:sldId id="306" r:id="rId24"/>
    <p:sldId id="307" r:id="rId25"/>
    <p:sldId id="308" r:id="rId26"/>
    <p:sldId id="309" r:id="rId27"/>
    <p:sldId id="340" r:id="rId28"/>
    <p:sldId id="344" r:id="rId29"/>
    <p:sldId id="343" r:id="rId30"/>
    <p:sldId id="329" r:id="rId31"/>
    <p:sldId id="345" r:id="rId32"/>
    <p:sldId id="273" r:id="rId33"/>
    <p:sldId id="350" r:id="rId34"/>
    <p:sldId id="346" r:id="rId35"/>
    <p:sldId id="347" r:id="rId36"/>
    <p:sldId id="286" r:id="rId37"/>
    <p:sldId id="287" r:id="rId38"/>
    <p:sldId id="288" r:id="rId39"/>
    <p:sldId id="348" r:id="rId40"/>
    <p:sldId id="349" r:id="rId41"/>
    <p:sldId id="289" r:id="rId42"/>
    <p:sldId id="290" r:id="rId43"/>
    <p:sldId id="291" r:id="rId44"/>
    <p:sldId id="292" r:id="rId45"/>
    <p:sldId id="277" r:id="rId46"/>
    <p:sldId id="352" r:id="rId47"/>
    <p:sldId id="278" r:id="rId48"/>
    <p:sldId id="279" r:id="rId49"/>
    <p:sldId id="280" r:id="rId50"/>
    <p:sldId id="274" r:id="rId51"/>
    <p:sldId id="275" r:id="rId52"/>
    <p:sldId id="281" r:id="rId53"/>
    <p:sldId id="282" r:id="rId54"/>
    <p:sldId id="293" r:id="rId55"/>
    <p:sldId id="312" r:id="rId56"/>
    <p:sldId id="313" r:id="rId57"/>
    <p:sldId id="314" r:id="rId58"/>
    <p:sldId id="315" r:id="rId59"/>
    <p:sldId id="316" r:id="rId60"/>
    <p:sldId id="317" r:id="rId61"/>
    <p:sldId id="318" r:id="rId62"/>
    <p:sldId id="311" r:id="rId6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Stile medio 2 - Color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6D9F66E-5EB9-4882-86FB-DCBF35E3C3E4}" styleName="Stile medio 4 - Color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A488322-F2BA-4B5B-9748-0D474271808F}" styleName="Stile medio 3 - Colore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35758FB7-9AC5-4552-8A53-C91805E547FA}" styleName="Stile con tema 1 - Colore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FD0F851-EC5A-4D38-B0AD-8093EC10F338}" styleName="Stile chiaro 1 - Colore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2838BEF-8BB2-4498-84A7-C5851F593DF1}" styleName="Stile medio 4 - Color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36" autoAdjust="0"/>
    <p:restoredTop sz="94660"/>
  </p:normalViewPr>
  <p:slideViewPr>
    <p:cSldViewPr snapToGrid="0">
      <p:cViewPr>
        <p:scale>
          <a:sx n="110" d="100"/>
          <a:sy n="110" d="100"/>
        </p:scale>
        <p:origin x="928" y="6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notesMaster" Target="notesMasters/notesMaster1.xml"/><Relationship Id="rId65" Type="http://schemas.openxmlformats.org/officeDocument/2006/relationships/presProps" Target="presProps.xml"/><Relationship Id="rId66" Type="http://schemas.openxmlformats.org/officeDocument/2006/relationships/viewProps" Target="viewProps.xml"/><Relationship Id="rId67" Type="http://schemas.openxmlformats.org/officeDocument/2006/relationships/theme" Target="theme/theme1.xml"/><Relationship Id="rId68"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DD795B-86EA-5945-8A20-7F276F4BF9F7}" type="doc">
      <dgm:prSet loTypeId="urn:microsoft.com/office/officeart/2008/layout/VerticalCurvedList" loCatId="" qsTypeId="urn:microsoft.com/office/officeart/2005/8/quickstyle/simple4" qsCatId="simple" csTypeId="urn:microsoft.com/office/officeart/2005/8/colors/accent1_2" csCatId="accent1" phldr="1"/>
      <dgm:spPr/>
      <dgm:t>
        <a:bodyPr/>
        <a:lstStyle/>
        <a:p>
          <a:endParaRPr lang="it-IT"/>
        </a:p>
      </dgm:t>
    </dgm:pt>
    <dgm:pt modelId="{22B377EF-D541-AF43-94FF-AFBFD02AB3A1}">
      <dgm:prSet phldrT="[Testo]" custT="1"/>
      <dgm:spPr>
        <a:solidFill>
          <a:schemeClr val="bg2">
            <a:lumMod val="90000"/>
          </a:schemeClr>
        </a:solidFill>
      </dgm:spPr>
      <dgm:t>
        <a:bodyPr/>
        <a:lstStyle/>
        <a:p>
          <a:r>
            <a:rPr lang="it-IT" sz="3600" dirty="0">
              <a:latin typeface="Cambria" charset="0"/>
              <a:ea typeface="Cambria" charset="0"/>
              <a:cs typeface="Cambria" charset="0"/>
            </a:rPr>
            <a:t>In formato pdf e privo di elementi attivi</a:t>
          </a:r>
        </a:p>
      </dgm:t>
    </dgm:pt>
    <dgm:pt modelId="{34ECC8FA-0820-8648-B3B6-E3DA94221DCB}" type="parTrans" cxnId="{0E082904-FD58-AB49-BA9B-4B63A4C23A1B}">
      <dgm:prSet/>
      <dgm:spPr/>
      <dgm:t>
        <a:bodyPr/>
        <a:lstStyle/>
        <a:p>
          <a:endParaRPr lang="it-IT"/>
        </a:p>
      </dgm:t>
    </dgm:pt>
    <dgm:pt modelId="{3458E201-B415-0E48-87CC-FCFF829215CA}" type="sibTrans" cxnId="{0E082904-FD58-AB49-BA9B-4B63A4C23A1B}">
      <dgm:prSet/>
      <dgm:spPr/>
      <dgm:t>
        <a:bodyPr/>
        <a:lstStyle/>
        <a:p>
          <a:endParaRPr lang="it-IT"/>
        </a:p>
      </dgm:t>
    </dgm:pt>
    <dgm:pt modelId="{56AD513F-2A06-DC4D-9834-1C625056CC80}">
      <dgm:prSet phldrT="[Testo]" custT="1"/>
      <dgm:spPr>
        <a:solidFill>
          <a:schemeClr val="tx2">
            <a:lumMod val="25000"/>
            <a:lumOff val="75000"/>
          </a:schemeClr>
        </a:solidFill>
      </dgm:spPr>
      <dgm:t>
        <a:bodyPr/>
        <a:lstStyle/>
        <a:p>
          <a:pPr algn="just"/>
          <a:r>
            <a:rPr lang="it-IT" sz="3600" dirty="0">
              <a:latin typeface="Cambria" charset="0"/>
              <a:ea typeface="Cambria" charset="0"/>
              <a:cs typeface="Cambria" charset="0"/>
            </a:rPr>
            <a:t>Ottenuto dalla trasformazione di un documento testuale, senza restrizioni per le operazioni di selezione e copia di parti</a:t>
          </a:r>
        </a:p>
      </dgm:t>
    </dgm:pt>
    <dgm:pt modelId="{8EFAFDA2-EBEE-4044-BFE2-082A5075F1B2}" type="parTrans" cxnId="{0074A132-9D43-A54B-A073-5F41EB147C3F}">
      <dgm:prSet/>
      <dgm:spPr/>
      <dgm:t>
        <a:bodyPr/>
        <a:lstStyle/>
        <a:p>
          <a:endParaRPr lang="it-IT"/>
        </a:p>
      </dgm:t>
    </dgm:pt>
    <dgm:pt modelId="{6D866F23-D01A-7048-97B4-BF7B82014D54}" type="sibTrans" cxnId="{0074A132-9D43-A54B-A073-5F41EB147C3F}">
      <dgm:prSet/>
      <dgm:spPr/>
      <dgm:t>
        <a:bodyPr/>
        <a:lstStyle/>
        <a:p>
          <a:endParaRPr lang="it-IT"/>
        </a:p>
      </dgm:t>
    </dgm:pt>
    <dgm:pt modelId="{CB999E56-1E58-514E-BA88-F3D8AA846D86}" type="pres">
      <dgm:prSet presAssocID="{3BDD795B-86EA-5945-8A20-7F276F4BF9F7}" presName="Name0" presStyleCnt="0">
        <dgm:presLayoutVars>
          <dgm:chMax val="7"/>
          <dgm:chPref val="7"/>
          <dgm:dir/>
        </dgm:presLayoutVars>
      </dgm:prSet>
      <dgm:spPr/>
      <dgm:t>
        <a:bodyPr/>
        <a:lstStyle/>
        <a:p>
          <a:endParaRPr lang="it-IT"/>
        </a:p>
      </dgm:t>
    </dgm:pt>
    <dgm:pt modelId="{E37921F0-3975-1F40-AA02-3EC740905D56}" type="pres">
      <dgm:prSet presAssocID="{3BDD795B-86EA-5945-8A20-7F276F4BF9F7}" presName="Name1" presStyleCnt="0"/>
      <dgm:spPr/>
    </dgm:pt>
    <dgm:pt modelId="{662A0D70-D679-4C45-97CA-4C30C2C1BF99}" type="pres">
      <dgm:prSet presAssocID="{3BDD795B-86EA-5945-8A20-7F276F4BF9F7}" presName="cycle" presStyleCnt="0"/>
      <dgm:spPr/>
    </dgm:pt>
    <dgm:pt modelId="{CDF12948-3B52-6D46-A34F-D604AAF05CBC}" type="pres">
      <dgm:prSet presAssocID="{3BDD795B-86EA-5945-8A20-7F276F4BF9F7}" presName="srcNode" presStyleLbl="node1" presStyleIdx="0" presStyleCnt="2"/>
      <dgm:spPr/>
    </dgm:pt>
    <dgm:pt modelId="{EA94B85B-9A7D-194A-9445-B30253BA6392}" type="pres">
      <dgm:prSet presAssocID="{3BDD795B-86EA-5945-8A20-7F276F4BF9F7}" presName="conn" presStyleLbl="parChTrans1D2" presStyleIdx="0" presStyleCnt="1"/>
      <dgm:spPr/>
      <dgm:t>
        <a:bodyPr/>
        <a:lstStyle/>
        <a:p>
          <a:endParaRPr lang="it-IT"/>
        </a:p>
      </dgm:t>
    </dgm:pt>
    <dgm:pt modelId="{0A2790F0-C54B-E843-8386-A85AEE59B317}" type="pres">
      <dgm:prSet presAssocID="{3BDD795B-86EA-5945-8A20-7F276F4BF9F7}" presName="extraNode" presStyleLbl="node1" presStyleIdx="0" presStyleCnt="2"/>
      <dgm:spPr/>
    </dgm:pt>
    <dgm:pt modelId="{6D125D37-F85B-2449-A778-5057D753DC06}" type="pres">
      <dgm:prSet presAssocID="{3BDD795B-86EA-5945-8A20-7F276F4BF9F7}" presName="dstNode" presStyleLbl="node1" presStyleIdx="0" presStyleCnt="2"/>
      <dgm:spPr/>
    </dgm:pt>
    <dgm:pt modelId="{4745FBA8-A2A3-DD48-84D8-24B7E94E8C35}" type="pres">
      <dgm:prSet presAssocID="{22B377EF-D541-AF43-94FF-AFBFD02AB3A1}" presName="text_1" presStyleLbl="node1" presStyleIdx="0" presStyleCnt="2" custScaleY="132609" custLinFactNeighborX="276" custLinFactNeighborY="2984">
        <dgm:presLayoutVars>
          <dgm:bulletEnabled val="1"/>
        </dgm:presLayoutVars>
      </dgm:prSet>
      <dgm:spPr/>
      <dgm:t>
        <a:bodyPr/>
        <a:lstStyle/>
        <a:p>
          <a:endParaRPr lang="it-IT"/>
        </a:p>
      </dgm:t>
    </dgm:pt>
    <dgm:pt modelId="{2089D8F0-0821-8842-A165-AAE1AF8B53DD}" type="pres">
      <dgm:prSet presAssocID="{22B377EF-D541-AF43-94FF-AFBFD02AB3A1}" presName="accent_1" presStyleCnt="0"/>
      <dgm:spPr/>
    </dgm:pt>
    <dgm:pt modelId="{28A952FD-09CF-0748-8FA6-2B0A4AB2856B}" type="pres">
      <dgm:prSet presAssocID="{22B377EF-D541-AF43-94FF-AFBFD02AB3A1}" presName="accentRepeatNode" presStyleLbl="solidFgAcc1" presStyleIdx="0" presStyleCnt="2"/>
      <dgm:spPr/>
    </dgm:pt>
    <dgm:pt modelId="{08FD563F-EDC0-564D-8120-FDD78FCBC449}" type="pres">
      <dgm:prSet presAssocID="{56AD513F-2A06-DC4D-9834-1C625056CC80}" presName="text_2" presStyleLbl="node1" presStyleIdx="1" presStyleCnt="2" custScaleY="143192">
        <dgm:presLayoutVars>
          <dgm:bulletEnabled val="1"/>
        </dgm:presLayoutVars>
      </dgm:prSet>
      <dgm:spPr/>
      <dgm:t>
        <a:bodyPr/>
        <a:lstStyle/>
        <a:p>
          <a:endParaRPr lang="it-IT"/>
        </a:p>
      </dgm:t>
    </dgm:pt>
    <dgm:pt modelId="{EF7EF8F2-F82E-5344-BBA5-A4985C92F4C4}" type="pres">
      <dgm:prSet presAssocID="{56AD513F-2A06-DC4D-9834-1C625056CC80}" presName="accent_2" presStyleCnt="0"/>
      <dgm:spPr/>
    </dgm:pt>
    <dgm:pt modelId="{3D49DC92-4028-B64A-87A6-E2E70E839DFB}" type="pres">
      <dgm:prSet presAssocID="{56AD513F-2A06-DC4D-9834-1C625056CC80}" presName="accentRepeatNode" presStyleLbl="solidFgAcc1" presStyleIdx="1" presStyleCnt="2"/>
      <dgm:spPr/>
    </dgm:pt>
  </dgm:ptLst>
  <dgm:cxnLst>
    <dgm:cxn modelId="{25898755-CD74-B347-A496-0CB19368C86F}" type="presOf" srcId="{22B377EF-D541-AF43-94FF-AFBFD02AB3A1}" destId="{4745FBA8-A2A3-DD48-84D8-24B7E94E8C35}" srcOrd="0" destOrd="0" presId="urn:microsoft.com/office/officeart/2008/layout/VerticalCurvedList"/>
    <dgm:cxn modelId="{F66B8342-B903-104B-A8B2-0E285753A308}" type="presOf" srcId="{3458E201-B415-0E48-87CC-FCFF829215CA}" destId="{EA94B85B-9A7D-194A-9445-B30253BA6392}" srcOrd="0" destOrd="0" presId="urn:microsoft.com/office/officeart/2008/layout/VerticalCurvedList"/>
    <dgm:cxn modelId="{0E082904-FD58-AB49-BA9B-4B63A4C23A1B}" srcId="{3BDD795B-86EA-5945-8A20-7F276F4BF9F7}" destId="{22B377EF-D541-AF43-94FF-AFBFD02AB3A1}" srcOrd="0" destOrd="0" parTransId="{34ECC8FA-0820-8648-B3B6-E3DA94221DCB}" sibTransId="{3458E201-B415-0E48-87CC-FCFF829215CA}"/>
    <dgm:cxn modelId="{989C3171-CE7C-3A48-8AF9-9D426EA34DC3}" type="presOf" srcId="{56AD513F-2A06-DC4D-9834-1C625056CC80}" destId="{08FD563F-EDC0-564D-8120-FDD78FCBC449}" srcOrd="0" destOrd="0" presId="urn:microsoft.com/office/officeart/2008/layout/VerticalCurvedList"/>
    <dgm:cxn modelId="{651BEFB2-A6C3-C944-A00F-E7A73EBCC02D}" type="presOf" srcId="{3BDD795B-86EA-5945-8A20-7F276F4BF9F7}" destId="{CB999E56-1E58-514E-BA88-F3D8AA846D86}" srcOrd="0" destOrd="0" presId="urn:microsoft.com/office/officeart/2008/layout/VerticalCurvedList"/>
    <dgm:cxn modelId="{0074A132-9D43-A54B-A073-5F41EB147C3F}" srcId="{3BDD795B-86EA-5945-8A20-7F276F4BF9F7}" destId="{56AD513F-2A06-DC4D-9834-1C625056CC80}" srcOrd="1" destOrd="0" parTransId="{8EFAFDA2-EBEE-4044-BFE2-082A5075F1B2}" sibTransId="{6D866F23-D01A-7048-97B4-BF7B82014D54}"/>
    <dgm:cxn modelId="{36DE9DDD-2857-C644-9F0C-5AE165F7F663}" type="presParOf" srcId="{CB999E56-1E58-514E-BA88-F3D8AA846D86}" destId="{E37921F0-3975-1F40-AA02-3EC740905D56}" srcOrd="0" destOrd="0" presId="urn:microsoft.com/office/officeart/2008/layout/VerticalCurvedList"/>
    <dgm:cxn modelId="{57353B65-E9F8-9748-BDFF-E11300268F11}" type="presParOf" srcId="{E37921F0-3975-1F40-AA02-3EC740905D56}" destId="{662A0D70-D679-4C45-97CA-4C30C2C1BF99}" srcOrd="0" destOrd="0" presId="urn:microsoft.com/office/officeart/2008/layout/VerticalCurvedList"/>
    <dgm:cxn modelId="{39C46706-2C51-B940-8353-63D86ECC47DE}" type="presParOf" srcId="{662A0D70-D679-4C45-97CA-4C30C2C1BF99}" destId="{CDF12948-3B52-6D46-A34F-D604AAF05CBC}" srcOrd="0" destOrd="0" presId="urn:microsoft.com/office/officeart/2008/layout/VerticalCurvedList"/>
    <dgm:cxn modelId="{43E5440E-AEEE-2445-ADAD-71CD658743C7}" type="presParOf" srcId="{662A0D70-D679-4C45-97CA-4C30C2C1BF99}" destId="{EA94B85B-9A7D-194A-9445-B30253BA6392}" srcOrd="1" destOrd="0" presId="urn:microsoft.com/office/officeart/2008/layout/VerticalCurvedList"/>
    <dgm:cxn modelId="{9B5C7BE4-CACA-1449-BFEA-D8E613BF7DFA}" type="presParOf" srcId="{662A0D70-D679-4C45-97CA-4C30C2C1BF99}" destId="{0A2790F0-C54B-E843-8386-A85AEE59B317}" srcOrd="2" destOrd="0" presId="urn:microsoft.com/office/officeart/2008/layout/VerticalCurvedList"/>
    <dgm:cxn modelId="{C205EDCE-8A69-B746-BCCE-7CC080FC2F59}" type="presParOf" srcId="{662A0D70-D679-4C45-97CA-4C30C2C1BF99}" destId="{6D125D37-F85B-2449-A778-5057D753DC06}" srcOrd="3" destOrd="0" presId="urn:microsoft.com/office/officeart/2008/layout/VerticalCurvedList"/>
    <dgm:cxn modelId="{369F9263-A026-174B-BB7C-BAFE0F2F1B96}" type="presParOf" srcId="{E37921F0-3975-1F40-AA02-3EC740905D56}" destId="{4745FBA8-A2A3-DD48-84D8-24B7E94E8C35}" srcOrd="1" destOrd="0" presId="urn:microsoft.com/office/officeart/2008/layout/VerticalCurvedList"/>
    <dgm:cxn modelId="{E1B4D66C-F78B-214C-A572-E8AFCEF21D2C}" type="presParOf" srcId="{E37921F0-3975-1F40-AA02-3EC740905D56}" destId="{2089D8F0-0821-8842-A165-AAE1AF8B53DD}" srcOrd="2" destOrd="0" presId="urn:microsoft.com/office/officeart/2008/layout/VerticalCurvedList"/>
    <dgm:cxn modelId="{FDA7883B-0B9A-4544-A0F0-F4C7E279D928}" type="presParOf" srcId="{2089D8F0-0821-8842-A165-AAE1AF8B53DD}" destId="{28A952FD-09CF-0748-8FA6-2B0A4AB2856B}" srcOrd="0" destOrd="0" presId="urn:microsoft.com/office/officeart/2008/layout/VerticalCurvedList"/>
    <dgm:cxn modelId="{A5AA9FB5-D21E-0343-B685-C821F5633772}" type="presParOf" srcId="{E37921F0-3975-1F40-AA02-3EC740905D56}" destId="{08FD563F-EDC0-564D-8120-FDD78FCBC449}" srcOrd="3" destOrd="0" presId="urn:microsoft.com/office/officeart/2008/layout/VerticalCurvedList"/>
    <dgm:cxn modelId="{E7FFAA7D-979D-B843-A509-BC774F0EBB3E}" type="presParOf" srcId="{E37921F0-3975-1F40-AA02-3EC740905D56}" destId="{EF7EF8F2-F82E-5344-BBA5-A4985C92F4C4}" srcOrd="4" destOrd="0" presId="urn:microsoft.com/office/officeart/2008/layout/VerticalCurvedList"/>
    <dgm:cxn modelId="{DDF03141-FD2F-5F47-899B-CBABF1D21C19}" type="presParOf" srcId="{EF7EF8F2-F82E-5344-BBA5-A4985C92F4C4}" destId="{3D49DC92-4028-B64A-87A6-E2E70E839DF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BDD795B-86EA-5945-8A20-7F276F4BF9F7}" type="doc">
      <dgm:prSet loTypeId="urn:microsoft.com/office/officeart/2008/layout/VerticalCurvedList" loCatId="" qsTypeId="urn:microsoft.com/office/officeart/2005/8/quickstyle/simple4" qsCatId="simple" csTypeId="urn:microsoft.com/office/officeart/2005/8/colors/accent1_2" csCatId="accent1" phldr="1"/>
      <dgm:spPr/>
      <dgm:t>
        <a:bodyPr/>
        <a:lstStyle/>
        <a:p>
          <a:endParaRPr lang="it-IT"/>
        </a:p>
      </dgm:t>
    </dgm:pt>
    <dgm:pt modelId="{22B377EF-D541-AF43-94FF-AFBFD02AB3A1}">
      <dgm:prSet phldrT="[Testo]" custT="1"/>
      <dgm:spPr>
        <a:solidFill>
          <a:schemeClr val="tx2">
            <a:lumMod val="25000"/>
            <a:lumOff val="75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it-IT" sz="3200" b="1" dirty="0">
              <a:latin typeface="Cambria" charset="0"/>
              <a:ea typeface="Cambria" charset="0"/>
              <a:cs typeface="Cambria" charset="0"/>
            </a:rPr>
            <a:t>3- IL DEPOSITO SEGUITO DA </a:t>
          </a:r>
        </a:p>
        <a:p>
          <a:pPr marL="0" marR="0" lvl="0" indent="0" defTabSz="914400" eaLnBrk="1" fontAlgn="auto" latinLnBrk="0" hangingPunct="1">
            <a:lnSpc>
              <a:spcPct val="100000"/>
            </a:lnSpc>
            <a:spcBef>
              <a:spcPts val="0"/>
            </a:spcBef>
            <a:spcAft>
              <a:spcPts val="0"/>
            </a:spcAft>
            <a:buClrTx/>
            <a:buSzTx/>
            <a:buFontTx/>
            <a:buNone/>
            <a:tabLst/>
            <a:defRPr/>
          </a:pPr>
          <a:r>
            <a:rPr lang="it-IT" sz="3200" b="1" dirty="0">
              <a:latin typeface="Cambria" charset="0"/>
              <a:ea typeface="Cambria" charset="0"/>
              <a:cs typeface="Cambria" charset="0"/>
            </a:rPr>
            <a:t>ERRORE “FATALE”</a:t>
          </a:r>
          <a:endParaRPr lang="it-IT" sz="2000" b="1" dirty="0">
            <a:solidFill>
              <a:schemeClr val="tx1"/>
            </a:solidFill>
            <a:latin typeface="Cambria" charset="0"/>
            <a:ea typeface="Cambria" charset="0"/>
            <a:cs typeface="Cambria" charset="0"/>
          </a:endParaRPr>
        </a:p>
      </dgm:t>
    </dgm:pt>
    <dgm:pt modelId="{34ECC8FA-0820-8648-B3B6-E3DA94221DCB}" type="parTrans" cxnId="{0E082904-FD58-AB49-BA9B-4B63A4C23A1B}">
      <dgm:prSet/>
      <dgm:spPr/>
      <dgm:t>
        <a:bodyPr/>
        <a:lstStyle/>
        <a:p>
          <a:endParaRPr lang="it-IT"/>
        </a:p>
      </dgm:t>
    </dgm:pt>
    <dgm:pt modelId="{3458E201-B415-0E48-87CC-FCFF829215CA}" type="sibTrans" cxnId="{0E082904-FD58-AB49-BA9B-4B63A4C23A1B}">
      <dgm:prSet/>
      <dgm:spPr/>
      <dgm:t>
        <a:bodyPr/>
        <a:lstStyle/>
        <a:p>
          <a:endParaRPr lang="it-IT"/>
        </a:p>
      </dgm:t>
    </dgm:pt>
    <dgm:pt modelId="{793EE63F-1B38-4057-BFD5-0D346C49FF68}">
      <dgm:prSet custT="1"/>
      <dgm:spPr>
        <a:solidFill>
          <a:schemeClr val="tx2">
            <a:lumMod val="25000"/>
            <a:lumOff val="75000"/>
          </a:schemeClr>
        </a:solidFill>
      </dgm:spPr>
      <dgm:t>
        <a:bodyPr/>
        <a:lstStyle/>
        <a:p>
          <a:pPr algn="just"/>
          <a:r>
            <a:rPr lang="it-IT" sz="3200" b="1" dirty="0">
              <a:latin typeface="Cambria" charset="0"/>
              <a:ea typeface="Cambria" charset="0"/>
              <a:cs typeface="Cambria" charset="0"/>
            </a:rPr>
            <a:t>4-</a:t>
          </a:r>
          <a:r>
            <a:rPr lang="it-IT" sz="3200" dirty="0"/>
            <a:t> </a:t>
          </a:r>
          <a:r>
            <a:rPr lang="it-IT" sz="3200" b="1" dirty="0"/>
            <a:t>ERRATA INDICAZIONE DEL REGISTRO DI DESTINAZIONE </a:t>
          </a:r>
        </a:p>
        <a:p>
          <a:pPr algn="just"/>
          <a:r>
            <a:rPr lang="it-IT" sz="3200" b="1" dirty="0"/>
            <a:t>NELLA COMPILAZIONE DELLA BUSTA TELEMATICA</a:t>
          </a:r>
        </a:p>
      </dgm:t>
    </dgm:pt>
    <dgm:pt modelId="{EBAEDE85-D4B3-49A9-85DA-390A8C45A7C2}" type="parTrans" cxnId="{675F04ED-7E5B-4332-ABEA-37763DB1FC8A}">
      <dgm:prSet/>
      <dgm:spPr/>
      <dgm:t>
        <a:bodyPr/>
        <a:lstStyle/>
        <a:p>
          <a:endParaRPr lang="it-IT"/>
        </a:p>
      </dgm:t>
    </dgm:pt>
    <dgm:pt modelId="{D3168CD6-B796-48F5-9862-AFA6763F549B}" type="sibTrans" cxnId="{675F04ED-7E5B-4332-ABEA-37763DB1FC8A}">
      <dgm:prSet/>
      <dgm:spPr/>
      <dgm:t>
        <a:bodyPr/>
        <a:lstStyle/>
        <a:p>
          <a:endParaRPr lang="it-IT"/>
        </a:p>
      </dgm:t>
    </dgm:pt>
    <dgm:pt modelId="{CB999E56-1E58-514E-BA88-F3D8AA846D86}" type="pres">
      <dgm:prSet presAssocID="{3BDD795B-86EA-5945-8A20-7F276F4BF9F7}" presName="Name0" presStyleCnt="0">
        <dgm:presLayoutVars>
          <dgm:chMax val="7"/>
          <dgm:chPref val="7"/>
          <dgm:dir/>
        </dgm:presLayoutVars>
      </dgm:prSet>
      <dgm:spPr/>
      <dgm:t>
        <a:bodyPr/>
        <a:lstStyle/>
        <a:p>
          <a:endParaRPr lang="it-IT"/>
        </a:p>
      </dgm:t>
    </dgm:pt>
    <dgm:pt modelId="{E37921F0-3975-1F40-AA02-3EC740905D56}" type="pres">
      <dgm:prSet presAssocID="{3BDD795B-86EA-5945-8A20-7F276F4BF9F7}" presName="Name1" presStyleCnt="0"/>
      <dgm:spPr/>
    </dgm:pt>
    <dgm:pt modelId="{662A0D70-D679-4C45-97CA-4C30C2C1BF99}" type="pres">
      <dgm:prSet presAssocID="{3BDD795B-86EA-5945-8A20-7F276F4BF9F7}" presName="cycle" presStyleCnt="0"/>
      <dgm:spPr/>
    </dgm:pt>
    <dgm:pt modelId="{CDF12948-3B52-6D46-A34F-D604AAF05CBC}" type="pres">
      <dgm:prSet presAssocID="{3BDD795B-86EA-5945-8A20-7F276F4BF9F7}" presName="srcNode" presStyleLbl="node1" presStyleIdx="0" presStyleCnt="2"/>
      <dgm:spPr/>
    </dgm:pt>
    <dgm:pt modelId="{EA94B85B-9A7D-194A-9445-B30253BA6392}" type="pres">
      <dgm:prSet presAssocID="{3BDD795B-86EA-5945-8A20-7F276F4BF9F7}" presName="conn" presStyleLbl="parChTrans1D2" presStyleIdx="0" presStyleCnt="1"/>
      <dgm:spPr/>
      <dgm:t>
        <a:bodyPr/>
        <a:lstStyle/>
        <a:p>
          <a:endParaRPr lang="it-IT"/>
        </a:p>
      </dgm:t>
    </dgm:pt>
    <dgm:pt modelId="{0A2790F0-C54B-E843-8386-A85AEE59B317}" type="pres">
      <dgm:prSet presAssocID="{3BDD795B-86EA-5945-8A20-7F276F4BF9F7}" presName="extraNode" presStyleLbl="node1" presStyleIdx="0" presStyleCnt="2"/>
      <dgm:spPr/>
    </dgm:pt>
    <dgm:pt modelId="{6D125D37-F85B-2449-A778-5057D753DC06}" type="pres">
      <dgm:prSet presAssocID="{3BDD795B-86EA-5945-8A20-7F276F4BF9F7}" presName="dstNode" presStyleLbl="node1" presStyleIdx="0" presStyleCnt="2"/>
      <dgm:spPr/>
    </dgm:pt>
    <dgm:pt modelId="{4745FBA8-A2A3-DD48-84D8-24B7E94E8C35}" type="pres">
      <dgm:prSet presAssocID="{22B377EF-D541-AF43-94FF-AFBFD02AB3A1}" presName="text_1" presStyleLbl="node1" presStyleIdx="0" presStyleCnt="2" custScaleY="113683">
        <dgm:presLayoutVars>
          <dgm:bulletEnabled val="1"/>
        </dgm:presLayoutVars>
      </dgm:prSet>
      <dgm:spPr/>
      <dgm:t>
        <a:bodyPr/>
        <a:lstStyle/>
        <a:p>
          <a:endParaRPr lang="it-IT"/>
        </a:p>
      </dgm:t>
    </dgm:pt>
    <dgm:pt modelId="{2089D8F0-0821-8842-A165-AAE1AF8B53DD}" type="pres">
      <dgm:prSet presAssocID="{22B377EF-D541-AF43-94FF-AFBFD02AB3A1}" presName="accent_1" presStyleCnt="0"/>
      <dgm:spPr/>
    </dgm:pt>
    <dgm:pt modelId="{28A952FD-09CF-0748-8FA6-2B0A4AB2856B}" type="pres">
      <dgm:prSet presAssocID="{22B377EF-D541-AF43-94FF-AFBFD02AB3A1}" presName="accentRepeatNode" presStyleLbl="solidFgAcc1" presStyleIdx="0" presStyleCnt="2" custScaleX="93571" custScaleY="85637"/>
      <dgm:spPr/>
    </dgm:pt>
    <dgm:pt modelId="{E26A5D39-EC74-4A01-AC69-DB1BD6E91159}" type="pres">
      <dgm:prSet presAssocID="{793EE63F-1B38-4057-BFD5-0D346C49FF68}" presName="text_2" presStyleLbl="node1" presStyleIdx="1" presStyleCnt="2" custScaleY="109756">
        <dgm:presLayoutVars>
          <dgm:bulletEnabled val="1"/>
        </dgm:presLayoutVars>
      </dgm:prSet>
      <dgm:spPr/>
      <dgm:t>
        <a:bodyPr/>
        <a:lstStyle/>
        <a:p>
          <a:endParaRPr lang="it-IT"/>
        </a:p>
      </dgm:t>
    </dgm:pt>
    <dgm:pt modelId="{351D6911-3B04-4C46-AAC3-C0E47B10DD5B}" type="pres">
      <dgm:prSet presAssocID="{793EE63F-1B38-4057-BFD5-0D346C49FF68}" presName="accent_2" presStyleCnt="0"/>
      <dgm:spPr/>
    </dgm:pt>
    <dgm:pt modelId="{7567321E-67E9-4723-8FEF-E52F2273E44F}" type="pres">
      <dgm:prSet presAssocID="{793EE63F-1B38-4057-BFD5-0D346C49FF68}" presName="accentRepeatNode" presStyleLbl="solidFgAcc1" presStyleIdx="1" presStyleCnt="2"/>
      <dgm:spPr/>
    </dgm:pt>
  </dgm:ptLst>
  <dgm:cxnLst>
    <dgm:cxn modelId="{F09E211C-064E-474C-959A-01EA7490DAED}" type="presOf" srcId="{3458E201-B415-0E48-87CC-FCFF829215CA}" destId="{EA94B85B-9A7D-194A-9445-B30253BA6392}" srcOrd="0" destOrd="0" presId="urn:microsoft.com/office/officeart/2008/layout/VerticalCurvedList"/>
    <dgm:cxn modelId="{675F04ED-7E5B-4332-ABEA-37763DB1FC8A}" srcId="{3BDD795B-86EA-5945-8A20-7F276F4BF9F7}" destId="{793EE63F-1B38-4057-BFD5-0D346C49FF68}" srcOrd="1" destOrd="0" parTransId="{EBAEDE85-D4B3-49A9-85DA-390A8C45A7C2}" sibTransId="{D3168CD6-B796-48F5-9862-AFA6763F549B}"/>
    <dgm:cxn modelId="{4BF13781-9CE8-A64A-9C3B-EB851BAF0293}" type="presOf" srcId="{793EE63F-1B38-4057-BFD5-0D346C49FF68}" destId="{E26A5D39-EC74-4A01-AC69-DB1BD6E91159}" srcOrd="0" destOrd="0" presId="urn:microsoft.com/office/officeart/2008/layout/VerticalCurvedList"/>
    <dgm:cxn modelId="{DE621C8C-7346-C544-A873-06183168ECEE}" type="presOf" srcId="{3BDD795B-86EA-5945-8A20-7F276F4BF9F7}" destId="{CB999E56-1E58-514E-BA88-F3D8AA846D86}" srcOrd="0" destOrd="0" presId="urn:microsoft.com/office/officeart/2008/layout/VerticalCurvedList"/>
    <dgm:cxn modelId="{0E082904-FD58-AB49-BA9B-4B63A4C23A1B}" srcId="{3BDD795B-86EA-5945-8A20-7F276F4BF9F7}" destId="{22B377EF-D541-AF43-94FF-AFBFD02AB3A1}" srcOrd="0" destOrd="0" parTransId="{34ECC8FA-0820-8648-B3B6-E3DA94221DCB}" sibTransId="{3458E201-B415-0E48-87CC-FCFF829215CA}"/>
    <dgm:cxn modelId="{60A3E1C2-411F-6945-A975-E12BF1113532}" type="presOf" srcId="{22B377EF-D541-AF43-94FF-AFBFD02AB3A1}" destId="{4745FBA8-A2A3-DD48-84D8-24B7E94E8C35}" srcOrd="0" destOrd="0" presId="urn:microsoft.com/office/officeart/2008/layout/VerticalCurvedList"/>
    <dgm:cxn modelId="{B2081030-2A1C-824E-8777-0D6686FE8B90}" type="presParOf" srcId="{CB999E56-1E58-514E-BA88-F3D8AA846D86}" destId="{E37921F0-3975-1F40-AA02-3EC740905D56}" srcOrd="0" destOrd="0" presId="urn:microsoft.com/office/officeart/2008/layout/VerticalCurvedList"/>
    <dgm:cxn modelId="{1E49519B-FFB7-AF42-AD02-378D08981676}" type="presParOf" srcId="{E37921F0-3975-1F40-AA02-3EC740905D56}" destId="{662A0D70-D679-4C45-97CA-4C30C2C1BF99}" srcOrd="0" destOrd="0" presId="urn:microsoft.com/office/officeart/2008/layout/VerticalCurvedList"/>
    <dgm:cxn modelId="{BF2D12BC-F8E6-7446-A24B-42D0DEA7A23F}" type="presParOf" srcId="{662A0D70-D679-4C45-97CA-4C30C2C1BF99}" destId="{CDF12948-3B52-6D46-A34F-D604AAF05CBC}" srcOrd="0" destOrd="0" presId="urn:microsoft.com/office/officeart/2008/layout/VerticalCurvedList"/>
    <dgm:cxn modelId="{D100546C-4635-5E41-AE1B-280E220954F1}" type="presParOf" srcId="{662A0D70-D679-4C45-97CA-4C30C2C1BF99}" destId="{EA94B85B-9A7D-194A-9445-B30253BA6392}" srcOrd="1" destOrd="0" presId="urn:microsoft.com/office/officeart/2008/layout/VerticalCurvedList"/>
    <dgm:cxn modelId="{9D77A46C-F0EF-D543-8746-4CE3BF039B8E}" type="presParOf" srcId="{662A0D70-D679-4C45-97CA-4C30C2C1BF99}" destId="{0A2790F0-C54B-E843-8386-A85AEE59B317}" srcOrd="2" destOrd="0" presId="urn:microsoft.com/office/officeart/2008/layout/VerticalCurvedList"/>
    <dgm:cxn modelId="{074B2D87-A003-F243-9DBF-0294551F15EC}" type="presParOf" srcId="{662A0D70-D679-4C45-97CA-4C30C2C1BF99}" destId="{6D125D37-F85B-2449-A778-5057D753DC06}" srcOrd="3" destOrd="0" presId="urn:microsoft.com/office/officeart/2008/layout/VerticalCurvedList"/>
    <dgm:cxn modelId="{03436BB7-ADB0-F84F-AD60-27AC135B7BD6}" type="presParOf" srcId="{E37921F0-3975-1F40-AA02-3EC740905D56}" destId="{4745FBA8-A2A3-DD48-84D8-24B7E94E8C35}" srcOrd="1" destOrd="0" presId="urn:microsoft.com/office/officeart/2008/layout/VerticalCurvedList"/>
    <dgm:cxn modelId="{93920D7A-78E3-7843-93A3-F0CB33A20242}" type="presParOf" srcId="{E37921F0-3975-1F40-AA02-3EC740905D56}" destId="{2089D8F0-0821-8842-A165-AAE1AF8B53DD}" srcOrd="2" destOrd="0" presId="urn:microsoft.com/office/officeart/2008/layout/VerticalCurvedList"/>
    <dgm:cxn modelId="{7BF3D7DF-3C0A-2244-96AC-E28BC71AA71F}" type="presParOf" srcId="{2089D8F0-0821-8842-A165-AAE1AF8B53DD}" destId="{28A952FD-09CF-0748-8FA6-2B0A4AB2856B}" srcOrd="0" destOrd="0" presId="urn:microsoft.com/office/officeart/2008/layout/VerticalCurvedList"/>
    <dgm:cxn modelId="{A3F902F3-29C9-3A4F-91F6-DFA026A85358}" type="presParOf" srcId="{E37921F0-3975-1F40-AA02-3EC740905D56}" destId="{E26A5D39-EC74-4A01-AC69-DB1BD6E91159}" srcOrd="3" destOrd="0" presId="urn:microsoft.com/office/officeart/2008/layout/VerticalCurvedList"/>
    <dgm:cxn modelId="{6DD86B98-7766-8947-912B-B710CFEE4E25}" type="presParOf" srcId="{E37921F0-3975-1F40-AA02-3EC740905D56}" destId="{351D6911-3B04-4C46-AAC3-C0E47B10DD5B}" srcOrd="4" destOrd="0" presId="urn:microsoft.com/office/officeart/2008/layout/VerticalCurvedList"/>
    <dgm:cxn modelId="{4E8027B9-03B6-F143-B310-AC6FFF77E2FB}" type="presParOf" srcId="{351D6911-3B04-4C46-AAC3-C0E47B10DD5B}" destId="{7567321E-67E9-4723-8FEF-E52F2273E44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DD795B-86EA-5945-8A20-7F276F4BF9F7}" type="doc">
      <dgm:prSet loTypeId="urn:microsoft.com/office/officeart/2008/layout/VerticalCurvedList" loCatId="" qsTypeId="urn:microsoft.com/office/officeart/2005/8/quickstyle/simple4" qsCatId="simple" csTypeId="urn:microsoft.com/office/officeart/2005/8/colors/accent1_2" csCatId="accent1" phldr="1"/>
      <dgm:spPr/>
      <dgm:t>
        <a:bodyPr/>
        <a:lstStyle/>
        <a:p>
          <a:endParaRPr lang="it-IT"/>
        </a:p>
      </dgm:t>
    </dgm:pt>
    <dgm:pt modelId="{22B377EF-D541-AF43-94FF-AFBFD02AB3A1}">
      <dgm:prSet phldrT="[Testo]" custT="1"/>
      <dgm:spPr>
        <a:solidFill>
          <a:schemeClr val="tx2">
            <a:lumMod val="25000"/>
            <a:lumOff val="75000"/>
          </a:schemeClr>
        </a:solidFill>
      </dgm:spPr>
      <dgm:t>
        <a:bodyPr/>
        <a:lstStyle/>
        <a:p>
          <a:r>
            <a:rPr lang="it-IT" sz="3600" dirty="0">
              <a:latin typeface="Cambria" charset="0"/>
              <a:ea typeface="Cambria" charset="0"/>
              <a:cs typeface="Cambria" charset="0"/>
            </a:rPr>
            <a:t>Sottoscritto con firma digitale o firma elettronica qualificata esterna</a:t>
          </a:r>
          <a:endParaRPr lang="it-IT" sz="4200" dirty="0">
            <a:latin typeface="Cambria" charset="0"/>
            <a:ea typeface="Cambria" charset="0"/>
            <a:cs typeface="Cambria" charset="0"/>
          </a:endParaRPr>
        </a:p>
      </dgm:t>
    </dgm:pt>
    <dgm:pt modelId="{34ECC8FA-0820-8648-B3B6-E3DA94221DCB}" type="parTrans" cxnId="{0E082904-FD58-AB49-BA9B-4B63A4C23A1B}">
      <dgm:prSet/>
      <dgm:spPr/>
      <dgm:t>
        <a:bodyPr/>
        <a:lstStyle/>
        <a:p>
          <a:endParaRPr lang="it-IT"/>
        </a:p>
      </dgm:t>
    </dgm:pt>
    <dgm:pt modelId="{3458E201-B415-0E48-87CC-FCFF829215CA}" type="sibTrans" cxnId="{0E082904-FD58-AB49-BA9B-4B63A4C23A1B}">
      <dgm:prSet/>
      <dgm:spPr/>
      <dgm:t>
        <a:bodyPr/>
        <a:lstStyle/>
        <a:p>
          <a:endParaRPr lang="it-IT"/>
        </a:p>
      </dgm:t>
    </dgm:pt>
    <dgm:pt modelId="{56AD513F-2A06-DC4D-9834-1C625056CC80}">
      <dgm:prSet phldrT="[Testo]" custT="1"/>
      <dgm:spPr>
        <a:solidFill>
          <a:schemeClr val="tx2">
            <a:lumMod val="25000"/>
            <a:lumOff val="75000"/>
          </a:schemeClr>
        </a:solidFill>
      </dgm:spPr>
      <dgm:t>
        <a:bodyPr/>
        <a:lstStyle/>
        <a:p>
          <a:pPr algn="just"/>
          <a:r>
            <a:rPr lang="it-IT" sz="3600" dirty="0">
              <a:latin typeface="Cambria" charset="0"/>
              <a:ea typeface="Cambria" charset="0"/>
              <a:cs typeface="Cambria" charset="0"/>
            </a:rPr>
            <a:t>Corredato da un file in formato XML, che contiene informazioni strutturate (Dati </a:t>
          </a:r>
          <a:r>
            <a:rPr lang="it-IT" sz="3600" dirty="0" err="1">
              <a:latin typeface="Cambria" charset="0"/>
              <a:ea typeface="Cambria" charset="0"/>
              <a:cs typeface="Cambria" charset="0"/>
            </a:rPr>
            <a:t>Atto.xml</a:t>
          </a:r>
          <a:r>
            <a:rPr lang="it-IT" sz="3600" dirty="0">
              <a:latin typeface="Cambria" charset="0"/>
              <a:ea typeface="Cambria" charset="0"/>
              <a:cs typeface="Cambria" charset="0"/>
            </a:rPr>
            <a:t>) ed è sottoscritto con firma digitale o firma elettronica qualificata.</a:t>
          </a:r>
        </a:p>
      </dgm:t>
    </dgm:pt>
    <dgm:pt modelId="{8EFAFDA2-EBEE-4044-BFE2-082A5075F1B2}" type="parTrans" cxnId="{0074A132-9D43-A54B-A073-5F41EB147C3F}">
      <dgm:prSet/>
      <dgm:spPr/>
      <dgm:t>
        <a:bodyPr/>
        <a:lstStyle/>
        <a:p>
          <a:endParaRPr lang="it-IT"/>
        </a:p>
      </dgm:t>
    </dgm:pt>
    <dgm:pt modelId="{6D866F23-D01A-7048-97B4-BF7B82014D54}" type="sibTrans" cxnId="{0074A132-9D43-A54B-A073-5F41EB147C3F}">
      <dgm:prSet/>
      <dgm:spPr/>
      <dgm:t>
        <a:bodyPr/>
        <a:lstStyle/>
        <a:p>
          <a:endParaRPr lang="it-IT"/>
        </a:p>
      </dgm:t>
    </dgm:pt>
    <dgm:pt modelId="{CB999E56-1E58-514E-BA88-F3D8AA846D86}" type="pres">
      <dgm:prSet presAssocID="{3BDD795B-86EA-5945-8A20-7F276F4BF9F7}" presName="Name0" presStyleCnt="0">
        <dgm:presLayoutVars>
          <dgm:chMax val="7"/>
          <dgm:chPref val="7"/>
          <dgm:dir/>
        </dgm:presLayoutVars>
      </dgm:prSet>
      <dgm:spPr/>
      <dgm:t>
        <a:bodyPr/>
        <a:lstStyle/>
        <a:p>
          <a:endParaRPr lang="it-IT"/>
        </a:p>
      </dgm:t>
    </dgm:pt>
    <dgm:pt modelId="{E37921F0-3975-1F40-AA02-3EC740905D56}" type="pres">
      <dgm:prSet presAssocID="{3BDD795B-86EA-5945-8A20-7F276F4BF9F7}" presName="Name1" presStyleCnt="0"/>
      <dgm:spPr/>
    </dgm:pt>
    <dgm:pt modelId="{662A0D70-D679-4C45-97CA-4C30C2C1BF99}" type="pres">
      <dgm:prSet presAssocID="{3BDD795B-86EA-5945-8A20-7F276F4BF9F7}" presName="cycle" presStyleCnt="0"/>
      <dgm:spPr/>
    </dgm:pt>
    <dgm:pt modelId="{CDF12948-3B52-6D46-A34F-D604AAF05CBC}" type="pres">
      <dgm:prSet presAssocID="{3BDD795B-86EA-5945-8A20-7F276F4BF9F7}" presName="srcNode" presStyleLbl="node1" presStyleIdx="0" presStyleCnt="2"/>
      <dgm:spPr/>
    </dgm:pt>
    <dgm:pt modelId="{EA94B85B-9A7D-194A-9445-B30253BA6392}" type="pres">
      <dgm:prSet presAssocID="{3BDD795B-86EA-5945-8A20-7F276F4BF9F7}" presName="conn" presStyleLbl="parChTrans1D2" presStyleIdx="0" presStyleCnt="1"/>
      <dgm:spPr/>
      <dgm:t>
        <a:bodyPr/>
        <a:lstStyle/>
        <a:p>
          <a:endParaRPr lang="it-IT"/>
        </a:p>
      </dgm:t>
    </dgm:pt>
    <dgm:pt modelId="{0A2790F0-C54B-E843-8386-A85AEE59B317}" type="pres">
      <dgm:prSet presAssocID="{3BDD795B-86EA-5945-8A20-7F276F4BF9F7}" presName="extraNode" presStyleLbl="node1" presStyleIdx="0" presStyleCnt="2"/>
      <dgm:spPr/>
    </dgm:pt>
    <dgm:pt modelId="{6D125D37-F85B-2449-A778-5057D753DC06}" type="pres">
      <dgm:prSet presAssocID="{3BDD795B-86EA-5945-8A20-7F276F4BF9F7}" presName="dstNode" presStyleLbl="node1" presStyleIdx="0" presStyleCnt="2"/>
      <dgm:spPr/>
    </dgm:pt>
    <dgm:pt modelId="{4745FBA8-A2A3-DD48-84D8-24B7E94E8C35}" type="pres">
      <dgm:prSet presAssocID="{22B377EF-D541-AF43-94FF-AFBFD02AB3A1}" presName="text_1" presStyleLbl="node1" presStyleIdx="0" presStyleCnt="2" custScaleX="95852" custLinFactNeighborY="-15650">
        <dgm:presLayoutVars>
          <dgm:bulletEnabled val="1"/>
        </dgm:presLayoutVars>
      </dgm:prSet>
      <dgm:spPr/>
      <dgm:t>
        <a:bodyPr/>
        <a:lstStyle/>
        <a:p>
          <a:endParaRPr lang="it-IT"/>
        </a:p>
      </dgm:t>
    </dgm:pt>
    <dgm:pt modelId="{2089D8F0-0821-8842-A165-AAE1AF8B53DD}" type="pres">
      <dgm:prSet presAssocID="{22B377EF-D541-AF43-94FF-AFBFD02AB3A1}" presName="accent_1" presStyleCnt="0"/>
      <dgm:spPr/>
    </dgm:pt>
    <dgm:pt modelId="{28A952FD-09CF-0748-8FA6-2B0A4AB2856B}" type="pres">
      <dgm:prSet presAssocID="{22B377EF-D541-AF43-94FF-AFBFD02AB3A1}" presName="accentRepeatNode" presStyleLbl="solidFgAcc1" presStyleIdx="0" presStyleCnt="2" custLinFactNeighborX="-3081" custLinFactNeighborY="-15406"/>
      <dgm:spPr/>
    </dgm:pt>
    <dgm:pt modelId="{08FD563F-EDC0-564D-8120-FDD78FCBC449}" type="pres">
      <dgm:prSet presAssocID="{56AD513F-2A06-DC4D-9834-1C625056CC80}" presName="text_2" presStyleLbl="node1" presStyleIdx="1" presStyleCnt="2" custScaleX="95404" custScaleY="171413" custLinFactNeighborY="7687">
        <dgm:presLayoutVars>
          <dgm:bulletEnabled val="1"/>
        </dgm:presLayoutVars>
      </dgm:prSet>
      <dgm:spPr/>
      <dgm:t>
        <a:bodyPr/>
        <a:lstStyle/>
        <a:p>
          <a:endParaRPr lang="it-IT"/>
        </a:p>
      </dgm:t>
    </dgm:pt>
    <dgm:pt modelId="{EF7EF8F2-F82E-5344-BBA5-A4985C92F4C4}" type="pres">
      <dgm:prSet presAssocID="{56AD513F-2A06-DC4D-9834-1C625056CC80}" presName="accent_2" presStyleCnt="0"/>
      <dgm:spPr/>
    </dgm:pt>
    <dgm:pt modelId="{3D49DC92-4028-B64A-87A6-E2E70E839DFB}" type="pres">
      <dgm:prSet presAssocID="{56AD513F-2A06-DC4D-9834-1C625056CC80}" presName="accentRepeatNode" presStyleLbl="solidFgAcc1" presStyleIdx="1" presStyleCnt="2"/>
      <dgm:spPr/>
    </dgm:pt>
  </dgm:ptLst>
  <dgm:cxnLst>
    <dgm:cxn modelId="{212B8C4C-F1A2-A245-A26C-388C1E07F500}" type="presOf" srcId="{3458E201-B415-0E48-87CC-FCFF829215CA}" destId="{EA94B85B-9A7D-194A-9445-B30253BA6392}" srcOrd="0" destOrd="0" presId="urn:microsoft.com/office/officeart/2008/layout/VerticalCurvedList"/>
    <dgm:cxn modelId="{845BD83D-1610-C445-8D3E-69B84020BF22}" type="presOf" srcId="{56AD513F-2A06-DC4D-9834-1C625056CC80}" destId="{08FD563F-EDC0-564D-8120-FDD78FCBC449}" srcOrd="0" destOrd="0" presId="urn:microsoft.com/office/officeart/2008/layout/VerticalCurvedList"/>
    <dgm:cxn modelId="{0E082904-FD58-AB49-BA9B-4B63A4C23A1B}" srcId="{3BDD795B-86EA-5945-8A20-7F276F4BF9F7}" destId="{22B377EF-D541-AF43-94FF-AFBFD02AB3A1}" srcOrd="0" destOrd="0" parTransId="{34ECC8FA-0820-8648-B3B6-E3DA94221DCB}" sibTransId="{3458E201-B415-0E48-87CC-FCFF829215CA}"/>
    <dgm:cxn modelId="{0074A132-9D43-A54B-A073-5F41EB147C3F}" srcId="{3BDD795B-86EA-5945-8A20-7F276F4BF9F7}" destId="{56AD513F-2A06-DC4D-9834-1C625056CC80}" srcOrd="1" destOrd="0" parTransId="{8EFAFDA2-EBEE-4044-BFE2-082A5075F1B2}" sibTransId="{6D866F23-D01A-7048-97B4-BF7B82014D54}"/>
    <dgm:cxn modelId="{014FC10E-B053-4D48-86F9-8CA2CCE56A07}" type="presOf" srcId="{3BDD795B-86EA-5945-8A20-7F276F4BF9F7}" destId="{CB999E56-1E58-514E-BA88-F3D8AA846D86}" srcOrd="0" destOrd="0" presId="urn:microsoft.com/office/officeart/2008/layout/VerticalCurvedList"/>
    <dgm:cxn modelId="{DBB71CCA-FFA0-594C-8401-B385B59D7D39}" type="presOf" srcId="{22B377EF-D541-AF43-94FF-AFBFD02AB3A1}" destId="{4745FBA8-A2A3-DD48-84D8-24B7E94E8C35}" srcOrd="0" destOrd="0" presId="urn:microsoft.com/office/officeart/2008/layout/VerticalCurvedList"/>
    <dgm:cxn modelId="{4BB2B042-13E8-2649-8976-74E9EF82B618}" type="presParOf" srcId="{CB999E56-1E58-514E-BA88-F3D8AA846D86}" destId="{E37921F0-3975-1F40-AA02-3EC740905D56}" srcOrd="0" destOrd="0" presId="urn:microsoft.com/office/officeart/2008/layout/VerticalCurvedList"/>
    <dgm:cxn modelId="{3E11BC9C-F0A6-194D-8C63-54DEE5259CDA}" type="presParOf" srcId="{E37921F0-3975-1F40-AA02-3EC740905D56}" destId="{662A0D70-D679-4C45-97CA-4C30C2C1BF99}" srcOrd="0" destOrd="0" presId="urn:microsoft.com/office/officeart/2008/layout/VerticalCurvedList"/>
    <dgm:cxn modelId="{A25FB572-8941-F145-8EB4-FF609349C381}" type="presParOf" srcId="{662A0D70-D679-4C45-97CA-4C30C2C1BF99}" destId="{CDF12948-3B52-6D46-A34F-D604AAF05CBC}" srcOrd="0" destOrd="0" presId="urn:microsoft.com/office/officeart/2008/layout/VerticalCurvedList"/>
    <dgm:cxn modelId="{6A309961-9ECB-F545-B187-21B8C3B6EF0B}" type="presParOf" srcId="{662A0D70-D679-4C45-97CA-4C30C2C1BF99}" destId="{EA94B85B-9A7D-194A-9445-B30253BA6392}" srcOrd="1" destOrd="0" presId="urn:microsoft.com/office/officeart/2008/layout/VerticalCurvedList"/>
    <dgm:cxn modelId="{A394DE24-A598-7A4E-B107-6BB2B1E88867}" type="presParOf" srcId="{662A0D70-D679-4C45-97CA-4C30C2C1BF99}" destId="{0A2790F0-C54B-E843-8386-A85AEE59B317}" srcOrd="2" destOrd="0" presId="urn:microsoft.com/office/officeart/2008/layout/VerticalCurvedList"/>
    <dgm:cxn modelId="{9EBE0D26-2370-294D-A3DC-565204E25541}" type="presParOf" srcId="{662A0D70-D679-4C45-97CA-4C30C2C1BF99}" destId="{6D125D37-F85B-2449-A778-5057D753DC06}" srcOrd="3" destOrd="0" presId="urn:microsoft.com/office/officeart/2008/layout/VerticalCurvedList"/>
    <dgm:cxn modelId="{E4C6C941-DE61-834A-BCF1-B8D4BD495638}" type="presParOf" srcId="{E37921F0-3975-1F40-AA02-3EC740905D56}" destId="{4745FBA8-A2A3-DD48-84D8-24B7E94E8C35}" srcOrd="1" destOrd="0" presId="urn:microsoft.com/office/officeart/2008/layout/VerticalCurvedList"/>
    <dgm:cxn modelId="{34B88861-CC1D-3348-AB60-49CBD701CBE9}" type="presParOf" srcId="{E37921F0-3975-1F40-AA02-3EC740905D56}" destId="{2089D8F0-0821-8842-A165-AAE1AF8B53DD}" srcOrd="2" destOrd="0" presId="urn:microsoft.com/office/officeart/2008/layout/VerticalCurvedList"/>
    <dgm:cxn modelId="{F22BE972-2EE1-1347-B1B1-13093D7E8CE2}" type="presParOf" srcId="{2089D8F0-0821-8842-A165-AAE1AF8B53DD}" destId="{28A952FD-09CF-0748-8FA6-2B0A4AB2856B}" srcOrd="0" destOrd="0" presId="urn:microsoft.com/office/officeart/2008/layout/VerticalCurvedList"/>
    <dgm:cxn modelId="{AF75C01F-DD3B-F044-A0C1-1E7E309B3A23}" type="presParOf" srcId="{E37921F0-3975-1F40-AA02-3EC740905D56}" destId="{08FD563F-EDC0-564D-8120-FDD78FCBC449}" srcOrd="3" destOrd="0" presId="urn:microsoft.com/office/officeart/2008/layout/VerticalCurvedList"/>
    <dgm:cxn modelId="{C6FA5051-334E-B54E-9B01-DDEEEB2D7C11}" type="presParOf" srcId="{E37921F0-3975-1F40-AA02-3EC740905D56}" destId="{EF7EF8F2-F82E-5344-BBA5-A4985C92F4C4}" srcOrd="4" destOrd="0" presId="urn:microsoft.com/office/officeart/2008/layout/VerticalCurvedList"/>
    <dgm:cxn modelId="{883825D7-BE14-C34B-B314-FCB6F9C6A144}" type="presParOf" srcId="{EF7EF8F2-F82E-5344-BBA5-A4985C92F4C4}" destId="{3D49DC92-4028-B64A-87A6-E2E70E839DF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DD795B-86EA-5945-8A20-7F276F4BF9F7}" type="doc">
      <dgm:prSet loTypeId="urn:microsoft.com/office/officeart/2008/layout/VerticalCurvedList" loCatId="" qsTypeId="urn:microsoft.com/office/officeart/2005/8/quickstyle/simple4" qsCatId="simple" csTypeId="urn:microsoft.com/office/officeart/2005/8/colors/accent1_2" csCatId="accent1" phldr="1"/>
      <dgm:spPr/>
      <dgm:t>
        <a:bodyPr/>
        <a:lstStyle/>
        <a:p>
          <a:endParaRPr lang="it-IT"/>
        </a:p>
      </dgm:t>
    </dgm:pt>
    <dgm:pt modelId="{22B377EF-D541-AF43-94FF-AFBFD02AB3A1}">
      <dgm:prSet phldrT="[Testo]" custT="1"/>
      <dgm:spPr>
        <a:solidFill>
          <a:schemeClr val="tx2">
            <a:lumMod val="25000"/>
            <a:lumOff val="75000"/>
          </a:schemeClr>
        </a:solidFill>
      </dgm:spPr>
      <dgm:t>
        <a:bodyPr/>
        <a:lstStyle/>
        <a:p>
          <a:r>
            <a:rPr lang="it-IT" sz="3200" dirty="0">
              <a:solidFill>
                <a:schemeClr val="bg1"/>
              </a:solidFill>
              <a:latin typeface="Cambria" charset="0"/>
              <a:ea typeface="Cambria" charset="0"/>
              <a:cs typeface="Cambria" charset="0"/>
            </a:rPr>
            <a:t>Essere in uno dei seguenti formati: </a:t>
          </a:r>
          <a:r>
            <a:rPr lang="en-US" sz="3200" dirty="0">
              <a:solidFill>
                <a:schemeClr val="bg1"/>
              </a:solidFill>
              <a:latin typeface="Cambria" charset="0"/>
              <a:ea typeface="Cambria" charset="0"/>
              <a:cs typeface="Cambria" charset="0"/>
            </a:rPr>
            <a:t>pdf; rtf; .txt; jpg; .gif; .tiff; .</a:t>
          </a:r>
          <a:r>
            <a:rPr lang="it-IT" sz="3200" dirty="0">
              <a:solidFill>
                <a:schemeClr val="bg1"/>
              </a:solidFill>
              <a:latin typeface="Cambria" charset="0"/>
              <a:ea typeface="Cambria" charset="0"/>
              <a:cs typeface="Cambria" charset="0"/>
            </a:rPr>
            <a:t>xml; .</a:t>
          </a:r>
          <a:r>
            <a:rPr lang="it-IT" sz="3200" dirty="0" err="1">
              <a:solidFill>
                <a:schemeClr val="bg1"/>
              </a:solidFill>
              <a:latin typeface="Cambria" charset="0"/>
              <a:ea typeface="Cambria" charset="0"/>
              <a:cs typeface="Cambria" charset="0"/>
            </a:rPr>
            <a:t>eml</a:t>
          </a:r>
          <a:r>
            <a:rPr lang="it-IT" sz="3200" dirty="0">
              <a:solidFill>
                <a:schemeClr val="bg1"/>
              </a:solidFill>
              <a:latin typeface="Cambria" charset="0"/>
              <a:ea typeface="Cambria" charset="0"/>
              <a:cs typeface="Cambria" charset="0"/>
            </a:rPr>
            <a:t>; .msg (in questi due casi purché contenenti file nei formati di cui alle lettere precedenti;</a:t>
          </a:r>
        </a:p>
      </dgm:t>
    </dgm:pt>
    <dgm:pt modelId="{34ECC8FA-0820-8648-B3B6-E3DA94221DCB}" type="parTrans" cxnId="{0E082904-FD58-AB49-BA9B-4B63A4C23A1B}">
      <dgm:prSet/>
      <dgm:spPr/>
      <dgm:t>
        <a:bodyPr/>
        <a:lstStyle/>
        <a:p>
          <a:endParaRPr lang="it-IT"/>
        </a:p>
      </dgm:t>
    </dgm:pt>
    <dgm:pt modelId="{3458E201-B415-0E48-87CC-FCFF829215CA}" type="sibTrans" cxnId="{0E082904-FD58-AB49-BA9B-4B63A4C23A1B}">
      <dgm:prSet/>
      <dgm:spPr/>
      <dgm:t>
        <a:bodyPr/>
        <a:lstStyle/>
        <a:p>
          <a:endParaRPr lang="it-IT"/>
        </a:p>
      </dgm:t>
    </dgm:pt>
    <dgm:pt modelId="{56AD513F-2A06-DC4D-9834-1C625056CC80}">
      <dgm:prSet phldrT="[Testo]" custT="1"/>
      <dgm:spPr>
        <a:solidFill>
          <a:schemeClr val="tx2">
            <a:lumMod val="25000"/>
            <a:lumOff val="75000"/>
          </a:schemeClr>
        </a:solidFill>
      </dgm:spPr>
      <dgm:t>
        <a:bodyPr/>
        <a:lstStyle/>
        <a:p>
          <a:pPr algn="just"/>
          <a:r>
            <a:rPr lang="it-IT" sz="3200" dirty="0">
              <a:latin typeface="Cambria" charset="0"/>
              <a:ea typeface="Cambria" charset="0"/>
              <a:cs typeface="Cambria" charset="0"/>
            </a:rPr>
            <a:t>Possa essere compresso in uno dei seguenti formati (purché contenete file nei formati sopra indicati): .zip; .</a:t>
          </a:r>
          <a:r>
            <a:rPr lang="it-IT" sz="3200" dirty="0" err="1">
              <a:latin typeface="Cambria" charset="0"/>
              <a:ea typeface="Cambria" charset="0"/>
              <a:cs typeface="Cambria" charset="0"/>
            </a:rPr>
            <a:t>rar</a:t>
          </a:r>
          <a:r>
            <a:rPr lang="it-IT" sz="3200" dirty="0">
              <a:latin typeface="Cambria" charset="0"/>
              <a:ea typeface="Cambria" charset="0"/>
              <a:cs typeface="Cambria" charset="0"/>
            </a:rPr>
            <a:t>; .</a:t>
          </a:r>
          <a:r>
            <a:rPr lang="it-IT" sz="3200" dirty="0" err="1">
              <a:latin typeface="Cambria" charset="0"/>
              <a:ea typeface="Cambria" charset="0"/>
              <a:cs typeface="Cambria" charset="0"/>
            </a:rPr>
            <a:t>arj</a:t>
          </a:r>
          <a:r>
            <a:rPr lang="it-IT" sz="3200" dirty="0">
              <a:latin typeface="Cambria" charset="0"/>
              <a:ea typeface="Cambria" charset="0"/>
              <a:cs typeface="Cambria" charset="0"/>
            </a:rPr>
            <a:t>.</a:t>
          </a:r>
        </a:p>
      </dgm:t>
    </dgm:pt>
    <dgm:pt modelId="{8EFAFDA2-EBEE-4044-BFE2-082A5075F1B2}" type="parTrans" cxnId="{0074A132-9D43-A54B-A073-5F41EB147C3F}">
      <dgm:prSet/>
      <dgm:spPr/>
      <dgm:t>
        <a:bodyPr/>
        <a:lstStyle/>
        <a:p>
          <a:endParaRPr lang="it-IT"/>
        </a:p>
      </dgm:t>
    </dgm:pt>
    <dgm:pt modelId="{6D866F23-D01A-7048-97B4-BF7B82014D54}" type="sibTrans" cxnId="{0074A132-9D43-A54B-A073-5F41EB147C3F}">
      <dgm:prSet/>
      <dgm:spPr/>
      <dgm:t>
        <a:bodyPr/>
        <a:lstStyle/>
        <a:p>
          <a:endParaRPr lang="it-IT"/>
        </a:p>
      </dgm:t>
    </dgm:pt>
    <dgm:pt modelId="{CB999E56-1E58-514E-BA88-F3D8AA846D86}" type="pres">
      <dgm:prSet presAssocID="{3BDD795B-86EA-5945-8A20-7F276F4BF9F7}" presName="Name0" presStyleCnt="0">
        <dgm:presLayoutVars>
          <dgm:chMax val="7"/>
          <dgm:chPref val="7"/>
          <dgm:dir/>
        </dgm:presLayoutVars>
      </dgm:prSet>
      <dgm:spPr/>
      <dgm:t>
        <a:bodyPr/>
        <a:lstStyle/>
        <a:p>
          <a:endParaRPr lang="it-IT"/>
        </a:p>
      </dgm:t>
    </dgm:pt>
    <dgm:pt modelId="{E37921F0-3975-1F40-AA02-3EC740905D56}" type="pres">
      <dgm:prSet presAssocID="{3BDD795B-86EA-5945-8A20-7F276F4BF9F7}" presName="Name1" presStyleCnt="0"/>
      <dgm:spPr/>
    </dgm:pt>
    <dgm:pt modelId="{662A0D70-D679-4C45-97CA-4C30C2C1BF99}" type="pres">
      <dgm:prSet presAssocID="{3BDD795B-86EA-5945-8A20-7F276F4BF9F7}" presName="cycle" presStyleCnt="0"/>
      <dgm:spPr/>
    </dgm:pt>
    <dgm:pt modelId="{CDF12948-3B52-6D46-A34F-D604AAF05CBC}" type="pres">
      <dgm:prSet presAssocID="{3BDD795B-86EA-5945-8A20-7F276F4BF9F7}" presName="srcNode" presStyleLbl="node1" presStyleIdx="0" presStyleCnt="2"/>
      <dgm:spPr/>
    </dgm:pt>
    <dgm:pt modelId="{EA94B85B-9A7D-194A-9445-B30253BA6392}" type="pres">
      <dgm:prSet presAssocID="{3BDD795B-86EA-5945-8A20-7F276F4BF9F7}" presName="conn" presStyleLbl="parChTrans1D2" presStyleIdx="0" presStyleCnt="1"/>
      <dgm:spPr/>
      <dgm:t>
        <a:bodyPr/>
        <a:lstStyle/>
        <a:p>
          <a:endParaRPr lang="it-IT"/>
        </a:p>
      </dgm:t>
    </dgm:pt>
    <dgm:pt modelId="{0A2790F0-C54B-E843-8386-A85AEE59B317}" type="pres">
      <dgm:prSet presAssocID="{3BDD795B-86EA-5945-8A20-7F276F4BF9F7}" presName="extraNode" presStyleLbl="node1" presStyleIdx="0" presStyleCnt="2"/>
      <dgm:spPr/>
    </dgm:pt>
    <dgm:pt modelId="{6D125D37-F85B-2449-A778-5057D753DC06}" type="pres">
      <dgm:prSet presAssocID="{3BDD795B-86EA-5945-8A20-7F276F4BF9F7}" presName="dstNode" presStyleLbl="node1" presStyleIdx="0" presStyleCnt="2"/>
      <dgm:spPr/>
    </dgm:pt>
    <dgm:pt modelId="{4745FBA8-A2A3-DD48-84D8-24B7E94E8C35}" type="pres">
      <dgm:prSet presAssocID="{22B377EF-D541-AF43-94FF-AFBFD02AB3A1}" presName="text_1" presStyleLbl="node1" presStyleIdx="0" presStyleCnt="2" custScaleX="94067" custScaleY="140630">
        <dgm:presLayoutVars>
          <dgm:bulletEnabled val="1"/>
        </dgm:presLayoutVars>
      </dgm:prSet>
      <dgm:spPr/>
      <dgm:t>
        <a:bodyPr/>
        <a:lstStyle/>
        <a:p>
          <a:endParaRPr lang="it-IT"/>
        </a:p>
      </dgm:t>
    </dgm:pt>
    <dgm:pt modelId="{2089D8F0-0821-8842-A165-AAE1AF8B53DD}" type="pres">
      <dgm:prSet presAssocID="{22B377EF-D541-AF43-94FF-AFBFD02AB3A1}" presName="accent_1" presStyleCnt="0"/>
      <dgm:spPr/>
    </dgm:pt>
    <dgm:pt modelId="{28A952FD-09CF-0748-8FA6-2B0A4AB2856B}" type="pres">
      <dgm:prSet presAssocID="{22B377EF-D541-AF43-94FF-AFBFD02AB3A1}" presName="accentRepeatNode" presStyleLbl="solidFgAcc1" presStyleIdx="0" presStyleCnt="2"/>
      <dgm:spPr/>
    </dgm:pt>
    <dgm:pt modelId="{08FD563F-EDC0-564D-8120-FDD78FCBC449}" type="pres">
      <dgm:prSet presAssocID="{56AD513F-2A06-DC4D-9834-1C625056CC80}" presName="text_2" presStyleLbl="node1" presStyleIdx="1" presStyleCnt="2" custScaleX="94067" custScaleY="116871">
        <dgm:presLayoutVars>
          <dgm:bulletEnabled val="1"/>
        </dgm:presLayoutVars>
      </dgm:prSet>
      <dgm:spPr/>
      <dgm:t>
        <a:bodyPr/>
        <a:lstStyle/>
        <a:p>
          <a:endParaRPr lang="it-IT"/>
        </a:p>
      </dgm:t>
    </dgm:pt>
    <dgm:pt modelId="{EF7EF8F2-F82E-5344-BBA5-A4985C92F4C4}" type="pres">
      <dgm:prSet presAssocID="{56AD513F-2A06-DC4D-9834-1C625056CC80}" presName="accent_2" presStyleCnt="0"/>
      <dgm:spPr/>
    </dgm:pt>
    <dgm:pt modelId="{3D49DC92-4028-B64A-87A6-E2E70E839DFB}" type="pres">
      <dgm:prSet presAssocID="{56AD513F-2A06-DC4D-9834-1C625056CC80}" presName="accentRepeatNode" presStyleLbl="solidFgAcc1" presStyleIdx="1" presStyleCnt="2"/>
      <dgm:spPr/>
    </dgm:pt>
  </dgm:ptLst>
  <dgm:cxnLst>
    <dgm:cxn modelId="{A6720472-DDDD-3546-8B4F-A0E6E1B3B1B8}" type="presOf" srcId="{3BDD795B-86EA-5945-8A20-7F276F4BF9F7}" destId="{CB999E56-1E58-514E-BA88-F3D8AA846D86}" srcOrd="0" destOrd="0" presId="urn:microsoft.com/office/officeart/2008/layout/VerticalCurvedList"/>
    <dgm:cxn modelId="{2BFC6BEB-588E-A149-84A2-1E4665881F34}" type="presOf" srcId="{56AD513F-2A06-DC4D-9834-1C625056CC80}" destId="{08FD563F-EDC0-564D-8120-FDD78FCBC449}" srcOrd="0" destOrd="0" presId="urn:microsoft.com/office/officeart/2008/layout/VerticalCurvedList"/>
    <dgm:cxn modelId="{0E082904-FD58-AB49-BA9B-4B63A4C23A1B}" srcId="{3BDD795B-86EA-5945-8A20-7F276F4BF9F7}" destId="{22B377EF-D541-AF43-94FF-AFBFD02AB3A1}" srcOrd="0" destOrd="0" parTransId="{34ECC8FA-0820-8648-B3B6-E3DA94221DCB}" sibTransId="{3458E201-B415-0E48-87CC-FCFF829215CA}"/>
    <dgm:cxn modelId="{98AD653E-6CAD-D942-AC63-91B0DCB6B7A5}" type="presOf" srcId="{22B377EF-D541-AF43-94FF-AFBFD02AB3A1}" destId="{4745FBA8-A2A3-DD48-84D8-24B7E94E8C35}" srcOrd="0" destOrd="0" presId="urn:microsoft.com/office/officeart/2008/layout/VerticalCurvedList"/>
    <dgm:cxn modelId="{17C98840-0480-4A48-BA99-C5989C151500}" type="presOf" srcId="{3458E201-B415-0E48-87CC-FCFF829215CA}" destId="{EA94B85B-9A7D-194A-9445-B30253BA6392}" srcOrd="0" destOrd="0" presId="urn:microsoft.com/office/officeart/2008/layout/VerticalCurvedList"/>
    <dgm:cxn modelId="{0074A132-9D43-A54B-A073-5F41EB147C3F}" srcId="{3BDD795B-86EA-5945-8A20-7F276F4BF9F7}" destId="{56AD513F-2A06-DC4D-9834-1C625056CC80}" srcOrd="1" destOrd="0" parTransId="{8EFAFDA2-EBEE-4044-BFE2-082A5075F1B2}" sibTransId="{6D866F23-D01A-7048-97B4-BF7B82014D54}"/>
    <dgm:cxn modelId="{35FBF67B-0F15-F743-B25F-58AE003C9703}" type="presParOf" srcId="{CB999E56-1E58-514E-BA88-F3D8AA846D86}" destId="{E37921F0-3975-1F40-AA02-3EC740905D56}" srcOrd="0" destOrd="0" presId="urn:microsoft.com/office/officeart/2008/layout/VerticalCurvedList"/>
    <dgm:cxn modelId="{A1A855BC-E4D4-6F4B-8C41-90E16C0370BF}" type="presParOf" srcId="{E37921F0-3975-1F40-AA02-3EC740905D56}" destId="{662A0D70-D679-4C45-97CA-4C30C2C1BF99}" srcOrd="0" destOrd="0" presId="urn:microsoft.com/office/officeart/2008/layout/VerticalCurvedList"/>
    <dgm:cxn modelId="{9B388C67-DC80-A841-B6B4-C3EAC1275FBB}" type="presParOf" srcId="{662A0D70-D679-4C45-97CA-4C30C2C1BF99}" destId="{CDF12948-3B52-6D46-A34F-D604AAF05CBC}" srcOrd="0" destOrd="0" presId="urn:microsoft.com/office/officeart/2008/layout/VerticalCurvedList"/>
    <dgm:cxn modelId="{CEE1EE79-7529-8146-8457-7946BCEA3045}" type="presParOf" srcId="{662A0D70-D679-4C45-97CA-4C30C2C1BF99}" destId="{EA94B85B-9A7D-194A-9445-B30253BA6392}" srcOrd="1" destOrd="0" presId="urn:microsoft.com/office/officeart/2008/layout/VerticalCurvedList"/>
    <dgm:cxn modelId="{4269F91F-C588-774C-9454-AFDA7A6A5949}" type="presParOf" srcId="{662A0D70-D679-4C45-97CA-4C30C2C1BF99}" destId="{0A2790F0-C54B-E843-8386-A85AEE59B317}" srcOrd="2" destOrd="0" presId="urn:microsoft.com/office/officeart/2008/layout/VerticalCurvedList"/>
    <dgm:cxn modelId="{548BE708-2FA1-3541-AB65-8A90A4F3D306}" type="presParOf" srcId="{662A0D70-D679-4C45-97CA-4C30C2C1BF99}" destId="{6D125D37-F85B-2449-A778-5057D753DC06}" srcOrd="3" destOrd="0" presId="urn:microsoft.com/office/officeart/2008/layout/VerticalCurvedList"/>
    <dgm:cxn modelId="{C965E114-0C0F-C24B-91A3-EF69175D02A8}" type="presParOf" srcId="{E37921F0-3975-1F40-AA02-3EC740905D56}" destId="{4745FBA8-A2A3-DD48-84D8-24B7E94E8C35}" srcOrd="1" destOrd="0" presId="urn:microsoft.com/office/officeart/2008/layout/VerticalCurvedList"/>
    <dgm:cxn modelId="{365E5F66-60F7-6142-A512-B36532906B9F}" type="presParOf" srcId="{E37921F0-3975-1F40-AA02-3EC740905D56}" destId="{2089D8F0-0821-8842-A165-AAE1AF8B53DD}" srcOrd="2" destOrd="0" presId="urn:microsoft.com/office/officeart/2008/layout/VerticalCurvedList"/>
    <dgm:cxn modelId="{29EAE0EB-780E-004A-921B-74D6E382597C}" type="presParOf" srcId="{2089D8F0-0821-8842-A165-AAE1AF8B53DD}" destId="{28A952FD-09CF-0748-8FA6-2B0A4AB2856B}" srcOrd="0" destOrd="0" presId="urn:microsoft.com/office/officeart/2008/layout/VerticalCurvedList"/>
    <dgm:cxn modelId="{FE681B22-CAA4-3546-91C2-3C186E4CD2B8}" type="presParOf" srcId="{E37921F0-3975-1F40-AA02-3EC740905D56}" destId="{08FD563F-EDC0-564D-8120-FDD78FCBC449}" srcOrd="3" destOrd="0" presId="urn:microsoft.com/office/officeart/2008/layout/VerticalCurvedList"/>
    <dgm:cxn modelId="{2B7AE85D-DE3C-E748-B3A9-473AD6211921}" type="presParOf" srcId="{E37921F0-3975-1F40-AA02-3EC740905D56}" destId="{EF7EF8F2-F82E-5344-BBA5-A4985C92F4C4}" srcOrd="4" destOrd="0" presId="urn:microsoft.com/office/officeart/2008/layout/VerticalCurvedList"/>
    <dgm:cxn modelId="{FDF33CF6-EAF7-394F-A179-5889B2409F5F}" type="presParOf" srcId="{EF7EF8F2-F82E-5344-BBA5-A4985C92F4C4}" destId="{3D49DC92-4028-B64A-87A6-E2E70E839DF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BDD795B-86EA-5945-8A20-7F276F4BF9F7}" type="doc">
      <dgm:prSet loTypeId="urn:microsoft.com/office/officeart/2008/layout/VerticalCurvedList" loCatId="" qsTypeId="urn:microsoft.com/office/officeart/2005/8/quickstyle/simple4" qsCatId="simple" csTypeId="urn:microsoft.com/office/officeart/2005/8/colors/accent1_2" csCatId="accent1" phldr="1"/>
      <dgm:spPr/>
      <dgm:t>
        <a:bodyPr/>
        <a:lstStyle/>
        <a:p>
          <a:endParaRPr lang="it-IT"/>
        </a:p>
      </dgm:t>
    </dgm:pt>
    <dgm:pt modelId="{22B377EF-D541-AF43-94FF-AFBFD02AB3A1}">
      <dgm:prSet phldrT="[Testo]" custT="1"/>
      <dgm:spPr>
        <a:solidFill>
          <a:schemeClr val="tx2">
            <a:lumMod val="25000"/>
            <a:lumOff val="75000"/>
          </a:schemeClr>
        </a:solidFill>
      </dgm:spPr>
      <dgm:t>
        <a:bodyPr/>
        <a:lstStyle/>
        <a:p>
          <a:pPr>
            <a:spcAft>
              <a:spcPts val="0"/>
            </a:spcAft>
          </a:pPr>
          <a:r>
            <a:rPr lang="it-IT" sz="2000" b="1" dirty="0">
              <a:latin typeface="Cambria" charset="0"/>
              <a:ea typeface="Cambria" charset="0"/>
              <a:cs typeface="Cambria" charset="0"/>
            </a:rPr>
            <a:t>(A)</a:t>
          </a:r>
          <a:r>
            <a:rPr lang="it-IT" sz="2000" dirty="0">
              <a:latin typeface="Cambria" charset="0"/>
              <a:ea typeface="Cambria" charset="0"/>
              <a:cs typeface="Cambria" charset="0"/>
            </a:rPr>
            <a:t> </a:t>
          </a:r>
          <a:r>
            <a:rPr lang="it-IT" sz="2000" b="1" dirty="0">
              <a:latin typeface="Cambria" charset="0"/>
              <a:ea typeface="Cambria" charset="0"/>
              <a:cs typeface="Cambria" charset="0"/>
            </a:rPr>
            <a:t>procedimenti d’ingiunzione di competenza del tribunale</a:t>
          </a:r>
          <a:r>
            <a:rPr lang="it-IT" sz="2000" dirty="0">
              <a:latin typeface="Cambria" charset="0"/>
              <a:ea typeface="Cambria" charset="0"/>
              <a:cs typeface="Cambria" charset="0"/>
            </a:rPr>
            <a:t>, (art. 16-bis comma 4) </a:t>
          </a:r>
        </a:p>
        <a:p>
          <a:pPr>
            <a:spcAft>
              <a:spcPts val="0"/>
            </a:spcAft>
          </a:pPr>
          <a:r>
            <a:rPr lang="it-IT" sz="2000" dirty="0">
              <a:latin typeface="Cambria" charset="0"/>
              <a:ea typeface="Cambria" charset="0"/>
              <a:cs typeface="Cambria" charset="0"/>
            </a:rPr>
            <a:t>- atti di parte e relativi documenti, </a:t>
          </a:r>
        </a:p>
        <a:p>
          <a:pPr>
            <a:spcAft>
              <a:spcPts val="0"/>
            </a:spcAft>
          </a:pPr>
          <a:r>
            <a:rPr lang="it-IT" sz="2000" dirty="0">
              <a:latin typeface="Cambria" charset="0"/>
              <a:ea typeface="Cambria" charset="0"/>
              <a:cs typeface="Cambria" charset="0"/>
            </a:rPr>
            <a:t>- provvedimenti del giudice</a:t>
          </a:r>
          <a:r>
            <a:rPr lang="it-IT" sz="2000" dirty="0">
              <a:solidFill>
                <a:schemeClr val="tx1"/>
              </a:solidFill>
              <a:latin typeface="Cambria" charset="0"/>
              <a:ea typeface="Cambria" charset="0"/>
              <a:cs typeface="Cambria" charset="0"/>
            </a:rPr>
            <a:t>;</a:t>
          </a:r>
        </a:p>
      </dgm:t>
    </dgm:pt>
    <dgm:pt modelId="{34ECC8FA-0820-8648-B3B6-E3DA94221DCB}" type="parTrans" cxnId="{0E082904-FD58-AB49-BA9B-4B63A4C23A1B}">
      <dgm:prSet/>
      <dgm:spPr/>
      <dgm:t>
        <a:bodyPr/>
        <a:lstStyle/>
        <a:p>
          <a:endParaRPr lang="it-IT"/>
        </a:p>
      </dgm:t>
    </dgm:pt>
    <dgm:pt modelId="{3458E201-B415-0E48-87CC-FCFF829215CA}" type="sibTrans" cxnId="{0E082904-FD58-AB49-BA9B-4B63A4C23A1B}">
      <dgm:prSet/>
      <dgm:spPr/>
      <dgm:t>
        <a:bodyPr/>
        <a:lstStyle/>
        <a:p>
          <a:endParaRPr lang="it-IT"/>
        </a:p>
      </dgm:t>
    </dgm:pt>
    <dgm:pt modelId="{FB8043D9-4CC2-440E-A9C5-73ED634B2B28}">
      <dgm:prSet custT="1"/>
      <dgm:spPr>
        <a:solidFill>
          <a:schemeClr val="tx2">
            <a:lumMod val="25000"/>
            <a:lumOff val="75000"/>
          </a:schemeClr>
        </a:solidFill>
      </dgm:spPr>
      <dgm:t>
        <a:bodyPr/>
        <a:lstStyle/>
        <a:p>
          <a:pPr algn="l"/>
          <a:r>
            <a:rPr lang="it-IT" sz="2000" b="1" dirty="0">
              <a:latin typeface="Cambria" charset="0"/>
              <a:ea typeface="Cambria" charset="0"/>
              <a:cs typeface="Cambria" charset="0"/>
            </a:rPr>
            <a:t>(B)</a:t>
          </a:r>
          <a:r>
            <a:rPr lang="it-IT" sz="2000" dirty="0">
              <a:latin typeface="Cambria" charset="0"/>
              <a:ea typeface="Cambria" charset="0"/>
              <a:cs typeface="Cambria" charset="0"/>
            </a:rPr>
            <a:t> </a:t>
          </a:r>
          <a:r>
            <a:rPr lang="it-IT" sz="2000" b="1" dirty="0">
              <a:latin typeface="Cambria" charset="0"/>
              <a:ea typeface="Cambria" charset="0"/>
              <a:cs typeface="Cambria" charset="0"/>
            </a:rPr>
            <a:t>procedimenti civili, contenziosi o di volontaria giurisdizione, innanzi al tribunale</a:t>
          </a:r>
          <a:r>
            <a:rPr lang="it-IT" sz="2000" dirty="0">
              <a:latin typeface="Cambria" charset="0"/>
              <a:ea typeface="Cambria" charset="0"/>
              <a:cs typeface="Cambria" charset="0"/>
            </a:rPr>
            <a:t>, (art. 16-bis comma 1)</a:t>
          </a:r>
        </a:p>
        <a:p>
          <a:pPr algn="l"/>
          <a:r>
            <a:rPr lang="it-IT" sz="2000" dirty="0">
              <a:latin typeface="Cambria" charset="0"/>
              <a:ea typeface="Cambria" charset="0"/>
              <a:cs typeface="Cambria" charset="0"/>
            </a:rPr>
            <a:t>- tutti gli atti processuali e i relativi documenti dei difensori delle parti precedentemente costituite e quindi tutti i c.d. “atti </a:t>
          </a:r>
          <a:r>
            <a:rPr lang="it-IT" sz="2000" dirty="0" err="1">
              <a:latin typeface="Cambria" charset="0"/>
              <a:ea typeface="Cambria" charset="0"/>
              <a:cs typeface="Cambria" charset="0"/>
            </a:rPr>
            <a:t>endoprocessuali</a:t>
          </a:r>
          <a:r>
            <a:rPr lang="it-IT" sz="2000" dirty="0">
              <a:latin typeface="Cambria" charset="0"/>
              <a:ea typeface="Cambria" charset="0"/>
              <a:cs typeface="Cambria" charset="0"/>
            </a:rPr>
            <a:t>”, </a:t>
          </a:r>
        </a:p>
        <a:p>
          <a:pPr algn="just"/>
          <a:r>
            <a:rPr lang="it-IT" sz="2000" dirty="0">
              <a:latin typeface="Cambria" charset="0"/>
              <a:ea typeface="Cambria" charset="0"/>
              <a:cs typeface="Cambria" charset="0"/>
            </a:rPr>
            <a:t>- anche i consulenti tecnici e tutti i “soggetti nominati o delegati dall’autorità giudiziaria” devono adottare tale modalità. Non sono esonerati nemmeno i consulenti di parte, i cui elaborati sono però depositati direttamente dalla parte stessa.</a:t>
          </a:r>
        </a:p>
        <a:p>
          <a:pPr algn="l"/>
          <a:r>
            <a:rPr lang="it-IT" sz="2000" dirty="0">
              <a:latin typeface="Cambria" charset="0"/>
              <a:ea typeface="Cambria" charset="0"/>
              <a:cs typeface="Cambria" charset="0"/>
            </a:rPr>
            <a:t>- restano esclusi gli atti introduttivi o quelli di costituzione (compreso quello della parte che interviene in un procedimento ordinario non essendo, al momento dell’intervento, ancora costituita). </a:t>
          </a:r>
        </a:p>
      </dgm:t>
    </dgm:pt>
    <dgm:pt modelId="{3E0CCB1A-A0D5-4A67-B7B9-869ABA9DB601}" type="parTrans" cxnId="{1B8D15CD-B72C-43BB-911C-A4D3E48E2159}">
      <dgm:prSet/>
      <dgm:spPr/>
      <dgm:t>
        <a:bodyPr/>
        <a:lstStyle/>
        <a:p>
          <a:endParaRPr lang="it-IT"/>
        </a:p>
      </dgm:t>
    </dgm:pt>
    <dgm:pt modelId="{82749159-6182-4F0E-A575-B52855780EAF}" type="sibTrans" cxnId="{1B8D15CD-B72C-43BB-911C-A4D3E48E2159}">
      <dgm:prSet/>
      <dgm:spPr/>
      <dgm:t>
        <a:bodyPr/>
        <a:lstStyle/>
        <a:p>
          <a:endParaRPr lang="it-IT"/>
        </a:p>
      </dgm:t>
    </dgm:pt>
    <dgm:pt modelId="{CB999E56-1E58-514E-BA88-F3D8AA846D86}" type="pres">
      <dgm:prSet presAssocID="{3BDD795B-86EA-5945-8A20-7F276F4BF9F7}" presName="Name0" presStyleCnt="0">
        <dgm:presLayoutVars>
          <dgm:chMax val="7"/>
          <dgm:chPref val="7"/>
          <dgm:dir/>
        </dgm:presLayoutVars>
      </dgm:prSet>
      <dgm:spPr/>
      <dgm:t>
        <a:bodyPr/>
        <a:lstStyle/>
        <a:p>
          <a:endParaRPr lang="it-IT"/>
        </a:p>
      </dgm:t>
    </dgm:pt>
    <dgm:pt modelId="{E37921F0-3975-1F40-AA02-3EC740905D56}" type="pres">
      <dgm:prSet presAssocID="{3BDD795B-86EA-5945-8A20-7F276F4BF9F7}" presName="Name1" presStyleCnt="0"/>
      <dgm:spPr/>
    </dgm:pt>
    <dgm:pt modelId="{662A0D70-D679-4C45-97CA-4C30C2C1BF99}" type="pres">
      <dgm:prSet presAssocID="{3BDD795B-86EA-5945-8A20-7F276F4BF9F7}" presName="cycle" presStyleCnt="0"/>
      <dgm:spPr/>
    </dgm:pt>
    <dgm:pt modelId="{CDF12948-3B52-6D46-A34F-D604AAF05CBC}" type="pres">
      <dgm:prSet presAssocID="{3BDD795B-86EA-5945-8A20-7F276F4BF9F7}" presName="srcNode" presStyleLbl="node1" presStyleIdx="0" presStyleCnt="2"/>
      <dgm:spPr/>
    </dgm:pt>
    <dgm:pt modelId="{EA94B85B-9A7D-194A-9445-B30253BA6392}" type="pres">
      <dgm:prSet presAssocID="{3BDD795B-86EA-5945-8A20-7F276F4BF9F7}" presName="conn" presStyleLbl="parChTrans1D2" presStyleIdx="0" presStyleCnt="1"/>
      <dgm:spPr/>
      <dgm:t>
        <a:bodyPr/>
        <a:lstStyle/>
        <a:p>
          <a:endParaRPr lang="it-IT"/>
        </a:p>
      </dgm:t>
    </dgm:pt>
    <dgm:pt modelId="{0A2790F0-C54B-E843-8386-A85AEE59B317}" type="pres">
      <dgm:prSet presAssocID="{3BDD795B-86EA-5945-8A20-7F276F4BF9F7}" presName="extraNode" presStyleLbl="node1" presStyleIdx="0" presStyleCnt="2"/>
      <dgm:spPr/>
    </dgm:pt>
    <dgm:pt modelId="{6D125D37-F85B-2449-A778-5057D753DC06}" type="pres">
      <dgm:prSet presAssocID="{3BDD795B-86EA-5945-8A20-7F276F4BF9F7}" presName="dstNode" presStyleLbl="node1" presStyleIdx="0" presStyleCnt="2"/>
      <dgm:spPr/>
    </dgm:pt>
    <dgm:pt modelId="{4745FBA8-A2A3-DD48-84D8-24B7E94E8C35}" type="pres">
      <dgm:prSet presAssocID="{22B377EF-D541-AF43-94FF-AFBFD02AB3A1}" presName="text_1" presStyleLbl="node1" presStyleIdx="0" presStyleCnt="2" custScaleX="95657" custScaleY="62936" custLinFactNeighborX="-1878" custLinFactNeighborY="3845">
        <dgm:presLayoutVars>
          <dgm:bulletEnabled val="1"/>
        </dgm:presLayoutVars>
      </dgm:prSet>
      <dgm:spPr/>
      <dgm:t>
        <a:bodyPr/>
        <a:lstStyle/>
        <a:p>
          <a:endParaRPr lang="it-IT"/>
        </a:p>
      </dgm:t>
    </dgm:pt>
    <dgm:pt modelId="{2089D8F0-0821-8842-A165-AAE1AF8B53DD}" type="pres">
      <dgm:prSet presAssocID="{22B377EF-D541-AF43-94FF-AFBFD02AB3A1}" presName="accent_1" presStyleCnt="0"/>
      <dgm:spPr/>
    </dgm:pt>
    <dgm:pt modelId="{28A952FD-09CF-0748-8FA6-2B0A4AB2856B}" type="pres">
      <dgm:prSet presAssocID="{22B377EF-D541-AF43-94FF-AFBFD02AB3A1}" presName="accentRepeatNode" presStyleLbl="solidFgAcc1" presStyleIdx="0" presStyleCnt="2" custScaleX="48889" custScaleY="51792" custLinFactNeighborX="-4069" custLinFactNeighborY="5062"/>
      <dgm:spPr/>
    </dgm:pt>
    <dgm:pt modelId="{160B7EE1-E497-45A0-B53B-26F123A19C12}" type="pres">
      <dgm:prSet presAssocID="{FB8043D9-4CC2-440E-A9C5-73ED634B2B28}" presName="text_2" presStyleLbl="node1" presStyleIdx="1" presStyleCnt="2" custScaleX="95534" custScaleY="199768" custLinFactNeighborX="-1587" custLinFactNeighborY="-6357">
        <dgm:presLayoutVars>
          <dgm:bulletEnabled val="1"/>
        </dgm:presLayoutVars>
      </dgm:prSet>
      <dgm:spPr/>
      <dgm:t>
        <a:bodyPr/>
        <a:lstStyle/>
        <a:p>
          <a:endParaRPr lang="it-IT"/>
        </a:p>
      </dgm:t>
    </dgm:pt>
    <dgm:pt modelId="{C437ADC2-E41D-4114-9BF2-7FD46BDC5EEF}" type="pres">
      <dgm:prSet presAssocID="{FB8043D9-4CC2-440E-A9C5-73ED634B2B28}" presName="accent_2" presStyleCnt="0"/>
      <dgm:spPr/>
    </dgm:pt>
    <dgm:pt modelId="{72295425-8C47-4D60-9CB1-CBEE1AB75430}" type="pres">
      <dgm:prSet presAssocID="{FB8043D9-4CC2-440E-A9C5-73ED634B2B28}" presName="accentRepeatNode" presStyleLbl="solidFgAcc1" presStyleIdx="1" presStyleCnt="2"/>
      <dgm:spPr/>
    </dgm:pt>
  </dgm:ptLst>
  <dgm:cxnLst>
    <dgm:cxn modelId="{17EA1E1F-739E-CD42-A54D-541C967C67EF}" type="presOf" srcId="{FB8043D9-4CC2-440E-A9C5-73ED634B2B28}" destId="{160B7EE1-E497-45A0-B53B-26F123A19C12}" srcOrd="0" destOrd="0" presId="urn:microsoft.com/office/officeart/2008/layout/VerticalCurvedList"/>
    <dgm:cxn modelId="{0C9253FB-0C6C-2F44-9391-C01AA77C2AC7}" type="presOf" srcId="{22B377EF-D541-AF43-94FF-AFBFD02AB3A1}" destId="{4745FBA8-A2A3-DD48-84D8-24B7E94E8C35}" srcOrd="0" destOrd="0" presId="urn:microsoft.com/office/officeart/2008/layout/VerticalCurvedList"/>
    <dgm:cxn modelId="{0E082904-FD58-AB49-BA9B-4B63A4C23A1B}" srcId="{3BDD795B-86EA-5945-8A20-7F276F4BF9F7}" destId="{22B377EF-D541-AF43-94FF-AFBFD02AB3A1}" srcOrd="0" destOrd="0" parTransId="{34ECC8FA-0820-8648-B3B6-E3DA94221DCB}" sibTransId="{3458E201-B415-0E48-87CC-FCFF829215CA}"/>
    <dgm:cxn modelId="{1B8D15CD-B72C-43BB-911C-A4D3E48E2159}" srcId="{3BDD795B-86EA-5945-8A20-7F276F4BF9F7}" destId="{FB8043D9-4CC2-440E-A9C5-73ED634B2B28}" srcOrd="1" destOrd="0" parTransId="{3E0CCB1A-A0D5-4A67-B7B9-869ABA9DB601}" sibTransId="{82749159-6182-4F0E-A575-B52855780EAF}"/>
    <dgm:cxn modelId="{9E6BEB01-5660-EA46-A436-50F0BF3C10E5}" type="presOf" srcId="{3458E201-B415-0E48-87CC-FCFF829215CA}" destId="{EA94B85B-9A7D-194A-9445-B30253BA6392}" srcOrd="0" destOrd="0" presId="urn:microsoft.com/office/officeart/2008/layout/VerticalCurvedList"/>
    <dgm:cxn modelId="{F65D4384-13A7-8B4E-9B25-0FE3D58553B3}" type="presOf" srcId="{3BDD795B-86EA-5945-8A20-7F276F4BF9F7}" destId="{CB999E56-1E58-514E-BA88-F3D8AA846D86}" srcOrd="0" destOrd="0" presId="urn:microsoft.com/office/officeart/2008/layout/VerticalCurvedList"/>
    <dgm:cxn modelId="{41F41946-260D-A44E-A7B0-32A772A4718D}" type="presParOf" srcId="{CB999E56-1E58-514E-BA88-F3D8AA846D86}" destId="{E37921F0-3975-1F40-AA02-3EC740905D56}" srcOrd="0" destOrd="0" presId="urn:microsoft.com/office/officeart/2008/layout/VerticalCurvedList"/>
    <dgm:cxn modelId="{0EC40FF1-B0DE-2C49-95AD-E2C0BBA5E835}" type="presParOf" srcId="{E37921F0-3975-1F40-AA02-3EC740905D56}" destId="{662A0D70-D679-4C45-97CA-4C30C2C1BF99}" srcOrd="0" destOrd="0" presId="urn:microsoft.com/office/officeart/2008/layout/VerticalCurvedList"/>
    <dgm:cxn modelId="{DF7DE2B7-B69B-8A41-903D-0D48311EBF84}" type="presParOf" srcId="{662A0D70-D679-4C45-97CA-4C30C2C1BF99}" destId="{CDF12948-3B52-6D46-A34F-D604AAF05CBC}" srcOrd="0" destOrd="0" presId="urn:microsoft.com/office/officeart/2008/layout/VerticalCurvedList"/>
    <dgm:cxn modelId="{F3A50840-6AB0-3F48-A4AE-0384BE08F7C8}" type="presParOf" srcId="{662A0D70-D679-4C45-97CA-4C30C2C1BF99}" destId="{EA94B85B-9A7D-194A-9445-B30253BA6392}" srcOrd="1" destOrd="0" presId="urn:microsoft.com/office/officeart/2008/layout/VerticalCurvedList"/>
    <dgm:cxn modelId="{297750B4-3886-2747-986C-BCBFFAE0A8B3}" type="presParOf" srcId="{662A0D70-D679-4C45-97CA-4C30C2C1BF99}" destId="{0A2790F0-C54B-E843-8386-A85AEE59B317}" srcOrd="2" destOrd="0" presId="urn:microsoft.com/office/officeart/2008/layout/VerticalCurvedList"/>
    <dgm:cxn modelId="{00336DCD-B660-8941-BB4B-A9D1CE961E29}" type="presParOf" srcId="{662A0D70-D679-4C45-97CA-4C30C2C1BF99}" destId="{6D125D37-F85B-2449-A778-5057D753DC06}" srcOrd="3" destOrd="0" presId="urn:microsoft.com/office/officeart/2008/layout/VerticalCurvedList"/>
    <dgm:cxn modelId="{531A7A69-4DF0-0C4C-9BC3-710BB82250D8}" type="presParOf" srcId="{E37921F0-3975-1F40-AA02-3EC740905D56}" destId="{4745FBA8-A2A3-DD48-84D8-24B7E94E8C35}" srcOrd="1" destOrd="0" presId="urn:microsoft.com/office/officeart/2008/layout/VerticalCurvedList"/>
    <dgm:cxn modelId="{3FB6DB7F-89F9-1344-A434-F4EE7AE52F7A}" type="presParOf" srcId="{E37921F0-3975-1F40-AA02-3EC740905D56}" destId="{2089D8F0-0821-8842-A165-AAE1AF8B53DD}" srcOrd="2" destOrd="0" presId="urn:microsoft.com/office/officeart/2008/layout/VerticalCurvedList"/>
    <dgm:cxn modelId="{80E82F0F-90C1-CE4A-BEF4-978EF25A107E}" type="presParOf" srcId="{2089D8F0-0821-8842-A165-AAE1AF8B53DD}" destId="{28A952FD-09CF-0748-8FA6-2B0A4AB2856B}" srcOrd="0" destOrd="0" presId="urn:microsoft.com/office/officeart/2008/layout/VerticalCurvedList"/>
    <dgm:cxn modelId="{7B091DAA-0456-B541-A545-AB83D9CD6B34}" type="presParOf" srcId="{E37921F0-3975-1F40-AA02-3EC740905D56}" destId="{160B7EE1-E497-45A0-B53B-26F123A19C12}" srcOrd="3" destOrd="0" presId="urn:microsoft.com/office/officeart/2008/layout/VerticalCurvedList"/>
    <dgm:cxn modelId="{6D87BF05-38A4-CD45-B99C-E000BCC4A334}" type="presParOf" srcId="{E37921F0-3975-1F40-AA02-3EC740905D56}" destId="{C437ADC2-E41D-4114-9BF2-7FD46BDC5EEF}" srcOrd="4" destOrd="0" presId="urn:microsoft.com/office/officeart/2008/layout/VerticalCurvedList"/>
    <dgm:cxn modelId="{A58C36E3-7009-1240-9936-17B3A87F11A6}" type="presParOf" srcId="{C437ADC2-E41D-4114-9BF2-7FD46BDC5EEF}" destId="{72295425-8C47-4D60-9CB1-CBEE1AB7543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BDD795B-86EA-5945-8A20-7F276F4BF9F7}" type="doc">
      <dgm:prSet loTypeId="urn:microsoft.com/office/officeart/2008/layout/VerticalCurvedList" loCatId="" qsTypeId="urn:microsoft.com/office/officeart/2005/8/quickstyle/simple4" qsCatId="simple" csTypeId="urn:microsoft.com/office/officeart/2005/8/colors/accent1_2" csCatId="accent1" phldr="1"/>
      <dgm:spPr/>
      <dgm:t>
        <a:bodyPr/>
        <a:lstStyle/>
        <a:p>
          <a:endParaRPr lang="it-IT"/>
        </a:p>
      </dgm:t>
    </dgm:pt>
    <dgm:pt modelId="{F085813D-DB0A-4902-A936-5CA879428972}">
      <dgm:prSet/>
      <dgm:spPr>
        <a:solidFill>
          <a:schemeClr val="tx2">
            <a:lumMod val="25000"/>
            <a:lumOff val="75000"/>
          </a:schemeClr>
        </a:solidFill>
      </dgm:spPr>
      <dgm:t>
        <a:bodyPr/>
        <a:lstStyle/>
        <a:p>
          <a:pPr lvl="0" defTabSz="933450">
            <a:lnSpc>
              <a:spcPct val="90000"/>
            </a:lnSpc>
            <a:spcBef>
              <a:spcPct val="0"/>
            </a:spcBef>
            <a:spcAft>
              <a:spcPct val="35000"/>
            </a:spcAft>
          </a:pPr>
          <a:r>
            <a:rPr lang="it-IT" b="1" dirty="0">
              <a:latin typeface="Cambria" charset="0"/>
              <a:ea typeface="Cambria" charset="0"/>
              <a:cs typeface="Cambria" charset="0"/>
            </a:rPr>
            <a:t>(C)</a:t>
          </a:r>
          <a:r>
            <a:rPr lang="it-IT" dirty="0">
              <a:latin typeface="Cambria" charset="0"/>
              <a:ea typeface="Cambria" charset="0"/>
              <a:cs typeface="Cambria" charset="0"/>
            </a:rPr>
            <a:t> </a:t>
          </a:r>
          <a:r>
            <a:rPr lang="it-IT" b="1" dirty="0">
              <a:latin typeface="Cambria" charset="0"/>
              <a:ea typeface="Cambria" charset="0"/>
              <a:cs typeface="Cambria" charset="0"/>
            </a:rPr>
            <a:t>procedure esecutive,</a:t>
          </a:r>
          <a:r>
            <a:rPr lang="it-IT" dirty="0">
              <a:latin typeface="Cambria" charset="0"/>
              <a:ea typeface="Cambria" charset="0"/>
              <a:cs typeface="Cambria" charset="0"/>
            </a:rPr>
            <a:t> (art. 16-bis comma 2)</a:t>
          </a:r>
        </a:p>
        <a:p>
          <a:pPr marL="0" marR="0" lvl="0" indent="0" defTabSz="914400" eaLnBrk="1" fontAlgn="auto" latinLnBrk="0" hangingPunct="1">
            <a:lnSpc>
              <a:spcPct val="100000"/>
            </a:lnSpc>
            <a:spcBef>
              <a:spcPts val="0"/>
            </a:spcBef>
            <a:spcAft>
              <a:spcPts val="0"/>
            </a:spcAft>
            <a:buClrTx/>
            <a:buSzTx/>
            <a:buFontTx/>
            <a:buNone/>
            <a:tabLst/>
            <a:defRPr/>
          </a:pPr>
          <a:r>
            <a:rPr lang="it-IT" dirty="0">
              <a:latin typeface="Cambria" charset="0"/>
              <a:ea typeface="Cambria" charset="0"/>
              <a:cs typeface="Cambria" charset="0"/>
            </a:rPr>
            <a:t> - deposito telematico per tutti gli atti successivi al deposito di quello con cui ha inizio l’esecuzione, vale a dire il pignoramento, compresa la nota di iscrizione </a:t>
          </a:r>
          <a:r>
            <a:rPr lang="it-IT" dirty="0"/>
            <a:t>a ruolo. </a:t>
          </a:r>
        </a:p>
        <a:p>
          <a:pPr lvl="0" defTabSz="933450">
            <a:lnSpc>
              <a:spcPct val="90000"/>
            </a:lnSpc>
            <a:spcBef>
              <a:spcPct val="0"/>
            </a:spcBef>
            <a:spcAft>
              <a:spcPct val="35000"/>
            </a:spcAft>
          </a:pPr>
          <a:endParaRPr lang="it-IT" dirty="0"/>
        </a:p>
      </dgm:t>
    </dgm:pt>
    <dgm:pt modelId="{2F73D2A0-D8EB-4347-B20B-5D038D7A6706}" type="parTrans" cxnId="{CD01B5EF-BBFB-46B6-97C8-4A5A2CA3487C}">
      <dgm:prSet/>
      <dgm:spPr/>
      <dgm:t>
        <a:bodyPr/>
        <a:lstStyle/>
        <a:p>
          <a:endParaRPr lang="it-IT"/>
        </a:p>
      </dgm:t>
    </dgm:pt>
    <dgm:pt modelId="{C60931AB-95CE-4EC0-871D-7A685D250788}" type="sibTrans" cxnId="{CD01B5EF-BBFB-46B6-97C8-4A5A2CA3487C}">
      <dgm:prSet/>
      <dgm:spPr/>
      <dgm:t>
        <a:bodyPr/>
        <a:lstStyle/>
        <a:p>
          <a:endParaRPr lang="it-IT"/>
        </a:p>
      </dgm:t>
    </dgm:pt>
    <dgm:pt modelId="{46C18A6A-3130-4F6C-AC9B-23A5084F1F9D}">
      <dgm:prSet/>
      <dgm:spPr>
        <a:solidFill>
          <a:schemeClr val="tx2">
            <a:lumMod val="25000"/>
            <a:lumOff val="75000"/>
          </a:schemeClr>
        </a:solidFill>
      </dgm:spPr>
      <dgm:t>
        <a:bodyPr/>
        <a:lstStyle/>
        <a:p>
          <a:r>
            <a:rPr lang="it-IT" b="1" dirty="0">
              <a:latin typeface="Cambria" charset="0"/>
              <a:ea typeface="Cambria" charset="0"/>
              <a:cs typeface="Cambria" charset="0"/>
            </a:rPr>
            <a:t>(D)</a:t>
          </a:r>
          <a:r>
            <a:rPr lang="it-IT" dirty="0">
              <a:latin typeface="Cambria" charset="0"/>
              <a:ea typeface="Cambria" charset="0"/>
              <a:cs typeface="Cambria" charset="0"/>
            </a:rPr>
            <a:t> </a:t>
          </a:r>
          <a:r>
            <a:rPr lang="it-IT" b="1" dirty="0">
              <a:latin typeface="Cambria" charset="0"/>
              <a:ea typeface="Cambria" charset="0"/>
              <a:cs typeface="Cambria" charset="0"/>
            </a:rPr>
            <a:t>procedure concorsuali,</a:t>
          </a:r>
          <a:r>
            <a:rPr lang="it-IT" dirty="0">
              <a:latin typeface="Cambria" charset="0"/>
              <a:ea typeface="Cambria" charset="0"/>
              <a:cs typeface="Cambria" charset="0"/>
            </a:rPr>
            <a:t> (art. 16-bis comma 3) </a:t>
          </a:r>
        </a:p>
        <a:p>
          <a:r>
            <a:rPr lang="it-IT" dirty="0">
              <a:latin typeface="Cambria" charset="0"/>
              <a:ea typeface="Cambria" charset="0"/>
              <a:cs typeface="Cambria" charset="0"/>
            </a:rPr>
            <a:t>- l’obbligo di deposito telematico di atti e documenti esclusivamente in capo al curatore, al commissario o al liquidatore</a:t>
          </a:r>
        </a:p>
      </dgm:t>
    </dgm:pt>
    <dgm:pt modelId="{F71C93DA-B1B1-4AEE-AD52-BEF6D0C3A2EA}" type="parTrans" cxnId="{47F70CFF-E28D-45D3-AAF7-1514410D582A}">
      <dgm:prSet/>
      <dgm:spPr/>
      <dgm:t>
        <a:bodyPr/>
        <a:lstStyle/>
        <a:p>
          <a:endParaRPr lang="it-IT"/>
        </a:p>
      </dgm:t>
    </dgm:pt>
    <dgm:pt modelId="{0B5B6CCF-DA7C-420B-BD91-F70F3BA9C5E6}" type="sibTrans" cxnId="{47F70CFF-E28D-45D3-AAF7-1514410D582A}">
      <dgm:prSet/>
      <dgm:spPr/>
      <dgm:t>
        <a:bodyPr/>
        <a:lstStyle/>
        <a:p>
          <a:endParaRPr lang="it-IT"/>
        </a:p>
      </dgm:t>
    </dgm:pt>
    <dgm:pt modelId="{CB999E56-1E58-514E-BA88-F3D8AA846D86}" type="pres">
      <dgm:prSet presAssocID="{3BDD795B-86EA-5945-8A20-7F276F4BF9F7}" presName="Name0" presStyleCnt="0">
        <dgm:presLayoutVars>
          <dgm:chMax val="7"/>
          <dgm:chPref val="7"/>
          <dgm:dir/>
        </dgm:presLayoutVars>
      </dgm:prSet>
      <dgm:spPr/>
      <dgm:t>
        <a:bodyPr/>
        <a:lstStyle/>
        <a:p>
          <a:endParaRPr lang="it-IT"/>
        </a:p>
      </dgm:t>
    </dgm:pt>
    <dgm:pt modelId="{E37921F0-3975-1F40-AA02-3EC740905D56}" type="pres">
      <dgm:prSet presAssocID="{3BDD795B-86EA-5945-8A20-7F276F4BF9F7}" presName="Name1" presStyleCnt="0"/>
      <dgm:spPr/>
    </dgm:pt>
    <dgm:pt modelId="{662A0D70-D679-4C45-97CA-4C30C2C1BF99}" type="pres">
      <dgm:prSet presAssocID="{3BDD795B-86EA-5945-8A20-7F276F4BF9F7}" presName="cycle" presStyleCnt="0"/>
      <dgm:spPr/>
    </dgm:pt>
    <dgm:pt modelId="{CDF12948-3B52-6D46-A34F-D604AAF05CBC}" type="pres">
      <dgm:prSet presAssocID="{3BDD795B-86EA-5945-8A20-7F276F4BF9F7}" presName="srcNode" presStyleLbl="node1" presStyleIdx="0" presStyleCnt="2"/>
      <dgm:spPr/>
    </dgm:pt>
    <dgm:pt modelId="{EA94B85B-9A7D-194A-9445-B30253BA6392}" type="pres">
      <dgm:prSet presAssocID="{3BDD795B-86EA-5945-8A20-7F276F4BF9F7}" presName="conn" presStyleLbl="parChTrans1D2" presStyleIdx="0" presStyleCnt="1"/>
      <dgm:spPr/>
      <dgm:t>
        <a:bodyPr/>
        <a:lstStyle/>
        <a:p>
          <a:endParaRPr lang="it-IT"/>
        </a:p>
      </dgm:t>
    </dgm:pt>
    <dgm:pt modelId="{0A2790F0-C54B-E843-8386-A85AEE59B317}" type="pres">
      <dgm:prSet presAssocID="{3BDD795B-86EA-5945-8A20-7F276F4BF9F7}" presName="extraNode" presStyleLbl="node1" presStyleIdx="0" presStyleCnt="2"/>
      <dgm:spPr/>
    </dgm:pt>
    <dgm:pt modelId="{6D125D37-F85B-2449-A778-5057D753DC06}" type="pres">
      <dgm:prSet presAssocID="{3BDD795B-86EA-5945-8A20-7F276F4BF9F7}" presName="dstNode" presStyleLbl="node1" presStyleIdx="0" presStyleCnt="2"/>
      <dgm:spPr/>
    </dgm:pt>
    <dgm:pt modelId="{333EEE14-C38C-47DC-B563-60C7ABC69D8E}" type="pres">
      <dgm:prSet presAssocID="{F085813D-DB0A-4902-A936-5CA879428972}" presName="text_1" presStyleLbl="node1" presStyleIdx="0" presStyleCnt="2" custScaleX="95179">
        <dgm:presLayoutVars>
          <dgm:bulletEnabled val="1"/>
        </dgm:presLayoutVars>
      </dgm:prSet>
      <dgm:spPr/>
      <dgm:t>
        <a:bodyPr/>
        <a:lstStyle/>
        <a:p>
          <a:endParaRPr lang="it-IT"/>
        </a:p>
      </dgm:t>
    </dgm:pt>
    <dgm:pt modelId="{9BA7E070-E7DE-4730-B4FA-CFA28B1D502C}" type="pres">
      <dgm:prSet presAssocID="{F085813D-DB0A-4902-A936-5CA879428972}" presName="accent_1" presStyleCnt="0"/>
      <dgm:spPr/>
    </dgm:pt>
    <dgm:pt modelId="{12E28581-61FF-48F1-AC21-B36AF3D3C55E}" type="pres">
      <dgm:prSet presAssocID="{F085813D-DB0A-4902-A936-5CA879428972}" presName="accentRepeatNode" presStyleLbl="solidFgAcc1" presStyleIdx="0" presStyleCnt="2"/>
      <dgm:spPr/>
    </dgm:pt>
    <dgm:pt modelId="{7928328A-AEB5-477D-8FCA-CC31792033B3}" type="pres">
      <dgm:prSet presAssocID="{46C18A6A-3130-4F6C-AC9B-23A5084F1F9D}" presName="text_2" presStyleLbl="node1" presStyleIdx="1" presStyleCnt="2" custScaleX="94530">
        <dgm:presLayoutVars>
          <dgm:bulletEnabled val="1"/>
        </dgm:presLayoutVars>
      </dgm:prSet>
      <dgm:spPr/>
      <dgm:t>
        <a:bodyPr/>
        <a:lstStyle/>
        <a:p>
          <a:endParaRPr lang="it-IT"/>
        </a:p>
      </dgm:t>
    </dgm:pt>
    <dgm:pt modelId="{183CF2A6-476E-420F-BBF5-4A25C608B41F}" type="pres">
      <dgm:prSet presAssocID="{46C18A6A-3130-4F6C-AC9B-23A5084F1F9D}" presName="accent_2" presStyleCnt="0"/>
      <dgm:spPr/>
    </dgm:pt>
    <dgm:pt modelId="{4212ACF2-5BDC-49BD-A72E-B1EFFBCF870E}" type="pres">
      <dgm:prSet presAssocID="{46C18A6A-3130-4F6C-AC9B-23A5084F1F9D}" presName="accentRepeatNode" presStyleLbl="solidFgAcc1" presStyleIdx="1" presStyleCnt="2"/>
      <dgm:spPr/>
    </dgm:pt>
  </dgm:ptLst>
  <dgm:cxnLst>
    <dgm:cxn modelId="{CD01B5EF-BBFB-46B6-97C8-4A5A2CA3487C}" srcId="{3BDD795B-86EA-5945-8A20-7F276F4BF9F7}" destId="{F085813D-DB0A-4902-A936-5CA879428972}" srcOrd="0" destOrd="0" parTransId="{2F73D2A0-D8EB-4347-B20B-5D038D7A6706}" sibTransId="{C60931AB-95CE-4EC0-871D-7A685D250788}"/>
    <dgm:cxn modelId="{86A48464-B0AF-7044-B634-8E7AB141B0FE}" type="presOf" srcId="{46C18A6A-3130-4F6C-AC9B-23A5084F1F9D}" destId="{7928328A-AEB5-477D-8FCA-CC31792033B3}" srcOrd="0" destOrd="0" presId="urn:microsoft.com/office/officeart/2008/layout/VerticalCurvedList"/>
    <dgm:cxn modelId="{54B14D99-84E3-5C4E-83AC-ECCD3D2BAF65}" type="presOf" srcId="{F085813D-DB0A-4902-A936-5CA879428972}" destId="{333EEE14-C38C-47DC-B563-60C7ABC69D8E}" srcOrd="0" destOrd="0" presId="urn:microsoft.com/office/officeart/2008/layout/VerticalCurvedList"/>
    <dgm:cxn modelId="{E0A1F95E-4C2C-CB4E-8852-05DFEF788034}" type="presOf" srcId="{3BDD795B-86EA-5945-8A20-7F276F4BF9F7}" destId="{CB999E56-1E58-514E-BA88-F3D8AA846D86}" srcOrd="0" destOrd="0" presId="urn:microsoft.com/office/officeart/2008/layout/VerticalCurvedList"/>
    <dgm:cxn modelId="{EEA0DD4C-10A0-E149-BE96-85CD1FF76CD5}" type="presOf" srcId="{C60931AB-95CE-4EC0-871D-7A685D250788}" destId="{EA94B85B-9A7D-194A-9445-B30253BA6392}" srcOrd="0" destOrd="0" presId="urn:microsoft.com/office/officeart/2008/layout/VerticalCurvedList"/>
    <dgm:cxn modelId="{47F70CFF-E28D-45D3-AAF7-1514410D582A}" srcId="{3BDD795B-86EA-5945-8A20-7F276F4BF9F7}" destId="{46C18A6A-3130-4F6C-AC9B-23A5084F1F9D}" srcOrd="1" destOrd="0" parTransId="{F71C93DA-B1B1-4AEE-AD52-BEF6D0C3A2EA}" sibTransId="{0B5B6CCF-DA7C-420B-BD91-F70F3BA9C5E6}"/>
    <dgm:cxn modelId="{B1B474E8-D8C3-ED44-82C1-28DBE567C806}" type="presParOf" srcId="{CB999E56-1E58-514E-BA88-F3D8AA846D86}" destId="{E37921F0-3975-1F40-AA02-3EC740905D56}" srcOrd="0" destOrd="0" presId="urn:microsoft.com/office/officeart/2008/layout/VerticalCurvedList"/>
    <dgm:cxn modelId="{2ED47432-A4E6-9D47-9184-2B0C163C7485}" type="presParOf" srcId="{E37921F0-3975-1F40-AA02-3EC740905D56}" destId="{662A0D70-D679-4C45-97CA-4C30C2C1BF99}" srcOrd="0" destOrd="0" presId="urn:microsoft.com/office/officeart/2008/layout/VerticalCurvedList"/>
    <dgm:cxn modelId="{C4E49334-9489-874F-9AA7-A2CC55C837A9}" type="presParOf" srcId="{662A0D70-D679-4C45-97CA-4C30C2C1BF99}" destId="{CDF12948-3B52-6D46-A34F-D604AAF05CBC}" srcOrd="0" destOrd="0" presId="urn:microsoft.com/office/officeart/2008/layout/VerticalCurvedList"/>
    <dgm:cxn modelId="{E95080C8-40B5-AF4B-9EE8-C62B61A1F986}" type="presParOf" srcId="{662A0D70-D679-4C45-97CA-4C30C2C1BF99}" destId="{EA94B85B-9A7D-194A-9445-B30253BA6392}" srcOrd="1" destOrd="0" presId="urn:microsoft.com/office/officeart/2008/layout/VerticalCurvedList"/>
    <dgm:cxn modelId="{1A939924-C16D-6D41-8FB3-328B07F85B73}" type="presParOf" srcId="{662A0D70-D679-4C45-97CA-4C30C2C1BF99}" destId="{0A2790F0-C54B-E843-8386-A85AEE59B317}" srcOrd="2" destOrd="0" presId="urn:microsoft.com/office/officeart/2008/layout/VerticalCurvedList"/>
    <dgm:cxn modelId="{78071D75-C459-444D-8EA1-BC7C20FD0CA7}" type="presParOf" srcId="{662A0D70-D679-4C45-97CA-4C30C2C1BF99}" destId="{6D125D37-F85B-2449-A778-5057D753DC06}" srcOrd="3" destOrd="0" presId="urn:microsoft.com/office/officeart/2008/layout/VerticalCurvedList"/>
    <dgm:cxn modelId="{6D4CC88A-2C95-FF48-BC70-580401D4B376}" type="presParOf" srcId="{E37921F0-3975-1F40-AA02-3EC740905D56}" destId="{333EEE14-C38C-47DC-B563-60C7ABC69D8E}" srcOrd="1" destOrd="0" presId="urn:microsoft.com/office/officeart/2008/layout/VerticalCurvedList"/>
    <dgm:cxn modelId="{92D0F6F7-DCF8-044A-873D-D1658AE7F323}" type="presParOf" srcId="{E37921F0-3975-1F40-AA02-3EC740905D56}" destId="{9BA7E070-E7DE-4730-B4FA-CFA28B1D502C}" srcOrd="2" destOrd="0" presId="urn:microsoft.com/office/officeart/2008/layout/VerticalCurvedList"/>
    <dgm:cxn modelId="{151A9F2A-C886-1E49-93D3-F4A9B4138EBB}" type="presParOf" srcId="{9BA7E070-E7DE-4730-B4FA-CFA28B1D502C}" destId="{12E28581-61FF-48F1-AC21-B36AF3D3C55E}" srcOrd="0" destOrd="0" presId="urn:microsoft.com/office/officeart/2008/layout/VerticalCurvedList"/>
    <dgm:cxn modelId="{1C57C1DC-4C09-AF45-9F14-F8A15DA7F499}" type="presParOf" srcId="{E37921F0-3975-1F40-AA02-3EC740905D56}" destId="{7928328A-AEB5-477D-8FCA-CC31792033B3}" srcOrd="3" destOrd="0" presId="urn:microsoft.com/office/officeart/2008/layout/VerticalCurvedList"/>
    <dgm:cxn modelId="{F00F6AC9-CA07-5240-9472-6E0C5233E39B}" type="presParOf" srcId="{E37921F0-3975-1F40-AA02-3EC740905D56}" destId="{183CF2A6-476E-420F-BBF5-4A25C608B41F}" srcOrd="4" destOrd="0" presId="urn:microsoft.com/office/officeart/2008/layout/VerticalCurvedList"/>
    <dgm:cxn modelId="{E86E6CB4-41DD-3B42-96AC-23CD7540BB71}" type="presParOf" srcId="{183CF2A6-476E-420F-BBF5-4A25C608B41F}" destId="{4212ACF2-5BDC-49BD-A72E-B1EFFBCF870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BDD795B-86EA-5945-8A20-7F276F4BF9F7}" type="doc">
      <dgm:prSet loTypeId="urn:microsoft.com/office/officeart/2008/layout/VerticalCurvedList" loCatId="" qsTypeId="urn:microsoft.com/office/officeart/2005/8/quickstyle/simple4" qsCatId="simple" csTypeId="urn:microsoft.com/office/officeart/2005/8/colors/accent1_2" csCatId="accent1" phldr="1"/>
      <dgm:spPr/>
      <dgm:t>
        <a:bodyPr/>
        <a:lstStyle/>
        <a:p>
          <a:endParaRPr lang="it-IT"/>
        </a:p>
      </dgm:t>
    </dgm:pt>
    <dgm:pt modelId="{22B377EF-D541-AF43-94FF-AFBFD02AB3A1}">
      <dgm:prSet phldrT="[Testo]" custT="1"/>
      <dgm:spPr>
        <a:solidFill>
          <a:schemeClr val="tx2">
            <a:lumMod val="25000"/>
            <a:lumOff val="75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it-IT" sz="2400" b="1" dirty="0">
              <a:latin typeface="Cambria" charset="0"/>
              <a:ea typeface="Cambria" charset="0"/>
              <a:cs typeface="Cambria" charset="0"/>
            </a:rPr>
            <a:t>1- ATTI INTRODUTTIVI DEI PROCEDIMENTI CIVILI</a:t>
          </a:r>
          <a:r>
            <a:rPr lang="it-IT" sz="2400" dirty="0">
              <a:latin typeface="Cambria" charset="0"/>
              <a:ea typeface="Cambria" charset="0"/>
              <a:cs typeface="Cambria" charset="0"/>
            </a:rPr>
            <a:t>: con tali atti le parti si costituiscono. </a:t>
          </a:r>
        </a:p>
        <a:p>
          <a:pPr lvl="0" defTabSz="889000">
            <a:lnSpc>
              <a:spcPct val="90000"/>
            </a:lnSpc>
            <a:spcBef>
              <a:spcPct val="0"/>
            </a:spcBef>
            <a:spcAft>
              <a:spcPts val="0"/>
            </a:spcAft>
          </a:pPr>
          <a:endParaRPr lang="it-IT" sz="2000" dirty="0">
            <a:solidFill>
              <a:schemeClr val="tx1"/>
            </a:solidFill>
          </a:endParaRPr>
        </a:p>
      </dgm:t>
    </dgm:pt>
    <dgm:pt modelId="{34ECC8FA-0820-8648-B3B6-E3DA94221DCB}" type="parTrans" cxnId="{0E082904-FD58-AB49-BA9B-4B63A4C23A1B}">
      <dgm:prSet/>
      <dgm:spPr/>
      <dgm:t>
        <a:bodyPr/>
        <a:lstStyle/>
        <a:p>
          <a:endParaRPr lang="it-IT"/>
        </a:p>
      </dgm:t>
    </dgm:pt>
    <dgm:pt modelId="{3458E201-B415-0E48-87CC-FCFF829215CA}" type="sibTrans" cxnId="{0E082904-FD58-AB49-BA9B-4B63A4C23A1B}">
      <dgm:prSet/>
      <dgm:spPr/>
      <dgm:t>
        <a:bodyPr/>
        <a:lstStyle/>
        <a:p>
          <a:endParaRPr lang="it-IT"/>
        </a:p>
      </dgm:t>
    </dgm:pt>
    <dgm:pt modelId="{793EE63F-1B38-4057-BFD5-0D346C49FF68}">
      <dgm:prSet/>
      <dgm:spPr>
        <a:solidFill>
          <a:schemeClr val="tx2">
            <a:lumMod val="25000"/>
            <a:lumOff val="75000"/>
          </a:schemeClr>
        </a:solidFill>
      </dgm:spPr>
      <dgm:t>
        <a:bodyPr/>
        <a:lstStyle/>
        <a:p>
          <a:r>
            <a:rPr lang="it-IT" b="1" dirty="0">
              <a:latin typeface="Cambria" charset="0"/>
              <a:ea typeface="Cambria" charset="0"/>
              <a:cs typeface="Cambria" charset="0"/>
            </a:rPr>
            <a:t>2-</a:t>
          </a:r>
          <a:r>
            <a:rPr lang="it-IT" dirty="0">
              <a:latin typeface="Cambria" charset="0"/>
              <a:ea typeface="Cambria" charset="0"/>
              <a:cs typeface="Cambria" charset="0"/>
            </a:rPr>
            <a:t> </a:t>
          </a:r>
          <a:r>
            <a:rPr lang="it-IT" b="1" dirty="0">
              <a:latin typeface="Cambria" charset="0"/>
              <a:ea typeface="Cambria" charset="0"/>
              <a:cs typeface="Cambria" charset="0"/>
            </a:rPr>
            <a:t>GLI ATTI E DOCUMENTI DEI DIPENDENTI, DI CUI SI AVVALGONO LE PUBBLICHE AMMINISTRAZIONI, PER STARE IN GIUDIZIO PERSONALMENTE.</a:t>
          </a:r>
          <a:endParaRPr lang="it-IT" dirty="0">
            <a:latin typeface="Cambria" charset="0"/>
            <a:ea typeface="Cambria" charset="0"/>
            <a:cs typeface="Cambria" charset="0"/>
          </a:endParaRPr>
        </a:p>
      </dgm:t>
    </dgm:pt>
    <dgm:pt modelId="{EBAEDE85-D4B3-49A9-85DA-390A8C45A7C2}" type="parTrans" cxnId="{675F04ED-7E5B-4332-ABEA-37763DB1FC8A}">
      <dgm:prSet/>
      <dgm:spPr/>
      <dgm:t>
        <a:bodyPr/>
        <a:lstStyle/>
        <a:p>
          <a:endParaRPr lang="it-IT"/>
        </a:p>
      </dgm:t>
    </dgm:pt>
    <dgm:pt modelId="{D3168CD6-B796-48F5-9862-AFA6763F549B}" type="sibTrans" cxnId="{675F04ED-7E5B-4332-ABEA-37763DB1FC8A}">
      <dgm:prSet/>
      <dgm:spPr/>
      <dgm:t>
        <a:bodyPr/>
        <a:lstStyle/>
        <a:p>
          <a:endParaRPr lang="it-IT"/>
        </a:p>
      </dgm:t>
    </dgm:pt>
    <dgm:pt modelId="{791796EB-64E2-4980-A8F4-DE2C94C02DCB}">
      <dgm:prSet/>
      <dgm:spPr>
        <a:solidFill>
          <a:schemeClr val="tx2">
            <a:lumMod val="25000"/>
            <a:lumOff val="75000"/>
          </a:schemeClr>
        </a:solidFill>
      </dgm:spPr>
      <dgm:t>
        <a:bodyPr/>
        <a:lstStyle/>
        <a:p>
          <a:r>
            <a:rPr lang="it-IT" b="1" dirty="0">
              <a:latin typeface="Cambria" charset="0"/>
              <a:ea typeface="Cambria" charset="0"/>
              <a:cs typeface="Cambria" charset="0"/>
            </a:rPr>
            <a:t>3- ISCRIZIONE DELLA PROCEDURA ESECUTIVA PER ESPROPRIAZIONE A CURA DI UN SOGGETTO DIVERSO DAL CREDITORE l’art. </a:t>
          </a:r>
          <a:r>
            <a:rPr lang="it-IT" b="1" i="1" dirty="0">
              <a:latin typeface="Cambria" charset="0"/>
              <a:ea typeface="Cambria" charset="0"/>
              <a:cs typeface="Cambria" charset="0"/>
            </a:rPr>
            <a:t>159-ter</a:t>
          </a:r>
          <a:r>
            <a:rPr lang="it-IT" b="1" dirty="0">
              <a:latin typeface="Cambria" charset="0"/>
              <a:ea typeface="Cambria" charset="0"/>
              <a:cs typeface="Cambria" charset="0"/>
            </a:rPr>
            <a:t> </a:t>
          </a:r>
          <a:r>
            <a:rPr lang="it-IT" b="1" dirty="0" err="1">
              <a:latin typeface="Cambria" charset="0"/>
              <a:ea typeface="Cambria" charset="0"/>
              <a:cs typeface="Cambria" charset="0"/>
            </a:rPr>
            <a:t>disp</a:t>
          </a:r>
          <a:r>
            <a:rPr lang="it-IT" b="1" dirty="0">
              <a:latin typeface="Cambria" charset="0"/>
              <a:ea typeface="Cambria" charset="0"/>
              <a:cs typeface="Cambria" charset="0"/>
            </a:rPr>
            <a:t>. </a:t>
          </a:r>
          <a:r>
            <a:rPr lang="it-IT" b="1" dirty="0" err="1">
              <a:latin typeface="Cambria" charset="0"/>
              <a:ea typeface="Cambria" charset="0"/>
              <a:cs typeface="Cambria" charset="0"/>
            </a:rPr>
            <a:t>att</a:t>
          </a:r>
          <a:r>
            <a:rPr lang="it-IT" b="1" dirty="0">
              <a:latin typeface="Cambria" charset="0"/>
              <a:ea typeface="Cambria" charset="0"/>
              <a:cs typeface="Cambria" charset="0"/>
            </a:rPr>
            <a:t>. c.p.c.,</a:t>
          </a:r>
          <a:endParaRPr lang="it-IT" dirty="0">
            <a:latin typeface="Cambria" charset="0"/>
            <a:ea typeface="Cambria" charset="0"/>
            <a:cs typeface="Cambria" charset="0"/>
          </a:endParaRPr>
        </a:p>
      </dgm:t>
    </dgm:pt>
    <dgm:pt modelId="{0764C6BF-D076-4577-B3C4-FEAB330B3FCF}" type="parTrans" cxnId="{FB9FCB7B-E9FE-41F6-B252-31881956994F}">
      <dgm:prSet/>
      <dgm:spPr/>
      <dgm:t>
        <a:bodyPr/>
        <a:lstStyle/>
        <a:p>
          <a:endParaRPr lang="it-IT"/>
        </a:p>
      </dgm:t>
    </dgm:pt>
    <dgm:pt modelId="{0D744685-6C1F-43A6-B0D6-B227287910E2}" type="sibTrans" cxnId="{FB9FCB7B-E9FE-41F6-B252-31881956994F}">
      <dgm:prSet/>
      <dgm:spPr/>
      <dgm:t>
        <a:bodyPr/>
        <a:lstStyle/>
        <a:p>
          <a:endParaRPr lang="it-IT"/>
        </a:p>
      </dgm:t>
    </dgm:pt>
    <dgm:pt modelId="{CB999E56-1E58-514E-BA88-F3D8AA846D86}" type="pres">
      <dgm:prSet presAssocID="{3BDD795B-86EA-5945-8A20-7F276F4BF9F7}" presName="Name0" presStyleCnt="0">
        <dgm:presLayoutVars>
          <dgm:chMax val="7"/>
          <dgm:chPref val="7"/>
          <dgm:dir/>
        </dgm:presLayoutVars>
      </dgm:prSet>
      <dgm:spPr/>
      <dgm:t>
        <a:bodyPr/>
        <a:lstStyle/>
        <a:p>
          <a:endParaRPr lang="it-IT"/>
        </a:p>
      </dgm:t>
    </dgm:pt>
    <dgm:pt modelId="{E37921F0-3975-1F40-AA02-3EC740905D56}" type="pres">
      <dgm:prSet presAssocID="{3BDD795B-86EA-5945-8A20-7F276F4BF9F7}" presName="Name1" presStyleCnt="0"/>
      <dgm:spPr/>
    </dgm:pt>
    <dgm:pt modelId="{662A0D70-D679-4C45-97CA-4C30C2C1BF99}" type="pres">
      <dgm:prSet presAssocID="{3BDD795B-86EA-5945-8A20-7F276F4BF9F7}" presName="cycle" presStyleCnt="0"/>
      <dgm:spPr/>
    </dgm:pt>
    <dgm:pt modelId="{CDF12948-3B52-6D46-A34F-D604AAF05CBC}" type="pres">
      <dgm:prSet presAssocID="{3BDD795B-86EA-5945-8A20-7F276F4BF9F7}" presName="srcNode" presStyleLbl="node1" presStyleIdx="0" presStyleCnt="3"/>
      <dgm:spPr/>
    </dgm:pt>
    <dgm:pt modelId="{EA94B85B-9A7D-194A-9445-B30253BA6392}" type="pres">
      <dgm:prSet presAssocID="{3BDD795B-86EA-5945-8A20-7F276F4BF9F7}" presName="conn" presStyleLbl="parChTrans1D2" presStyleIdx="0" presStyleCnt="1"/>
      <dgm:spPr/>
      <dgm:t>
        <a:bodyPr/>
        <a:lstStyle/>
        <a:p>
          <a:endParaRPr lang="it-IT"/>
        </a:p>
      </dgm:t>
    </dgm:pt>
    <dgm:pt modelId="{0A2790F0-C54B-E843-8386-A85AEE59B317}" type="pres">
      <dgm:prSet presAssocID="{3BDD795B-86EA-5945-8A20-7F276F4BF9F7}" presName="extraNode" presStyleLbl="node1" presStyleIdx="0" presStyleCnt="3"/>
      <dgm:spPr/>
    </dgm:pt>
    <dgm:pt modelId="{6D125D37-F85B-2449-A778-5057D753DC06}" type="pres">
      <dgm:prSet presAssocID="{3BDD795B-86EA-5945-8A20-7F276F4BF9F7}" presName="dstNode" presStyleLbl="node1" presStyleIdx="0" presStyleCnt="3"/>
      <dgm:spPr/>
    </dgm:pt>
    <dgm:pt modelId="{4745FBA8-A2A3-DD48-84D8-24B7E94E8C35}" type="pres">
      <dgm:prSet presAssocID="{22B377EF-D541-AF43-94FF-AFBFD02AB3A1}" presName="text_1" presStyleLbl="node1" presStyleIdx="0" presStyleCnt="3" custScaleY="113683" custLinFactNeighborX="212" custLinFactNeighborY="2221">
        <dgm:presLayoutVars>
          <dgm:bulletEnabled val="1"/>
        </dgm:presLayoutVars>
      </dgm:prSet>
      <dgm:spPr/>
      <dgm:t>
        <a:bodyPr/>
        <a:lstStyle/>
        <a:p>
          <a:endParaRPr lang="it-IT"/>
        </a:p>
      </dgm:t>
    </dgm:pt>
    <dgm:pt modelId="{2089D8F0-0821-8842-A165-AAE1AF8B53DD}" type="pres">
      <dgm:prSet presAssocID="{22B377EF-D541-AF43-94FF-AFBFD02AB3A1}" presName="accent_1" presStyleCnt="0"/>
      <dgm:spPr/>
    </dgm:pt>
    <dgm:pt modelId="{28A952FD-09CF-0748-8FA6-2B0A4AB2856B}" type="pres">
      <dgm:prSet presAssocID="{22B377EF-D541-AF43-94FF-AFBFD02AB3A1}" presName="accentRepeatNode" presStyleLbl="solidFgAcc1" presStyleIdx="0" presStyleCnt="3" custScaleX="93571" custScaleY="85637"/>
      <dgm:spPr/>
    </dgm:pt>
    <dgm:pt modelId="{E26A5D39-EC74-4A01-AC69-DB1BD6E91159}" type="pres">
      <dgm:prSet presAssocID="{793EE63F-1B38-4057-BFD5-0D346C49FF68}" presName="text_2" presStyleLbl="node1" presStyleIdx="1" presStyleCnt="3">
        <dgm:presLayoutVars>
          <dgm:bulletEnabled val="1"/>
        </dgm:presLayoutVars>
      </dgm:prSet>
      <dgm:spPr/>
      <dgm:t>
        <a:bodyPr/>
        <a:lstStyle/>
        <a:p>
          <a:endParaRPr lang="it-IT"/>
        </a:p>
      </dgm:t>
    </dgm:pt>
    <dgm:pt modelId="{351D6911-3B04-4C46-AAC3-C0E47B10DD5B}" type="pres">
      <dgm:prSet presAssocID="{793EE63F-1B38-4057-BFD5-0D346C49FF68}" presName="accent_2" presStyleCnt="0"/>
      <dgm:spPr/>
    </dgm:pt>
    <dgm:pt modelId="{7567321E-67E9-4723-8FEF-E52F2273E44F}" type="pres">
      <dgm:prSet presAssocID="{793EE63F-1B38-4057-BFD5-0D346C49FF68}" presName="accentRepeatNode" presStyleLbl="solidFgAcc1" presStyleIdx="1" presStyleCnt="3"/>
      <dgm:spPr/>
    </dgm:pt>
    <dgm:pt modelId="{4EDC3A1F-8450-4FC2-B8D5-6D0C9BF5EB89}" type="pres">
      <dgm:prSet presAssocID="{791796EB-64E2-4980-A8F4-DE2C94C02DCB}" presName="text_3" presStyleLbl="node1" presStyleIdx="2" presStyleCnt="3" custLinFactNeighborY="2221">
        <dgm:presLayoutVars>
          <dgm:bulletEnabled val="1"/>
        </dgm:presLayoutVars>
      </dgm:prSet>
      <dgm:spPr/>
      <dgm:t>
        <a:bodyPr/>
        <a:lstStyle/>
        <a:p>
          <a:endParaRPr lang="it-IT"/>
        </a:p>
      </dgm:t>
    </dgm:pt>
    <dgm:pt modelId="{F14AD9B7-6257-4C96-9CDB-FC3AE9F2D475}" type="pres">
      <dgm:prSet presAssocID="{791796EB-64E2-4980-A8F4-DE2C94C02DCB}" presName="accent_3" presStyleCnt="0"/>
      <dgm:spPr/>
    </dgm:pt>
    <dgm:pt modelId="{0E9F82CE-4B28-4DA3-A5AC-06DFBCCC0177}" type="pres">
      <dgm:prSet presAssocID="{791796EB-64E2-4980-A8F4-DE2C94C02DCB}" presName="accentRepeatNode" presStyleLbl="solidFgAcc1" presStyleIdx="2" presStyleCnt="3"/>
      <dgm:spPr/>
    </dgm:pt>
  </dgm:ptLst>
  <dgm:cxnLst>
    <dgm:cxn modelId="{BF06E895-C720-6B42-946A-CEC43995D26F}" type="presOf" srcId="{22B377EF-D541-AF43-94FF-AFBFD02AB3A1}" destId="{4745FBA8-A2A3-DD48-84D8-24B7E94E8C35}" srcOrd="0" destOrd="0" presId="urn:microsoft.com/office/officeart/2008/layout/VerticalCurvedList"/>
    <dgm:cxn modelId="{8059CE19-6D0D-614D-A38A-6D9E3C79205E}" type="presOf" srcId="{3BDD795B-86EA-5945-8A20-7F276F4BF9F7}" destId="{CB999E56-1E58-514E-BA88-F3D8AA846D86}" srcOrd="0" destOrd="0" presId="urn:microsoft.com/office/officeart/2008/layout/VerticalCurvedList"/>
    <dgm:cxn modelId="{541C43E5-3401-314D-A533-EFDBECCF0DF4}" type="presOf" srcId="{3458E201-B415-0E48-87CC-FCFF829215CA}" destId="{EA94B85B-9A7D-194A-9445-B30253BA6392}" srcOrd="0" destOrd="0" presId="urn:microsoft.com/office/officeart/2008/layout/VerticalCurvedList"/>
    <dgm:cxn modelId="{FB9FCB7B-E9FE-41F6-B252-31881956994F}" srcId="{3BDD795B-86EA-5945-8A20-7F276F4BF9F7}" destId="{791796EB-64E2-4980-A8F4-DE2C94C02DCB}" srcOrd="2" destOrd="0" parTransId="{0764C6BF-D076-4577-B3C4-FEAB330B3FCF}" sibTransId="{0D744685-6C1F-43A6-B0D6-B227287910E2}"/>
    <dgm:cxn modelId="{675F04ED-7E5B-4332-ABEA-37763DB1FC8A}" srcId="{3BDD795B-86EA-5945-8A20-7F276F4BF9F7}" destId="{793EE63F-1B38-4057-BFD5-0D346C49FF68}" srcOrd="1" destOrd="0" parTransId="{EBAEDE85-D4B3-49A9-85DA-390A8C45A7C2}" sibTransId="{D3168CD6-B796-48F5-9862-AFA6763F549B}"/>
    <dgm:cxn modelId="{90566AD3-EF27-AE40-8926-3E8E34172AF7}" type="presOf" srcId="{793EE63F-1B38-4057-BFD5-0D346C49FF68}" destId="{E26A5D39-EC74-4A01-AC69-DB1BD6E91159}" srcOrd="0" destOrd="0" presId="urn:microsoft.com/office/officeart/2008/layout/VerticalCurvedList"/>
    <dgm:cxn modelId="{0E082904-FD58-AB49-BA9B-4B63A4C23A1B}" srcId="{3BDD795B-86EA-5945-8A20-7F276F4BF9F7}" destId="{22B377EF-D541-AF43-94FF-AFBFD02AB3A1}" srcOrd="0" destOrd="0" parTransId="{34ECC8FA-0820-8648-B3B6-E3DA94221DCB}" sibTransId="{3458E201-B415-0E48-87CC-FCFF829215CA}"/>
    <dgm:cxn modelId="{E71D8972-4883-244E-B2CA-20B035D6F17B}" type="presOf" srcId="{791796EB-64E2-4980-A8F4-DE2C94C02DCB}" destId="{4EDC3A1F-8450-4FC2-B8D5-6D0C9BF5EB89}" srcOrd="0" destOrd="0" presId="urn:microsoft.com/office/officeart/2008/layout/VerticalCurvedList"/>
    <dgm:cxn modelId="{E05229A8-EFA3-234F-8488-2749840E9BB8}" type="presParOf" srcId="{CB999E56-1E58-514E-BA88-F3D8AA846D86}" destId="{E37921F0-3975-1F40-AA02-3EC740905D56}" srcOrd="0" destOrd="0" presId="urn:microsoft.com/office/officeart/2008/layout/VerticalCurvedList"/>
    <dgm:cxn modelId="{4D2277B9-6C71-A14D-ADDD-267CDD169818}" type="presParOf" srcId="{E37921F0-3975-1F40-AA02-3EC740905D56}" destId="{662A0D70-D679-4C45-97CA-4C30C2C1BF99}" srcOrd="0" destOrd="0" presId="urn:microsoft.com/office/officeart/2008/layout/VerticalCurvedList"/>
    <dgm:cxn modelId="{3B71E4DB-8CC1-D542-A7AA-3E309A016C41}" type="presParOf" srcId="{662A0D70-D679-4C45-97CA-4C30C2C1BF99}" destId="{CDF12948-3B52-6D46-A34F-D604AAF05CBC}" srcOrd="0" destOrd="0" presId="urn:microsoft.com/office/officeart/2008/layout/VerticalCurvedList"/>
    <dgm:cxn modelId="{0AD43FE8-44A0-174D-B466-646F0D0D9A16}" type="presParOf" srcId="{662A0D70-D679-4C45-97CA-4C30C2C1BF99}" destId="{EA94B85B-9A7D-194A-9445-B30253BA6392}" srcOrd="1" destOrd="0" presId="urn:microsoft.com/office/officeart/2008/layout/VerticalCurvedList"/>
    <dgm:cxn modelId="{83F3E9F2-9708-0647-9815-BE6FB4F31F19}" type="presParOf" srcId="{662A0D70-D679-4C45-97CA-4C30C2C1BF99}" destId="{0A2790F0-C54B-E843-8386-A85AEE59B317}" srcOrd="2" destOrd="0" presId="urn:microsoft.com/office/officeart/2008/layout/VerticalCurvedList"/>
    <dgm:cxn modelId="{ED601FE6-B97A-5843-912C-E9DDC79F3634}" type="presParOf" srcId="{662A0D70-D679-4C45-97CA-4C30C2C1BF99}" destId="{6D125D37-F85B-2449-A778-5057D753DC06}" srcOrd="3" destOrd="0" presId="urn:microsoft.com/office/officeart/2008/layout/VerticalCurvedList"/>
    <dgm:cxn modelId="{07C430E9-1B67-E04A-95C0-3D551519004E}" type="presParOf" srcId="{E37921F0-3975-1F40-AA02-3EC740905D56}" destId="{4745FBA8-A2A3-DD48-84D8-24B7E94E8C35}" srcOrd="1" destOrd="0" presId="urn:microsoft.com/office/officeart/2008/layout/VerticalCurvedList"/>
    <dgm:cxn modelId="{729DF706-1C78-6040-82FA-31B91BEE0E7A}" type="presParOf" srcId="{E37921F0-3975-1F40-AA02-3EC740905D56}" destId="{2089D8F0-0821-8842-A165-AAE1AF8B53DD}" srcOrd="2" destOrd="0" presId="urn:microsoft.com/office/officeart/2008/layout/VerticalCurvedList"/>
    <dgm:cxn modelId="{7D0BD664-4ED6-A948-A576-05D92E20A43F}" type="presParOf" srcId="{2089D8F0-0821-8842-A165-AAE1AF8B53DD}" destId="{28A952FD-09CF-0748-8FA6-2B0A4AB2856B}" srcOrd="0" destOrd="0" presId="urn:microsoft.com/office/officeart/2008/layout/VerticalCurvedList"/>
    <dgm:cxn modelId="{12541329-63F7-CC48-8D69-69DC98C05673}" type="presParOf" srcId="{E37921F0-3975-1F40-AA02-3EC740905D56}" destId="{E26A5D39-EC74-4A01-AC69-DB1BD6E91159}" srcOrd="3" destOrd="0" presId="urn:microsoft.com/office/officeart/2008/layout/VerticalCurvedList"/>
    <dgm:cxn modelId="{283FEB09-5715-4849-8D82-D4E6C63568EA}" type="presParOf" srcId="{E37921F0-3975-1F40-AA02-3EC740905D56}" destId="{351D6911-3B04-4C46-AAC3-C0E47B10DD5B}" srcOrd="4" destOrd="0" presId="urn:microsoft.com/office/officeart/2008/layout/VerticalCurvedList"/>
    <dgm:cxn modelId="{E2380AF5-FDFF-9E42-A3A7-F46FCE8F3B5C}" type="presParOf" srcId="{351D6911-3B04-4C46-AAC3-C0E47B10DD5B}" destId="{7567321E-67E9-4723-8FEF-E52F2273E44F}" srcOrd="0" destOrd="0" presId="urn:microsoft.com/office/officeart/2008/layout/VerticalCurvedList"/>
    <dgm:cxn modelId="{74822B00-74AD-6D46-8719-A3868ABF530E}" type="presParOf" srcId="{E37921F0-3975-1F40-AA02-3EC740905D56}" destId="{4EDC3A1F-8450-4FC2-B8D5-6D0C9BF5EB89}" srcOrd="5" destOrd="0" presId="urn:microsoft.com/office/officeart/2008/layout/VerticalCurvedList"/>
    <dgm:cxn modelId="{805BCD7E-04A2-234A-B23C-5625BE57158D}" type="presParOf" srcId="{E37921F0-3975-1F40-AA02-3EC740905D56}" destId="{F14AD9B7-6257-4C96-9CDB-FC3AE9F2D475}" srcOrd="6" destOrd="0" presId="urn:microsoft.com/office/officeart/2008/layout/VerticalCurvedList"/>
    <dgm:cxn modelId="{00A4C51E-A781-DB41-805F-54A303554E5E}" type="presParOf" srcId="{F14AD9B7-6257-4C96-9CDB-FC3AE9F2D475}" destId="{0E9F82CE-4B28-4DA3-A5AC-06DFBCCC017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BDD795B-86EA-5945-8A20-7F276F4BF9F7}" type="doc">
      <dgm:prSet loTypeId="urn:microsoft.com/office/officeart/2008/layout/VerticalCurvedList" loCatId="" qsTypeId="urn:microsoft.com/office/officeart/2005/8/quickstyle/simple4" qsCatId="simple" csTypeId="urn:microsoft.com/office/officeart/2005/8/colors/accent1_2" csCatId="accent1" phldr="1"/>
      <dgm:spPr/>
      <dgm:t>
        <a:bodyPr/>
        <a:lstStyle/>
        <a:p>
          <a:endParaRPr lang="it-IT"/>
        </a:p>
      </dgm:t>
    </dgm:pt>
    <dgm:pt modelId="{22B377EF-D541-AF43-94FF-AFBFD02AB3A1}">
      <dgm:prSet phldrT="[Testo]" custT="1"/>
      <dgm:spPr>
        <a:solidFill>
          <a:schemeClr val="tx2">
            <a:lumMod val="25000"/>
            <a:lumOff val="75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it-IT" sz="2400" b="1" dirty="0">
              <a:effectLst/>
              <a:latin typeface="Cambria" charset="0"/>
              <a:ea typeface="Cambria" charset="0"/>
              <a:cs typeface="Cambria" charset="0"/>
            </a:rPr>
            <a:t>4- DEPOSITI EFFETTUATI DAI MAGISTRATI:</a:t>
          </a:r>
        </a:p>
        <a:p>
          <a:pPr marL="0" marR="0" lvl="0" indent="0" defTabSz="914400" eaLnBrk="1" fontAlgn="auto" latinLnBrk="0" hangingPunct="1">
            <a:lnSpc>
              <a:spcPct val="100000"/>
            </a:lnSpc>
            <a:spcBef>
              <a:spcPts val="0"/>
            </a:spcBef>
            <a:spcAft>
              <a:spcPts val="0"/>
            </a:spcAft>
            <a:buClrTx/>
            <a:buSzTx/>
            <a:buFontTx/>
            <a:buNone/>
            <a:tabLst/>
            <a:defRPr/>
          </a:pPr>
          <a:r>
            <a:rPr lang="it-IT" sz="2400" dirty="0">
              <a:latin typeface="Cambria" charset="0"/>
              <a:ea typeface="Cambria" charset="0"/>
              <a:cs typeface="Cambria" charset="0"/>
            </a:rPr>
            <a:t>l’unico obbligo cui sono sottoposti riguarda esclusivamente i provvedimenti del procedimento monitorio </a:t>
          </a:r>
          <a:r>
            <a:rPr lang="it-IT" sz="2400" i="1" dirty="0">
              <a:latin typeface="Cambria" charset="0"/>
              <a:ea typeface="Cambria" charset="0"/>
              <a:cs typeface="Cambria" charset="0"/>
            </a:rPr>
            <a:t>ex</a:t>
          </a:r>
          <a:r>
            <a:rPr lang="it-IT" sz="2400" dirty="0">
              <a:latin typeface="Cambria" charset="0"/>
              <a:ea typeface="Cambria" charset="0"/>
              <a:cs typeface="Cambria" charset="0"/>
            </a:rPr>
            <a:t> art. 16</a:t>
          </a:r>
          <a:r>
            <a:rPr lang="it-IT" sz="2400" i="1" dirty="0">
              <a:latin typeface="Cambria" charset="0"/>
              <a:ea typeface="Cambria" charset="0"/>
              <a:cs typeface="Cambria" charset="0"/>
            </a:rPr>
            <a:t>-bis,</a:t>
          </a:r>
          <a:r>
            <a:rPr lang="it-IT" sz="2400" dirty="0">
              <a:latin typeface="Cambria" charset="0"/>
              <a:ea typeface="Cambria" charset="0"/>
              <a:cs typeface="Cambria" charset="0"/>
            </a:rPr>
            <a:t> c. 4, D.L. n. 179/2012. </a:t>
          </a:r>
        </a:p>
      </dgm:t>
    </dgm:pt>
    <dgm:pt modelId="{34ECC8FA-0820-8648-B3B6-E3DA94221DCB}" type="parTrans" cxnId="{0E082904-FD58-AB49-BA9B-4B63A4C23A1B}">
      <dgm:prSet/>
      <dgm:spPr/>
      <dgm:t>
        <a:bodyPr/>
        <a:lstStyle/>
        <a:p>
          <a:endParaRPr lang="it-IT"/>
        </a:p>
      </dgm:t>
    </dgm:pt>
    <dgm:pt modelId="{3458E201-B415-0E48-87CC-FCFF829215CA}" type="sibTrans" cxnId="{0E082904-FD58-AB49-BA9B-4B63A4C23A1B}">
      <dgm:prSet/>
      <dgm:spPr/>
      <dgm:t>
        <a:bodyPr/>
        <a:lstStyle/>
        <a:p>
          <a:endParaRPr lang="it-IT"/>
        </a:p>
      </dgm:t>
    </dgm:pt>
    <dgm:pt modelId="{680440B2-37C7-496E-8C82-357AD44C1A8A}">
      <dgm:prSet custT="1"/>
      <dgm:spPr>
        <a:solidFill>
          <a:schemeClr val="tx2">
            <a:lumMod val="25000"/>
            <a:lumOff val="75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it-IT" sz="2400" b="1" dirty="0">
              <a:latin typeface="Cambria" charset="0"/>
              <a:ea typeface="Cambria" charset="0"/>
              <a:cs typeface="Cambria" charset="0"/>
            </a:rPr>
            <a:t>5-</a:t>
          </a:r>
          <a:r>
            <a:rPr lang="it-IT" sz="2400" dirty="0">
              <a:latin typeface="Cambria" charset="0"/>
              <a:ea typeface="Cambria" charset="0"/>
              <a:cs typeface="Cambria" charset="0"/>
            </a:rPr>
            <a:t> </a:t>
          </a:r>
          <a:r>
            <a:rPr lang="it-IT" sz="2400" b="1" dirty="0">
              <a:latin typeface="Cambria" charset="0"/>
              <a:ea typeface="Cambria" charset="0"/>
              <a:cs typeface="Cambria" charset="0"/>
            </a:rPr>
            <a:t>PER GLI ALTRI ATTI DIVERSI DA QUELLI INDICATI DALL’ART. 1</a:t>
          </a:r>
          <a:r>
            <a:rPr lang="it-IT" sz="2400" b="1" i="1" dirty="0">
              <a:latin typeface="Cambria" charset="0"/>
              <a:ea typeface="Cambria" charset="0"/>
              <a:cs typeface="Cambria" charset="0"/>
            </a:rPr>
            <a:t>6-BIS,</a:t>
          </a:r>
          <a:r>
            <a:rPr lang="it-IT" sz="2400" b="1" dirty="0">
              <a:latin typeface="Cambria" charset="0"/>
              <a:ea typeface="Cambria" charset="0"/>
              <a:cs typeface="Cambria" charset="0"/>
            </a:rPr>
            <a:t> D.L. N. 179/2012, IN PRESENZA DEL DECRETO DIRIGENZIALE </a:t>
          </a:r>
          <a:r>
            <a:rPr lang="it-IT" sz="2400" b="1" i="1" dirty="0">
              <a:latin typeface="Cambria" charset="0"/>
              <a:ea typeface="Cambria" charset="0"/>
              <a:cs typeface="Cambria" charset="0"/>
            </a:rPr>
            <a:t>EX</a:t>
          </a:r>
          <a:r>
            <a:rPr lang="it-IT" sz="2400" b="1" dirty="0">
              <a:latin typeface="Cambria" charset="0"/>
              <a:ea typeface="Cambria" charset="0"/>
              <a:cs typeface="Cambria" charset="0"/>
            </a:rPr>
            <a:t> ART. 35, REGOLE TECNICHE.</a:t>
          </a:r>
        </a:p>
      </dgm:t>
    </dgm:pt>
    <dgm:pt modelId="{8C903C83-6FD7-4E84-80DD-D7A2855187BB}" type="parTrans" cxnId="{569AF959-1C15-46D8-80F5-1C72FC4269D1}">
      <dgm:prSet/>
      <dgm:spPr/>
      <dgm:t>
        <a:bodyPr/>
        <a:lstStyle/>
        <a:p>
          <a:endParaRPr lang="it-IT"/>
        </a:p>
      </dgm:t>
    </dgm:pt>
    <dgm:pt modelId="{59509CB7-E7DC-4A78-ADF1-B30AC4A989D7}" type="sibTrans" cxnId="{569AF959-1C15-46D8-80F5-1C72FC4269D1}">
      <dgm:prSet/>
      <dgm:spPr/>
      <dgm:t>
        <a:bodyPr/>
        <a:lstStyle/>
        <a:p>
          <a:endParaRPr lang="it-IT"/>
        </a:p>
      </dgm:t>
    </dgm:pt>
    <dgm:pt modelId="{CB999E56-1E58-514E-BA88-F3D8AA846D86}" type="pres">
      <dgm:prSet presAssocID="{3BDD795B-86EA-5945-8A20-7F276F4BF9F7}" presName="Name0" presStyleCnt="0">
        <dgm:presLayoutVars>
          <dgm:chMax val="7"/>
          <dgm:chPref val="7"/>
          <dgm:dir/>
        </dgm:presLayoutVars>
      </dgm:prSet>
      <dgm:spPr/>
      <dgm:t>
        <a:bodyPr/>
        <a:lstStyle/>
        <a:p>
          <a:endParaRPr lang="it-IT"/>
        </a:p>
      </dgm:t>
    </dgm:pt>
    <dgm:pt modelId="{E37921F0-3975-1F40-AA02-3EC740905D56}" type="pres">
      <dgm:prSet presAssocID="{3BDD795B-86EA-5945-8A20-7F276F4BF9F7}" presName="Name1" presStyleCnt="0"/>
      <dgm:spPr/>
    </dgm:pt>
    <dgm:pt modelId="{662A0D70-D679-4C45-97CA-4C30C2C1BF99}" type="pres">
      <dgm:prSet presAssocID="{3BDD795B-86EA-5945-8A20-7F276F4BF9F7}" presName="cycle" presStyleCnt="0"/>
      <dgm:spPr/>
    </dgm:pt>
    <dgm:pt modelId="{CDF12948-3B52-6D46-A34F-D604AAF05CBC}" type="pres">
      <dgm:prSet presAssocID="{3BDD795B-86EA-5945-8A20-7F276F4BF9F7}" presName="srcNode" presStyleLbl="node1" presStyleIdx="0" presStyleCnt="2"/>
      <dgm:spPr/>
    </dgm:pt>
    <dgm:pt modelId="{EA94B85B-9A7D-194A-9445-B30253BA6392}" type="pres">
      <dgm:prSet presAssocID="{3BDD795B-86EA-5945-8A20-7F276F4BF9F7}" presName="conn" presStyleLbl="parChTrans1D2" presStyleIdx="0" presStyleCnt="1"/>
      <dgm:spPr/>
      <dgm:t>
        <a:bodyPr/>
        <a:lstStyle/>
        <a:p>
          <a:endParaRPr lang="it-IT"/>
        </a:p>
      </dgm:t>
    </dgm:pt>
    <dgm:pt modelId="{0A2790F0-C54B-E843-8386-A85AEE59B317}" type="pres">
      <dgm:prSet presAssocID="{3BDD795B-86EA-5945-8A20-7F276F4BF9F7}" presName="extraNode" presStyleLbl="node1" presStyleIdx="0" presStyleCnt="2"/>
      <dgm:spPr/>
    </dgm:pt>
    <dgm:pt modelId="{6D125D37-F85B-2449-A778-5057D753DC06}" type="pres">
      <dgm:prSet presAssocID="{3BDD795B-86EA-5945-8A20-7F276F4BF9F7}" presName="dstNode" presStyleLbl="node1" presStyleIdx="0" presStyleCnt="2"/>
      <dgm:spPr/>
    </dgm:pt>
    <dgm:pt modelId="{4745FBA8-A2A3-DD48-84D8-24B7E94E8C35}" type="pres">
      <dgm:prSet presAssocID="{22B377EF-D541-AF43-94FF-AFBFD02AB3A1}" presName="text_1" presStyleLbl="node1" presStyleIdx="0" presStyleCnt="2" custScaleY="119404">
        <dgm:presLayoutVars>
          <dgm:bulletEnabled val="1"/>
        </dgm:presLayoutVars>
      </dgm:prSet>
      <dgm:spPr/>
      <dgm:t>
        <a:bodyPr/>
        <a:lstStyle/>
        <a:p>
          <a:endParaRPr lang="it-IT"/>
        </a:p>
      </dgm:t>
    </dgm:pt>
    <dgm:pt modelId="{2089D8F0-0821-8842-A165-AAE1AF8B53DD}" type="pres">
      <dgm:prSet presAssocID="{22B377EF-D541-AF43-94FF-AFBFD02AB3A1}" presName="accent_1" presStyleCnt="0"/>
      <dgm:spPr/>
    </dgm:pt>
    <dgm:pt modelId="{28A952FD-09CF-0748-8FA6-2B0A4AB2856B}" type="pres">
      <dgm:prSet presAssocID="{22B377EF-D541-AF43-94FF-AFBFD02AB3A1}" presName="accentRepeatNode" presStyleLbl="solidFgAcc1" presStyleIdx="0" presStyleCnt="2" custScaleX="93571" custScaleY="85637"/>
      <dgm:spPr/>
    </dgm:pt>
    <dgm:pt modelId="{7921056E-EDF1-453C-8FDF-F416FCB048D2}" type="pres">
      <dgm:prSet presAssocID="{680440B2-37C7-496E-8C82-357AD44C1A8A}" presName="text_2" presStyleLbl="node1" presStyleIdx="1" presStyleCnt="2" custScaleY="96375">
        <dgm:presLayoutVars>
          <dgm:bulletEnabled val="1"/>
        </dgm:presLayoutVars>
      </dgm:prSet>
      <dgm:spPr/>
      <dgm:t>
        <a:bodyPr/>
        <a:lstStyle/>
        <a:p>
          <a:endParaRPr lang="it-IT"/>
        </a:p>
      </dgm:t>
    </dgm:pt>
    <dgm:pt modelId="{464961C7-3101-434E-BBEB-D53995A25775}" type="pres">
      <dgm:prSet presAssocID="{680440B2-37C7-496E-8C82-357AD44C1A8A}" presName="accent_2" presStyleCnt="0"/>
      <dgm:spPr/>
    </dgm:pt>
    <dgm:pt modelId="{58CEAE46-FE9C-4C4F-831F-AA0044561A0F}" type="pres">
      <dgm:prSet presAssocID="{680440B2-37C7-496E-8C82-357AD44C1A8A}" presName="accentRepeatNode" presStyleLbl="solidFgAcc1" presStyleIdx="1" presStyleCnt="2"/>
      <dgm:spPr/>
    </dgm:pt>
  </dgm:ptLst>
  <dgm:cxnLst>
    <dgm:cxn modelId="{273494C5-16E1-3545-A135-CC041B3683BF}" type="presOf" srcId="{3458E201-B415-0E48-87CC-FCFF829215CA}" destId="{EA94B85B-9A7D-194A-9445-B30253BA6392}" srcOrd="0" destOrd="0" presId="urn:microsoft.com/office/officeart/2008/layout/VerticalCurvedList"/>
    <dgm:cxn modelId="{0E082904-FD58-AB49-BA9B-4B63A4C23A1B}" srcId="{3BDD795B-86EA-5945-8A20-7F276F4BF9F7}" destId="{22B377EF-D541-AF43-94FF-AFBFD02AB3A1}" srcOrd="0" destOrd="0" parTransId="{34ECC8FA-0820-8648-B3B6-E3DA94221DCB}" sibTransId="{3458E201-B415-0E48-87CC-FCFF829215CA}"/>
    <dgm:cxn modelId="{C9D32C66-EEBB-7645-A366-11D830861891}" type="presOf" srcId="{22B377EF-D541-AF43-94FF-AFBFD02AB3A1}" destId="{4745FBA8-A2A3-DD48-84D8-24B7E94E8C35}" srcOrd="0" destOrd="0" presId="urn:microsoft.com/office/officeart/2008/layout/VerticalCurvedList"/>
    <dgm:cxn modelId="{720A09E5-FFD2-DB4A-9707-1A2F2FD89713}" type="presOf" srcId="{3BDD795B-86EA-5945-8A20-7F276F4BF9F7}" destId="{CB999E56-1E58-514E-BA88-F3D8AA846D86}" srcOrd="0" destOrd="0" presId="urn:microsoft.com/office/officeart/2008/layout/VerticalCurvedList"/>
    <dgm:cxn modelId="{569AF959-1C15-46D8-80F5-1C72FC4269D1}" srcId="{3BDD795B-86EA-5945-8A20-7F276F4BF9F7}" destId="{680440B2-37C7-496E-8C82-357AD44C1A8A}" srcOrd="1" destOrd="0" parTransId="{8C903C83-6FD7-4E84-80DD-D7A2855187BB}" sibTransId="{59509CB7-E7DC-4A78-ADF1-B30AC4A989D7}"/>
    <dgm:cxn modelId="{9D0BBBA3-5C50-1446-B1AB-DCACB30C783C}" type="presOf" srcId="{680440B2-37C7-496E-8C82-357AD44C1A8A}" destId="{7921056E-EDF1-453C-8FDF-F416FCB048D2}" srcOrd="0" destOrd="0" presId="urn:microsoft.com/office/officeart/2008/layout/VerticalCurvedList"/>
    <dgm:cxn modelId="{746C53D6-8E3B-D04A-A177-B7CE05F15ECD}" type="presParOf" srcId="{CB999E56-1E58-514E-BA88-F3D8AA846D86}" destId="{E37921F0-3975-1F40-AA02-3EC740905D56}" srcOrd="0" destOrd="0" presId="urn:microsoft.com/office/officeart/2008/layout/VerticalCurvedList"/>
    <dgm:cxn modelId="{137D599D-7430-684F-85B1-30F6F69D53DE}" type="presParOf" srcId="{E37921F0-3975-1F40-AA02-3EC740905D56}" destId="{662A0D70-D679-4C45-97CA-4C30C2C1BF99}" srcOrd="0" destOrd="0" presId="urn:microsoft.com/office/officeart/2008/layout/VerticalCurvedList"/>
    <dgm:cxn modelId="{2146C11A-DA17-D644-97D1-8FD51CEFE42B}" type="presParOf" srcId="{662A0D70-D679-4C45-97CA-4C30C2C1BF99}" destId="{CDF12948-3B52-6D46-A34F-D604AAF05CBC}" srcOrd="0" destOrd="0" presId="urn:microsoft.com/office/officeart/2008/layout/VerticalCurvedList"/>
    <dgm:cxn modelId="{D8EF428C-EED0-6040-9DC6-C05BB38A1E40}" type="presParOf" srcId="{662A0D70-D679-4C45-97CA-4C30C2C1BF99}" destId="{EA94B85B-9A7D-194A-9445-B30253BA6392}" srcOrd="1" destOrd="0" presId="urn:microsoft.com/office/officeart/2008/layout/VerticalCurvedList"/>
    <dgm:cxn modelId="{EC6E656E-D31C-6C48-9211-610AF269B998}" type="presParOf" srcId="{662A0D70-D679-4C45-97CA-4C30C2C1BF99}" destId="{0A2790F0-C54B-E843-8386-A85AEE59B317}" srcOrd="2" destOrd="0" presId="urn:microsoft.com/office/officeart/2008/layout/VerticalCurvedList"/>
    <dgm:cxn modelId="{D8078FDB-34EA-F642-9239-0DE612D80926}" type="presParOf" srcId="{662A0D70-D679-4C45-97CA-4C30C2C1BF99}" destId="{6D125D37-F85B-2449-A778-5057D753DC06}" srcOrd="3" destOrd="0" presId="urn:microsoft.com/office/officeart/2008/layout/VerticalCurvedList"/>
    <dgm:cxn modelId="{B5DA7E35-5228-6649-AF93-E0F157B401A5}" type="presParOf" srcId="{E37921F0-3975-1F40-AA02-3EC740905D56}" destId="{4745FBA8-A2A3-DD48-84D8-24B7E94E8C35}" srcOrd="1" destOrd="0" presId="urn:microsoft.com/office/officeart/2008/layout/VerticalCurvedList"/>
    <dgm:cxn modelId="{2D862F37-8BA1-E24C-875E-9B060AE2005D}" type="presParOf" srcId="{E37921F0-3975-1F40-AA02-3EC740905D56}" destId="{2089D8F0-0821-8842-A165-AAE1AF8B53DD}" srcOrd="2" destOrd="0" presId="urn:microsoft.com/office/officeart/2008/layout/VerticalCurvedList"/>
    <dgm:cxn modelId="{FECEB4A3-3417-8D4B-B688-2BDE91DCF289}" type="presParOf" srcId="{2089D8F0-0821-8842-A165-AAE1AF8B53DD}" destId="{28A952FD-09CF-0748-8FA6-2B0A4AB2856B}" srcOrd="0" destOrd="0" presId="urn:microsoft.com/office/officeart/2008/layout/VerticalCurvedList"/>
    <dgm:cxn modelId="{20F74B30-B16D-1B4F-BC99-9F2FE52EF7C0}" type="presParOf" srcId="{E37921F0-3975-1F40-AA02-3EC740905D56}" destId="{7921056E-EDF1-453C-8FDF-F416FCB048D2}" srcOrd="3" destOrd="0" presId="urn:microsoft.com/office/officeart/2008/layout/VerticalCurvedList"/>
    <dgm:cxn modelId="{A65AC631-533F-8D43-8612-41211BCBB56B}" type="presParOf" srcId="{E37921F0-3975-1F40-AA02-3EC740905D56}" destId="{464961C7-3101-434E-BBEB-D53995A25775}" srcOrd="4" destOrd="0" presId="urn:microsoft.com/office/officeart/2008/layout/VerticalCurvedList"/>
    <dgm:cxn modelId="{14F25305-3D4B-654A-A97F-E05199243ACF}" type="presParOf" srcId="{464961C7-3101-434E-BBEB-D53995A25775}" destId="{58CEAE46-FE9C-4C4F-831F-AA0044561A0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BDD795B-86EA-5945-8A20-7F276F4BF9F7}" type="doc">
      <dgm:prSet loTypeId="urn:microsoft.com/office/officeart/2008/layout/VerticalCurvedList" loCatId="" qsTypeId="urn:microsoft.com/office/officeart/2005/8/quickstyle/simple4" qsCatId="simple" csTypeId="urn:microsoft.com/office/officeart/2005/8/colors/accent1_2" csCatId="accent1" phldr="1"/>
      <dgm:spPr/>
      <dgm:t>
        <a:bodyPr/>
        <a:lstStyle/>
        <a:p>
          <a:endParaRPr lang="it-IT"/>
        </a:p>
      </dgm:t>
    </dgm:pt>
    <dgm:pt modelId="{22B377EF-D541-AF43-94FF-AFBFD02AB3A1}">
      <dgm:prSet phldrT="[Testo]" custT="1"/>
      <dgm:spPr>
        <a:solidFill>
          <a:schemeClr val="tx2">
            <a:lumMod val="25000"/>
            <a:lumOff val="75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it-IT" sz="3200" b="1" dirty="0">
              <a:latin typeface="Cambria" charset="0"/>
              <a:ea typeface="Cambria" charset="0"/>
              <a:cs typeface="Cambria" charset="0"/>
            </a:rPr>
            <a:t>1-</a:t>
          </a:r>
          <a:r>
            <a:rPr lang="it-IT" sz="3200" b="1" dirty="0">
              <a:solidFill>
                <a:schemeClr val="lt1"/>
              </a:solidFill>
              <a:effectLst/>
              <a:latin typeface="Cambria" charset="0"/>
              <a:ea typeface="Cambria" charset="0"/>
              <a:cs typeface="Cambria" charset="0"/>
            </a:rPr>
            <a:t> RICORSO </a:t>
          </a:r>
          <a:r>
            <a:rPr lang="it-IT" sz="3200" b="1" i="1" dirty="0">
              <a:solidFill>
                <a:schemeClr val="lt1"/>
              </a:solidFill>
              <a:effectLst/>
              <a:latin typeface="Cambria" charset="0"/>
              <a:ea typeface="Cambria" charset="0"/>
              <a:cs typeface="Cambria" charset="0"/>
            </a:rPr>
            <a:t>EX</a:t>
          </a:r>
          <a:r>
            <a:rPr lang="it-IT" sz="3200" b="1" dirty="0">
              <a:solidFill>
                <a:schemeClr val="lt1"/>
              </a:solidFill>
              <a:effectLst/>
              <a:latin typeface="Cambria" charset="0"/>
              <a:ea typeface="Cambria" charset="0"/>
              <a:cs typeface="Cambria" charset="0"/>
            </a:rPr>
            <a:t> ART. 669</a:t>
          </a:r>
          <a:r>
            <a:rPr lang="it-IT" sz="3200" b="1" i="1" dirty="0">
              <a:solidFill>
                <a:schemeClr val="lt1"/>
              </a:solidFill>
              <a:effectLst/>
              <a:latin typeface="Cambria" charset="0"/>
              <a:ea typeface="Cambria" charset="0"/>
              <a:cs typeface="Cambria" charset="0"/>
            </a:rPr>
            <a:t>-TERDECIES</a:t>
          </a:r>
          <a:r>
            <a:rPr lang="it-IT" sz="3200" b="1" dirty="0">
              <a:solidFill>
                <a:schemeClr val="lt1"/>
              </a:solidFill>
              <a:effectLst/>
              <a:latin typeface="Cambria" charset="0"/>
              <a:ea typeface="Cambria" charset="0"/>
              <a:cs typeface="Cambria" charset="0"/>
            </a:rPr>
            <a:t> C.P.C.</a:t>
          </a:r>
          <a:endParaRPr lang="it-IT" sz="3200" dirty="0">
            <a:latin typeface="Cambria" charset="0"/>
            <a:ea typeface="Cambria" charset="0"/>
            <a:cs typeface="Cambria" charset="0"/>
          </a:endParaRPr>
        </a:p>
        <a:p>
          <a:pPr lvl="0" defTabSz="889000">
            <a:lnSpc>
              <a:spcPct val="90000"/>
            </a:lnSpc>
            <a:spcBef>
              <a:spcPct val="0"/>
            </a:spcBef>
            <a:spcAft>
              <a:spcPts val="0"/>
            </a:spcAft>
          </a:pPr>
          <a:endParaRPr lang="it-IT" sz="2000" dirty="0">
            <a:solidFill>
              <a:schemeClr val="tx1"/>
            </a:solidFill>
          </a:endParaRPr>
        </a:p>
      </dgm:t>
    </dgm:pt>
    <dgm:pt modelId="{34ECC8FA-0820-8648-B3B6-E3DA94221DCB}" type="parTrans" cxnId="{0E082904-FD58-AB49-BA9B-4B63A4C23A1B}">
      <dgm:prSet/>
      <dgm:spPr/>
      <dgm:t>
        <a:bodyPr/>
        <a:lstStyle/>
        <a:p>
          <a:endParaRPr lang="it-IT"/>
        </a:p>
      </dgm:t>
    </dgm:pt>
    <dgm:pt modelId="{3458E201-B415-0E48-87CC-FCFF829215CA}" type="sibTrans" cxnId="{0E082904-FD58-AB49-BA9B-4B63A4C23A1B}">
      <dgm:prSet/>
      <dgm:spPr/>
      <dgm:t>
        <a:bodyPr/>
        <a:lstStyle/>
        <a:p>
          <a:endParaRPr lang="it-IT"/>
        </a:p>
      </dgm:t>
    </dgm:pt>
    <dgm:pt modelId="{793EE63F-1B38-4057-BFD5-0D346C49FF68}">
      <dgm:prSet custT="1"/>
      <dgm:spPr>
        <a:solidFill>
          <a:schemeClr val="tx2">
            <a:lumMod val="25000"/>
            <a:lumOff val="75000"/>
          </a:schemeClr>
        </a:solidFill>
      </dgm:spPr>
      <dgm:t>
        <a:bodyPr/>
        <a:lstStyle/>
        <a:p>
          <a:r>
            <a:rPr lang="it-IT" sz="3200" b="1" dirty="0">
              <a:latin typeface="Cambria" charset="0"/>
              <a:ea typeface="Cambria" charset="0"/>
              <a:cs typeface="Cambria" charset="0"/>
            </a:rPr>
            <a:t>2-</a:t>
          </a:r>
          <a:r>
            <a:rPr lang="it-IT" sz="3200" dirty="0">
              <a:latin typeface="Cambria" charset="0"/>
              <a:ea typeface="Cambria" charset="0"/>
              <a:cs typeface="Cambria" charset="0"/>
            </a:rPr>
            <a:t> </a:t>
          </a:r>
          <a:r>
            <a:rPr lang="it-IT" sz="3200" b="1" dirty="0">
              <a:solidFill>
                <a:schemeClr val="lt1"/>
              </a:solidFill>
              <a:effectLst/>
              <a:latin typeface="Cambria" charset="0"/>
              <a:ea typeface="Cambria" charset="0"/>
              <a:cs typeface="Cambria" charset="0"/>
            </a:rPr>
            <a:t>RIASSUNZIONE C.P.C</a:t>
          </a:r>
          <a:r>
            <a:rPr lang="it-IT" sz="3200" b="1" dirty="0">
              <a:latin typeface="Cambria" charset="0"/>
              <a:ea typeface="Cambria" charset="0"/>
              <a:cs typeface="Cambria" charset="0"/>
            </a:rPr>
            <a:t>.</a:t>
          </a:r>
          <a:endParaRPr lang="it-IT" sz="3200" dirty="0">
            <a:latin typeface="Cambria" charset="0"/>
            <a:ea typeface="Cambria" charset="0"/>
            <a:cs typeface="Cambria" charset="0"/>
          </a:endParaRPr>
        </a:p>
      </dgm:t>
    </dgm:pt>
    <dgm:pt modelId="{EBAEDE85-D4B3-49A9-85DA-390A8C45A7C2}" type="parTrans" cxnId="{675F04ED-7E5B-4332-ABEA-37763DB1FC8A}">
      <dgm:prSet/>
      <dgm:spPr/>
      <dgm:t>
        <a:bodyPr/>
        <a:lstStyle/>
        <a:p>
          <a:endParaRPr lang="it-IT"/>
        </a:p>
      </dgm:t>
    </dgm:pt>
    <dgm:pt modelId="{D3168CD6-B796-48F5-9862-AFA6763F549B}" type="sibTrans" cxnId="{675F04ED-7E5B-4332-ABEA-37763DB1FC8A}">
      <dgm:prSet/>
      <dgm:spPr/>
      <dgm:t>
        <a:bodyPr/>
        <a:lstStyle/>
        <a:p>
          <a:endParaRPr lang="it-IT"/>
        </a:p>
      </dgm:t>
    </dgm:pt>
    <dgm:pt modelId="{791796EB-64E2-4980-A8F4-DE2C94C02DCB}">
      <dgm:prSet custT="1"/>
      <dgm:spPr>
        <a:solidFill>
          <a:schemeClr val="tx2">
            <a:lumMod val="25000"/>
            <a:lumOff val="75000"/>
          </a:schemeClr>
        </a:solidFill>
      </dgm:spPr>
      <dgm:t>
        <a:bodyPr/>
        <a:lstStyle/>
        <a:p>
          <a:r>
            <a:rPr lang="it-IT" sz="3200" b="1" dirty="0">
              <a:solidFill>
                <a:schemeClr val="lt1"/>
              </a:solidFill>
              <a:effectLst/>
              <a:latin typeface="Cambria" charset="0"/>
              <a:ea typeface="Cambria" charset="0"/>
              <a:cs typeface="Cambria" charset="0"/>
            </a:rPr>
            <a:t>3- RICORSO </a:t>
          </a:r>
          <a:r>
            <a:rPr lang="it-IT" sz="3200" b="1" i="1" dirty="0">
              <a:solidFill>
                <a:schemeClr val="lt1"/>
              </a:solidFill>
              <a:effectLst/>
              <a:latin typeface="Cambria" charset="0"/>
              <a:ea typeface="Cambria" charset="0"/>
              <a:cs typeface="Cambria" charset="0"/>
            </a:rPr>
            <a:t>EX</a:t>
          </a:r>
          <a:r>
            <a:rPr lang="it-IT" sz="3200" b="1" dirty="0">
              <a:solidFill>
                <a:schemeClr val="lt1"/>
              </a:solidFill>
              <a:effectLst/>
              <a:latin typeface="Cambria" charset="0"/>
              <a:ea typeface="Cambria" charset="0"/>
              <a:cs typeface="Cambria" charset="0"/>
            </a:rPr>
            <a:t> ART. 669</a:t>
          </a:r>
          <a:r>
            <a:rPr lang="it-IT" sz="3200" b="1" i="1" dirty="0">
              <a:solidFill>
                <a:schemeClr val="lt1"/>
              </a:solidFill>
              <a:effectLst/>
              <a:latin typeface="Cambria" charset="0"/>
              <a:ea typeface="Cambria" charset="0"/>
              <a:cs typeface="Cambria" charset="0"/>
            </a:rPr>
            <a:t>-DUODECIES</a:t>
          </a:r>
          <a:r>
            <a:rPr lang="it-IT" sz="3200" b="1" dirty="0">
              <a:solidFill>
                <a:schemeClr val="lt1"/>
              </a:solidFill>
              <a:effectLst/>
              <a:latin typeface="Cambria" charset="0"/>
              <a:ea typeface="Cambria" charset="0"/>
              <a:cs typeface="Cambria" charset="0"/>
            </a:rPr>
            <a:t> </a:t>
          </a:r>
          <a:endParaRPr lang="it-IT" sz="3200" dirty="0">
            <a:latin typeface="Cambria" charset="0"/>
            <a:ea typeface="Cambria" charset="0"/>
            <a:cs typeface="Cambria" charset="0"/>
          </a:endParaRPr>
        </a:p>
      </dgm:t>
    </dgm:pt>
    <dgm:pt modelId="{0764C6BF-D076-4577-B3C4-FEAB330B3FCF}" type="parTrans" cxnId="{FB9FCB7B-E9FE-41F6-B252-31881956994F}">
      <dgm:prSet/>
      <dgm:spPr/>
      <dgm:t>
        <a:bodyPr/>
        <a:lstStyle/>
        <a:p>
          <a:endParaRPr lang="it-IT"/>
        </a:p>
      </dgm:t>
    </dgm:pt>
    <dgm:pt modelId="{0D744685-6C1F-43A6-B0D6-B227287910E2}" type="sibTrans" cxnId="{FB9FCB7B-E9FE-41F6-B252-31881956994F}">
      <dgm:prSet/>
      <dgm:spPr/>
      <dgm:t>
        <a:bodyPr/>
        <a:lstStyle/>
        <a:p>
          <a:endParaRPr lang="it-IT"/>
        </a:p>
      </dgm:t>
    </dgm:pt>
    <dgm:pt modelId="{CB999E56-1E58-514E-BA88-F3D8AA846D86}" type="pres">
      <dgm:prSet presAssocID="{3BDD795B-86EA-5945-8A20-7F276F4BF9F7}" presName="Name0" presStyleCnt="0">
        <dgm:presLayoutVars>
          <dgm:chMax val="7"/>
          <dgm:chPref val="7"/>
          <dgm:dir/>
        </dgm:presLayoutVars>
      </dgm:prSet>
      <dgm:spPr/>
      <dgm:t>
        <a:bodyPr/>
        <a:lstStyle/>
        <a:p>
          <a:endParaRPr lang="it-IT"/>
        </a:p>
      </dgm:t>
    </dgm:pt>
    <dgm:pt modelId="{E37921F0-3975-1F40-AA02-3EC740905D56}" type="pres">
      <dgm:prSet presAssocID="{3BDD795B-86EA-5945-8A20-7F276F4BF9F7}" presName="Name1" presStyleCnt="0"/>
      <dgm:spPr/>
    </dgm:pt>
    <dgm:pt modelId="{662A0D70-D679-4C45-97CA-4C30C2C1BF99}" type="pres">
      <dgm:prSet presAssocID="{3BDD795B-86EA-5945-8A20-7F276F4BF9F7}" presName="cycle" presStyleCnt="0"/>
      <dgm:spPr/>
    </dgm:pt>
    <dgm:pt modelId="{CDF12948-3B52-6D46-A34F-D604AAF05CBC}" type="pres">
      <dgm:prSet presAssocID="{3BDD795B-86EA-5945-8A20-7F276F4BF9F7}" presName="srcNode" presStyleLbl="node1" presStyleIdx="0" presStyleCnt="3"/>
      <dgm:spPr/>
    </dgm:pt>
    <dgm:pt modelId="{EA94B85B-9A7D-194A-9445-B30253BA6392}" type="pres">
      <dgm:prSet presAssocID="{3BDD795B-86EA-5945-8A20-7F276F4BF9F7}" presName="conn" presStyleLbl="parChTrans1D2" presStyleIdx="0" presStyleCnt="1"/>
      <dgm:spPr/>
      <dgm:t>
        <a:bodyPr/>
        <a:lstStyle/>
        <a:p>
          <a:endParaRPr lang="it-IT"/>
        </a:p>
      </dgm:t>
    </dgm:pt>
    <dgm:pt modelId="{0A2790F0-C54B-E843-8386-A85AEE59B317}" type="pres">
      <dgm:prSet presAssocID="{3BDD795B-86EA-5945-8A20-7F276F4BF9F7}" presName="extraNode" presStyleLbl="node1" presStyleIdx="0" presStyleCnt="3"/>
      <dgm:spPr/>
    </dgm:pt>
    <dgm:pt modelId="{6D125D37-F85B-2449-A778-5057D753DC06}" type="pres">
      <dgm:prSet presAssocID="{3BDD795B-86EA-5945-8A20-7F276F4BF9F7}" presName="dstNode" presStyleLbl="node1" presStyleIdx="0" presStyleCnt="3"/>
      <dgm:spPr/>
    </dgm:pt>
    <dgm:pt modelId="{4745FBA8-A2A3-DD48-84D8-24B7E94E8C35}" type="pres">
      <dgm:prSet presAssocID="{22B377EF-D541-AF43-94FF-AFBFD02AB3A1}" presName="text_1" presStyleLbl="node1" presStyleIdx="0" presStyleCnt="3" custScaleY="113683">
        <dgm:presLayoutVars>
          <dgm:bulletEnabled val="1"/>
        </dgm:presLayoutVars>
      </dgm:prSet>
      <dgm:spPr/>
      <dgm:t>
        <a:bodyPr/>
        <a:lstStyle/>
        <a:p>
          <a:endParaRPr lang="it-IT"/>
        </a:p>
      </dgm:t>
    </dgm:pt>
    <dgm:pt modelId="{2089D8F0-0821-8842-A165-AAE1AF8B53DD}" type="pres">
      <dgm:prSet presAssocID="{22B377EF-D541-AF43-94FF-AFBFD02AB3A1}" presName="accent_1" presStyleCnt="0"/>
      <dgm:spPr/>
    </dgm:pt>
    <dgm:pt modelId="{28A952FD-09CF-0748-8FA6-2B0A4AB2856B}" type="pres">
      <dgm:prSet presAssocID="{22B377EF-D541-AF43-94FF-AFBFD02AB3A1}" presName="accentRepeatNode" presStyleLbl="solidFgAcc1" presStyleIdx="0" presStyleCnt="3" custScaleX="93571" custScaleY="85637"/>
      <dgm:spPr/>
    </dgm:pt>
    <dgm:pt modelId="{E26A5D39-EC74-4A01-AC69-DB1BD6E91159}" type="pres">
      <dgm:prSet presAssocID="{793EE63F-1B38-4057-BFD5-0D346C49FF68}" presName="text_2" presStyleLbl="node1" presStyleIdx="1" presStyleCnt="3" custLinFactNeighborX="-224" custLinFactNeighborY="-2844">
        <dgm:presLayoutVars>
          <dgm:bulletEnabled val="1"/>
        </dgm:presLayoutVars>
      </dgm:prSet>
      <dgm:spPr/>
      <dgm:t>
        <a:bodyPr/>
        <a:lstStyle/>
        <a:p>
          <a:endParaRPr lang="it-IT"/>
        </a:p>
      </dgm:t>
    </dgm:pt>
    <dgm:pt modelId="{351D6911-3B04-4C46-AAC3-C0E47B10DD5B}" type="pres">
      <dgm:prSet presAssocID="{793EE63F-1B38-4057-BFD5-0D346C49FF68}" presName="accent_2" presStyleCnt="0"/>
      <dgm:spPr/>
    </dgm:pt>
    <dgm:pt modelId="{7567321E-67E9-4723-8FEF-E52F2273E44F}" type="pres">
      <dgm:prSet presAssocID="{793EE63F-1B38-4057-BFD5-0D346C49FF68}" presName="accentRepeatNode" presStyleLbl="solidFgAcc1" presStyleIdx="1" presStyleCnt="3"/>
      <dgm:spPr/>
    </dgm:pt>
    <dgm:pt modelId="{4EDC3A1F-8450-4FC2-B8D5-6D0C9BF5EB89}" type="pres">
      <dgm:prSet presAssocID="{791796EB-64E2-4980-A8F4-DE2C94C02DCB}" presName="text_3" presStyleLbl="node1" presStyleIdx="2" presStyleCnt="3">
        <dgm:presLayoutVars>
          <dgm:bulletEnabled val="1"/>
        </dgm:presLayoutVars>
      </dgm:prSet>
      <dgm:spPr/>
      <dgm:t>
        <a:bodyPr/>
        <a:lstStyle/>
        <a:p>
          <a:endParaRPr lang="it-IT"/>
        </a:p>
      </dgm:t>
    </dgm:pt>
    <dgm:pt modelId="{F14AD9B7-6257-4C96-9CDB-FC3AE9F2D475}" type="pres">
      <dgm:prSet presAssocID="{791796EB-64E2-4980-A8F4-DE2C94C02DCB}" presName="accent_3" presStyleCnt="0"/>
      <dgm:spPr/>
    </dgm:pt>
    <dgm:pt modelId="{0E9F82CE-4B28-4DA3-A5AC-06DFBCCC0177}" type="pres">
      <dgm:prSet presAssocID="{791796EB-64E2-4980-A8F4-DE2C94C02DCB}" presName="accentRepeatNode" presStyleLbl="solidFgAcc1" presStyleIdx="2" presStyleCnt="3"/>
      <dgm:spPr/>
    </dgm:pt>
  </dgm:ptLst>
  <dgm:cxnLst>
    <dgm:cxn modelId="{675F04ED-7E5B-4332-ABEA-37763DB1FC8A}" srcId="{3BDD795B-86EA-5945-8A20-7F276F4BF9F7}" destId="{793EE63F-1B38-4057-BFD5-0D346C49FF68}" srcOrd="1" destOrd="0" parTransId="{EBAEDE85-D4B3-49A9-85DA-390A8C45A7C2}" sibTransId="{D3168CD6-B796-48F5-9862-AFA6763F549B}"/>
    <dgm:cxn modelId="{03182E60-2A06-B34B-A95F-EC28692B5003}" type="presOf" srcId="{3BDD795B-86EA-5945-8A20-7F276F4BF9F7}" destId="{CB999E56-1E58-514E-BA88-F3D8AA846D86}" srcOrd="0" destOrd="0" presId="urn:microsoft.com/office/officeart/2008/layout/VerticalCurvedList"/>
    <dgm:cxn modelId="{FB9FCB7B-E9FE-41F6-B252-31881956994F}" srcId="{3BDD795B-86EA-5945-8A20-7F276F4BF9F7}" destId="{791796EB-64E2-4980-A8F4-DE2C94C02DCB}" srcOrd="2" destOrd="0" parTransId="{0764C6BF-D076-4577-B3C4-FEAB330B3FCF}" sibTransId="{0D744685-6C1F-43A6-B0D6-B227287910E2}"/>
    <dgm:cxn modelId="{F7956DFA-C593-F64D-87A5-26A01F89F1FE}" type="presOf" srcId="{22B377EF-D541-AF43-94FF-AFBFD02AB3A1}" destId="{4745FBA8-A2A3-DD48-84D8-24B7E94E8C35}" srcOrd="0" destOrd="0" presId="urn:microsoft.com/office/officeart/2008/layout/VerticalCurvedList"/>
    <dgm:cxn modelId="{56CB2237-0737-ED45-974A-4B25A8C55EC0}" type="presOf" srcId="{793EE63F-1B38-4057-BFD5-0D346C49FF68}" destId="{E26A5D39-EC74-4A01-AC69-DB1BD6E91159}" srcOrd="0" destOrd="0" presId="urn:microsoft.com/office/officeart/2008/layout/VerticalCurvedList"/>
    <dgm:cxn modelId="{3915729C-8E42-0440-A65F-3C1DF1295DD1}" type="presOf" srcId="{791796EB-64E2-4980-A8F4-DE2C94C02DCB}" destId="{4EDC3A1F-8450-4FC2-B8D5-6D0C9BF5EB89}" srcOrd="0" destOrd="0" presId="urn:microsoft.com/office/officeart/2008/layout/VerticalCurvedList"/>
    <dgm:cxn modelId="{0E082904-FD58-AB49-BA9B-4B63A4C23A1B}" srcId="{3BDD795B-86EA-5945-8A20-7F276F4BF9F7}" destId="{22B377EF-D541-AF43-94FF-AFBFD02AB3A1}" srcOrd="0" destOrd="0" parTransId="{34ECC8FA-0820-8648-B3B6-E3DA94221DCB}" sibTransId="{3458E201-B415-0E48-87CC-FCFF829215CA}"/>
    <dgm:cxn modelId="{FE0123A1-DE7D-A44D-8073-7DD432C75E73}" type="presOf" srcId="{3458E201-B415-0E48-87CC-FCFF829215CA}" destId="{EA94B85B-9A7D-194A-9445-B30253BA6392}" srcOrd="0" destOrd="0" presId="urn:microsoft.com/office/officeart/2008/layout/VerticalCurvedList"/>
    <dgm:cxn modelId="{275E3565-7406-9145-B873-FC72B0FC9694}" type="presParOf" srcId="{CB999E56-1E58-514E-BA88-F3D8AA846D86}" destId="{E37921F0-3975-1F40-AA02-3EC740905D56}" srcOrd="0" destOrd="0" presId="urn:microsoft.com/office/officeart/2008/layout/VerticalCurvedList"/>
    <dgm:cxn modelId="{BBC367E7-5F39-DD4B-A33B-9609C0DDDD4A}" type="presParOf" srcId="{E37921F0-3975-1F40-AA02-3EC740905D56}" destId="{662A0D70-D679-4C45-97CA-4C30C2C1BF99}" srcOrd="0" destOrd="0" presId="urn:microsoft.com/office/officeart/2008/layout/VerticalCurvedList"/>
    <dgm:cxn modelId="{03519F12-8D89-9D44-84B0-75336972AC58}" type="presParOf" srcId="{662A0D70-D679-4C45-97CA-4C30C2C1BF99}" destId="{CDF12948-3B52-6D46-A34F-D604AAF05CBC}" srcOrd="0" destOrd="0" presId="urn:microsoft.com/office/officeart/2008/layout/VerticalCurvedList"/>
    <dgm:cxn modelId="{E7A1DE22-91EA-D34B-9DB5-071CE5E33977}" type="presParOf" srcId="{662A0D70-D679-4C45-97CA-4C30C2C1BF99}" destId="{EA94B85B-9A7D-194A-9445-B30253BA6392}" srcOrd="1" destOrd="0" presId="urn:microsoft.com/office/officeart/2008/layout/VerticalCurvedList"/>
    <dgm:cxn modelId="{E3BF7A1C-6C99-594E-A91D-35CF9B28B5B5}" type="presParOf" srcId="{662A0D70-D679-4C45-97CA-4C30C2C1BF99}" destId="{0A2790F0-C54B-E843-8386-A85AEE59B317}" srcOrd="2" destOrd="0" presId="urn:microsoft.com/office/officeart/2008/layout/VerticalCurvedList"/>
    <dgm:cxn modelId="{F02927F6-4ABD-E046-8D62-90BD6A7666CB}" type="presParOf" srcId="{662A0D70-D679-4C45-97CA-4C30C2C1BF99}" destId="{6D125D37-F85B-2449-A778-5057D753DC06}" srcOrd="3" destOrd="0" presId="urn:microsoft.com/office/officeart/2008/layout/VerticalCurvedList"/>
    <dgm:cxn modelId="{20A70A5A-B698-3A43-9BE8-9A576012CB1F}" type="presParOf" srcId="{E37921F0-3975-1F40-AA02-3EC740905D56}" destId="{4745FBA8-A2A3-DD48-84D8-24B7E94E8C35}" srcOrd="1" destOrd="0" presId="urn:microsoft.com/office/officeart/2008/layout/VerticalCurvedList"/>
    <dgm:cxn modelId="{96D6631E-0369-814C-9280-AFDED700C2A9}" type="presParOf" srcId="{E37921F0-3975-1F40-AA02-3EC740905D56}" destId="{2089D8F0-0821-8842-A165-AAE1AF8B53DD}" srcOrd="2" destOrd="0" presId="urn:microsoft.com/office/officeart/2008/layout/VerticalCurvedList"/>
    <dgm:cxn modelId="{64FC0BDB-E78F-CA45-AD3C-4FBDF83594E4}" type="presParOf" srcId="{2089D8F0-0821-8842-A165-AAE1AF8B53DD}" destId="{28A952FD-09CF-0748-8FA6-2B0A4AB2856B}" srcOrd="0" destOrd="0" presId="urn:microsoft.com/office/officeart/2008/layout/VerticalCurvedList"/>
    <dgm:cxn modelId="{B3115058-050C-B54B-8FC9-00D35CC72FFD}" type="presParOf" srcId="{E37921F0-3975-1F40-AA02-3EC740905D56}" destId="{E26A5D39-EC74-4A01-AC69-DB1BD6E91159}" srcOrd="3" destOrd="0" presId="urn:microsoft.com/office/officeart/2008/layout/VerticalCurvedList"/>
    <dgm:cxn modelId="{AC3D369C-AC11-BC4D-870C-0B7BC717EB52}" type="presParOf" srcId="{E37921F0-3975-1F40-AA02-3EC740905D56}" destId="{351D6911-3B04-4C46-AAC3-C0E47B10DD5B}" srcOrd="4" destOrd="0" presId="urn:microsoft.com/office/officeart/2008/layout/VerticalCurvedList"/>
    <dgm:cxn modelId="{3DD91812-65EE-BA44-B3A9-EF52E6D7B86C}" type="presParOf" srcId="{351D6911-3B04-4C46-AAC3-C0E47B10DD5B}" destId="{7567321E-67E9-4723-8FEF-E52F2273E44F}" srcOrd="0" destOrd="0" presId="urn:microsoft.com/office/officeart/2008/layout/VerticalCurvedList"/>
    <dgm:cxn modelId="{0033C7C2-7C44-A84C-9378-CAD4F35C8F69}" type="presParOf" srcId="{E37921F0-3975-1F40-AA02-3EC740905D56}" destId="{4EDC3A1F-8450-4FC2-B8D5-6D0C9BF5EB89}" srcOrd="5" destOrd="0" presId="urn:microsoft.com/office/officeart/2008/layout/VerticalCurvedList"/>
    <dgm:cxn modelId="{EA47CAF4-0159-974F-901D-3019452F0298}" type="presParOf" srcId="{E37921F0-3975-1F40-AA02-3EC740905D56}" destId="{F14AD9B7-6257-4C96-9CDB-FC3AE9F2D475}" srcOrd="6" destOrd="0" presId="urn:microsoft.com/office/officeart/2008/layout/VerticalCurvedList"/>
    <dgm:cxn modelId="{3CBD24D6-4542-F34F-A43F-E88DC7134C15}" type="presParOf" srcId="{F14AD9B7-6257-4C96-9CDB-FC3AE9F2D475}" destId="{0E9F82CE-4B28-4DA3-A5AC-06DFBCCC017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BDD795B-86EA-5945-8A20-7F276F4BF9F7}" type="doc">
      <dgm:prSet loTypeId="urn:microsoft.com/office/officeart/2008/layout/VerticalCurvedList" loCatId="" qsTypeId="urn:microsoft.com/office/officeart/2005/8/quickstyle/simple4" qsCatId="simple" csTypeId="urn:microsoft.com/office/officeart/2005/8/colors/accent1_2" csCatId="accent1" phldr="1"/>
      <dgm:spPr/>
      <dgm:t>
        <a:bodyPr/>
        <a:lstStyle/>
        <a:p>
          <a:endParaRPr lang="it-IT"/>
        </a:p>
      </dgm:t>
    </dgm:pt>
    <dgm:pt modelId="{22B377EF-D541-AF43-94FF-AFBFD02AB3A1}">
      <dgm:prSet phldrT="[Testo]" custT="1"/>
      <dgm:spPr>
        <a:solidFill>
          <a:schemeClr val="tx2">
            <a:lumMod val="25000"/>
            <a:lumOff val="75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it-IT" sz="2800" b="1" dirty="0">
              <a:latin typeface="Cambria" charset="0"/>
              <a:ea typeface="Cambria" charset="0"/>
              <a:cs typeface="Cambria" charset="0"/>
            </a:rPr>
            <a:t>1- LE DISFUNZIONI DEL SISTEMA DEL PROCESSO TELEMATICO</a:t>
          </a:r>
        </a:p>
        <a:p>
          <a:pPr marL="0" marR="0" lvl="0" indent="0" defTabSz="914400" eaLnBrk="1" fontAlgn="auto" latinLnBrk="0" hangingPunct="1">
            <a:lnSpc>
              <a:spcPct val="100000"/>
            </a:lnSpc>
            <a:spcBef>
              <a:spcPts val="0"/>
            </a:spcBef>
            <a:spcAft>
              <a:spcPts val="0"/>
            </a:spcAft>
            <a:buClrTx/>
            <a:buSzTx/>
            <a:buFontTx/>
            <a:buNone/>
            <a:tabLst/>
            <a:defRPr/>
          </a:pPr>
          <a:r>
            <a:rPr lang="it-IT" sz="2800" b="1" dirty="0">
              <a:solidFill>
                <a:schemeClr val="tx1"/>
              </a:solidFill>
              <a:latin typeface="Cambria" charset="0"/>
              <a:ea typeface="Cambria" charset="0"/>
              <a:cs typeface="Cambria" charset="0"/>
            </a:rPr>
            <a:t>- </a:t>
          </a:r>
          <a:r>
            <a:rPr lang="it-IT" sz="2800" b="1" dirty="0">
              <a:solidFill>
                <a:schemeClr val="bg1"/>
              </a:solidFill>
              <a:latin typeface="Cambria" charset="0"/>
              <a:ea typeface="Cambria" charset="0"/>
              <a:cs typeface="Cambria" charset="0"/>
            </a:rPr>
            <a:t>dipendenti</a:t>
          </a:r>
          <a:r>
            <a:rPr lang="it-IT" sz="2800" b="1" dirty="0">
              <a:solidFill>
                <a:schemeClr val="tx1"/>
              </a:solidFill>
              <a:latin typeface="Cambria" charset="0"/>
              <a:ea typeface="Cambria" charset="0"/>
              <a:cs typeface="Cambria" charset="0"/>
            </a:rPr>
            <a:t> </a:t>
          </a:r>
          <a:r>
            <a:rPr lang="it-IT" sz="2800" b="1" dirty="0">
              <a:solidFill>
                <a:schemeClr val="bg1"/>
              </a:solidFill>
              <a:latin typeface="Cambria" charset="0"/>
              <a:ea typeface="Cambria" charset="0"/>
              <a:cs typeface="Cambria" charset="0"/>
            </a:rPr>
            <a:t>dal </a:t>
          </a:r>
          <a:r>
            <a:rPr lang="it-IT" sz="2800" b="1" dirty="0">
              <a:latin typeface="Cambria" charset="0"/>
              <a:ea typeface="Cambria" charset="0"/>
              <a:cs typeface="Cambria" charset="0"/>
            </a:rPr>
            <a:t>sistema informatico del Dominio giustizia;</a:t>
          </a:r>
        </a:p>
        <a:p>
          <a:pPr marL="0" marR="0" lvl="0" indent="0" defTabSz="914400" eaLnBrk="1" fontAlgn="auto" latinLnBrk="0" hangingPunct="1">
            <a:lnSpc>
              <a:spcPct val="100000"/>
            </a:lnSpc>
            <a:spcBef>
              <a:spcPts val="0"/>
            </a:spcBef>
            <a:spcAft>
              <a:spcPts val="0"/>
            </a:spcAft>
            <a:buClrTx/>
            <a:buSzTx/>
            <a:buFontTx/>
            <a:buNone/>
            <a:tabLst/>
            <a:defRPr/>
          </a:pPr>
          <a:r>
            <a:rPr lang="it-IT" sz="3200" b="1" dirty="0">
              <a:solidFill>
                <a:schemeClr val="tx1"/>
              </a:solidFill>
              <a:latin typeface="Cambria" charset="0"/>
              <a:ea typeface="Cambria" charset="0"/>
              <a:cs typeface="Cambria" charset="0"/>
            </a:rPr>
            <a:t>- </a:t>
          </a:r>
          <a:r>
            <a:rPr lang="it-IT" sz="2800" b="1" dirty="0">
              <a:solidFill>
                <a:schemeClr val="bg1"/>
              </a:solidFill>
              <a:latin typeface="Cambria" charset="0"/>
              <a:ea typeface="Cambria" charset="0"/>
              <a:cs typeface="Cambria" charset="0"/>
            </a:rPr>
            <a:t>riconducibili all’utente ( ➤ </a:t>
          </a:r>
          <a:r>
            <a:rPr lang="it-IT" sz="2800" u="sng" dirty="0">
              <a:latin typeface="Cambria" charset="0"/>
              <a:ea typeface="Cambria" charset="0"/>
              <a:cs typeface="Cambria" charset="0"/>
            </a:rPr>
            <a:t>oneri in capo al professionista)</a:t>
          </a:r>
          <a:endParaRPr lang="it-IT" sz="2000" dirty="0">
            <a:solidFill>
              <a:schemeClr val="tx1"/>
            </a:solidFill>
            <a:latin typeface="Cambria" charset="0"/>
            <a:ea typeface="Cambria" charset="0"/>
            <a:cs typeface="Cambria" charset="0"/>
          </a:endParaRPr>
        </a:p>
      </dgm:t>
    </dgm:pt>
    <dgm:pt modelId="{34ECC8FA-0820-8648-B3B6-E3DA94221DCB}" type="parTrans" cxnId="{0E082904-FD58-AB49-BA9B-4B63A4C23A1B}">
      <dgm:prSet/>
      <dgm:spPr/>
      <dgm:t>
        <a:bodyPr/>
        <a:lstStyle/>
        <a:p>
          <a:endParaRPr lang="it-IT"/>
        </a:p>
      </dgm:t>
    </dgm:pt>
    <dgm:pt modelId="{3458E201-B415-0E48-87CC-FCFF829215CA}" type="sibTrans" cxnId="{0E082904-FD58-AB49-BA9B-4B63A4C23A1B}">
      <dgm:prSet/>
      <dgm:spPr/>
      <dgm:t>
        <a:bodyPr/>
        <a:lstStyle/>
        <a:p>
          <a:endParaRPr lang="it-IT"/>
        </a:p>
      </dgm:t>
    </dgm:pt>
    <dgm:pt modelId="{793EE63F-1B38-4057-BFD5-0D346C49FF68}">
      <dgm:prSet custT="1"/>
      <dgm:spPr>
        <a:solidFill>
          <a:schemeClr val="tx2">
            <a:lumMod val="25000"/>
            <a:lumOff val="75000"/>
          </a:schemeClr>
        </a:solidFill>
      </dgm:spPr>
      <dgm:t>
        <a:bodyPr/>
        <a:lstStyle/>
        <a:p>
          <a:r>
            <a:rPr lang="it-IT" sz="2800" b="1" dirty="0">
              <a:latin typeface="+mn-lt"/>
            </a:rPr>
            <a:t>2- DEPOSITI TARDIVI </a:t>
          </a:r>
          <a:endParaRPr lang="it-IT" sz="2800" b="1" dirty="0">
            <a:latin typeface="Cambria" charset="0"/>
            <a:ea typeface="Cambria" charset="0"/>
            <a:cs typeface="Cambria" charset="0"/>
          </a:endParaRPr>
        </a:p>
        <a:p>
          <a:r>
            <a:rPr lang="it-IT" sz="2800" b="1" dirty="0">
              <a:latin typeface="+mn-lt"/>
            </a:rPr>
            <a:t>- decadenza (</a:t>
          </a:r>
          <a:r>
            <a:rPr lang="it-IT" sz="2800" b="1" dirty="0" err="1">
              <a:latin typeface="+mn-lt"/>
            </a:rPr>
            <a:t>Trib</a:t>
          </a:r>
          <a:r>
            <a:rPr lang="it-IT" sz="2800" b="1" dirty="0">
              <a:latin typeface="+mn-lt"/>
            </a:rPr>
            <a:t>. Padova, 10 maggio 2017)</a:t>
          </a:r>
        </a:p>
        <a:p>
          <a:r>
            <a:rPr lang="it-IT" sz="2800" b="1" dirty="0">
              <a:latin typeface="+mn-lt"/>
            </a:rPr>
            <a:t>- rimessione in termini (</a:t>
          </a:r>
          <a:r>
            <a:rPr lang="it-IT" sz="2800" b="1" dirty="0" err="1">
              <a:latin typeface="+mn-lt"/>
            </a:rPr>
            <a:t>Trib</a:t>
          </a:r>
          <a:r>
            <a:rPr lang="it-IT" sz="2800" b="1" dirty="0">
              <a:latin typeface="+mn-lt"/>
            </a:rPr>
            <a:t>. Milano, sez. lav., </a:t>
          </a:r>
          <a:r>
            <a:rPr lang="it-IT" sz="2800" b="1" dirty="0" err="1">
              <a:latin typeface="+mn-lt"/>
            </a:rPr>
            <a:t>ord</a:t>
          </a:r>
          <a:r>
            <a:rPr lang="it-IT" sz="2800" b="1" dirty="0">
              <a:latin typeface="+mn-lt"/>
            </a:rPr>
            <a:t>. 10 maggio 2016, </a:t>
          </a:r>
          <a:r>
            <a:rPr lang="it-IT" sz="2800" b="1" dirty="0" err="1">
              <a:latin typeface="+mn-lt"/>
            </a:rPr>
            <a:t>Cass</a:t>
          </a:r>
          <a:r>
            <a:rPr lang="it-IT" sz="2800" b="1" dirty="0">
              <a:latin typeface="+mn-lt"/>
            </a:rPr>
            <a:t>. civ. sez. I, </a:t>
          </a:r>
          <a:r>
            <a:rPr lang="it-IT" sz="2800" b="1" dirty="0" err="1">
              <a:latin typeface="+mn-lt"/>
            </a:rPr>
            <a:t>sent</a:t>
          </a:r>
          <a:r>
            <a:rPr lang="it-IT" sz="2800" b="1" dirty="0">
              <a:latin typeface="+mn-lt"/>
            </a:rPr>
            <a:t>., 21 dicembre 2016, n. 26639, </a:t>
          </a:r>
          <a:r>
            <a:rPr lang="it-IT" sz="2800" b="1" dirty="0" err="1">
              <a:latin typeface="+mn-lt"/>
            </a:rPr>
            <a:t>Trib</a:t>
          </a:r>
          <a:r>
            <a:rPr lang="it-IT" sz="2800" b="1" dirty="0">
              <a:latin typeface="+mn-lt"/>
            </a:rPr>
            <a:t>. Santa Maria Capua Vetere, sez. IV civ., 18 maggio 2017, </a:t>
          </a:r>
          <a:r>
            <a:rPr lang="it-IT" sz="2800" dirty="0"/>
            <a:t>alla </a:t>
          </a:r>
          <a:r>
            <a:rPr lang="it-IT" sz="2800" b="1" dirty="0" err="1"/>
            <a:t>Trib</a:t>
          </a:r>
          <a:r>
            <a:rPr lang="it-IT" sz="2800" b="1" dirty="0"/>
            <a:t>. Rovigo </a:t>
          </a:r>
          <a:r>
            <a:rPr lang="it-IT" sz="2800" b="1" dirty="0" err="1"/>
            <a:t>sent</a:t>
          </a:r>
          <a:r>
            <a:rPr lang="it-IT" sz="2800" b="1" dirty="0"/>
            <a:t>. 3 febbraio 2017 n. 110</a:t>
          </a:r>
          <a:r>
            <a:rPr lang="it-IT" sz="2800" b="1" dirty="0">
              <a:latin typeface="+mn-lt"/>
            </a:rPr>
            <a:t>)</a:t>
          </a:r>
        </a:p>
      </dgm:t>
    </dgm:pt>
    <dgm:pt modelId="{EBAEDE85-D4B3-49A9-85DA-390A8C45A7C2}" type="parTrans" cxnId="{675F04ED-7E5B-4332-ABEA-37763DB1FC8A}">
      <dgm:prSet/>
      <dgm:spPr/>
      <dgm:t>
        <a:bodyPr/>
        <a:lstStyle/>
        <a:p>
          <a:endParaRPr lang="it-IT"/>
        </a:p>
      </dgm:t>
    </dgm:pt>
    <dgm:pt modelId="{D3168CD6-B796-48F5-9862-AFA6763F549B}" type="sibTrans" cxnId="{675F04ED-7E5B-4332-ABEA-37763DB1FC8A}">
      <dgm:prSet/>
      <dgm:spPr/>
      <dgm:t>
        <a:bodyPr/>
        <a:lstStyle/>
        <a:p>
          <a:endParaRPr lang="it-IT"/>
        </a:p>
      </dgm:t>
    </dgm:pt>
    <dgm:pt modelId="{CB999E56-1E58-514E-BA88-F3D8AA846D86}" type="pres">
      <dgm:prSet presAssocID="{3BDD795B-86EA-5945-8A20-7F276F4BF9F7}" presName="Name0" presStyleCnt="0">
        <dgm:presLayoutVars>
          <dgm:chMax val="7"/>
          <dgm:chPref val="7"/>
          <dgm:dir/>
        </dgm:presLayoutVars>
      </dgm:prSet>
      <dgm:spPr/>
      <dgm:t>
        <a:bodyPr/>
        <a:lstStyle/>
        <a:p>
          <a:endParaRPr lang="it-IT"/>
        </a:p>
      </dgm:t>
    </dgm:pt>
    <dgm:pt modelId="{E37921F0-3975-1F40-AA02-3EC740905D56}" type="pres">
      <dgm:prSet presAssocID="{3BDD795B-86EA-5945-8A20-7F276F4BF9F7}" presName="Name1" presStyleCnt="0"/>
      <dgm:spPr/>
    </dgm:pt>
    <dgm:pt modelId="{662A0D70-D679-4C45-97CA-4C30C2C1BF99}" type="pres">
      <dgm:prSet presAssocID="{3BDD795B-86EA-5945-8A20-7F276F4BF9F7}" presName="cycle" presStyleCnt="0"/>
      <dgm:spPr/>
    </dgm:pt>
    <dgm:pt modelId="{CDF12948-3B52-6D46-A34F-D604AAF05CBC}" type="pres">
      <dgm:prSet presAssocID="{3BDD795B-86EA-5945-8A20-7F276F4BF9F7}" presName="srcNode" presStyleLbl="node1" presStyleIdx="0" presStyleCnt="2"/>
      <dgm:spPr/>
    </dgm:pt>
    <dgm:pt modelId="{EA94B85B-9A7D-194A-9445-B30253BA6392}" type="pres">
      <dgm:prSet presAssocID="{3BDD795B-86EA-5945-8A20-7F276F4BF9F7}" presName="conn" presStyleLbl="parChTrans1D2" presStyleIdx="0" presStyleCnt="1"/>
      <dgm:spPr/>
      <dgm:t>
        <a:bodyPr/>
        <a:lstStyle/>
        <a:p>
          <a:endParaRPr lang="it-IT"/>
        </a:p>
      </dgm:t>
    </dgm:pt>
    <dgm:pt modelId="{0A2790F0-C54B-E843-8386-A85AEE59B317}" type="pres">
      <dgm:prSet presAssocID="{3BDD795B-86EA-5945-8A20-7F276F4BF9F7}" presName="extraNode" presStyleLbl="node1" presStyleIdx="0" presStyleCnt="2"/>
      <dgm:spPr/>
    </dgm:pt>
    <dgm:pt modelId="{6D125D37-F85B-2449-A778-5057D753DC06}" type="pres">
      <dgm:prSet presAssocID="{3BDD795B-86EA-5945-8A20-7F276F4BF9F7}" presName="dstNode" presStyleLbl="node1" presStyleIdx="0" presStyleCnt="2"/>
      <dgm:spPr/>
    </dgm:pt>
    <dgm:pt modelId="{4745FBA8-A2A3-DD48-84D8-24B7E94E8C35}" type="pres">
      <dgm:prSet presAssocID="{22B377EF-D541-AF43-94FF-AFBFD02AB3A1}" presName="text_1" presStyleLbl="node1" presStyleIdx="0" presStyleCnt="2" custScaleX="92386" custScaleY="153639" custLinFactNeighborX="-2308" custLinFactNeighborY="-4645">
        <dgm:presLayoutVars>
          <dgm:bulletEnabled val="1"/>
        </dgm:presLayoutVars>
      </dgm:prSet>
      <dgm:spPr/>
      <dgm:t>
        <a:bodyPr/>
        <a:lstStyle/>
        <a:p>
          <a:endParaRPr lang="it-IT"/>
        </a:p>
      </dgm:t>
    </dgm:pt>
    <dgm:pt modelId="{2089D8F0-0821-8842-A165-AAE1AF8B53DD}" type="pres">
      <dgm:prSet presAssocID="{22B377EF-D541-AF43-94FF-AFBFD02AB3A1}" presName="accent_1" presStyleCnt="0"/>
      <dgm:spPr/>
    </dgm:pt>
    <dgm:pt modelId="{28A952FD-09CF-0748-8FA6-2B0A4AB2856B}" type="pres">
      <dgm:prSet presAssocID="{22B377EF-D541-AF43-94FF-AFBFD02AB3A1}" presName="accentRepeatNode" presStyleLbl="solidFgAcc1" presStyleIdx="0" presStyleCnt="2" custScaleX="93571" custScaleY="85637"/>
      <dgm:spPr/>
    </dgm:pt>
    <dgm:pt modelId="{E26A5D39-EC74-4A01-AC69-DB1BD6E91159}" type="pres">
      <dgm:prSet presAssocID="{793EE63F-1B38-4057-BFD5-0D346C49FF68}" presName="text_2" presStyleLbl="node1" presStyleIdx="1" presStyleCnt="2" custScaleX="92190" custScaleY="165000" custLinFactNeighborX="-2747" custLinFactNeighborY="13937">
        <dgm:presLayoutVars>
          <dgm:bulletEnabled val="1"/>
        </dgm:presLayoutVars>
      </dgm:prSet>
      <dgm:spPr/>
      <dgm:t>
        <a:bodyPr/>
        <a:lstStyle/>
        <a:p>
          <a:endParaRPr lang="it-IT"/>
        </a:p>
      </dgm:t>
    </dgm:pt>
    <dgm:pt modelId="{351D6911-3B04-4C46-AAC3-C0E47B10DD5B}" type="pres">
      <dgm:prSet presAssocID="{793EE63F-1B38-4057-BFD5-0D346C49FF68}" presName="accent_2" presStyleCnt="0"/>
      <dgm:spPr/>
    </dgm:pt>
    <dgm:pt modelId="{7567321E-67E9-4723-8FEF-E52F2273E44F}" type="pres">
      <dgm:prSet presAssocID="{793EE63F-1B38-4057-BFD5-0D346C49FF68}" presName="accentRepeatNode" presStyleLbl="solidFgAcc1" presStyleIdx="1" presStyleCnt="2"/>
      <dgm:spPr/>
    </dgm:pt>
  </dgm:ptLst>
  <dgm:cxnLst>
    <dgm:cxn modelId="{F0E7AF12-13C9-F64F-8DB4-E7415D840CEE}" type="presOf" srcId="{3458E201-B415-0E48-87CC-FCFF829215CA}" destId="{EA94B85B-9A7D-194A-9445-B30253BA6392}" srcOrd="0" destOrd="0" presId="urn:microsoft.com/office/officeart/2008/layout/VerticalCurvedList"/>
    <dgm:cxn modelId="{675F04ED-7E5B-4332-ABEA-37763DB1FC8A}" srcId="{3BDD795B-86EA-5945-8A20-7F276F4BF9F7}" destId="{793EE63F-1B38-4057-BFD5-0D346C49FF68}" srcOrd="1" destOrd="0" parTransId="{EBAEDE85-D4B3-49A9-85DA-390A8C45A7C2}" sibTransId="{D3168CD6-B796-48F5-9862-AFA6763F549B}"/>
    <dgm:cxn modelId="{76080FFD-6235-B74E-B145-5A4685B6C017}" type="presOf" srcId="{22B377EF-D541-AF43-94FF-AFBFD02AB3A1}" destId="{4745FBA8-A2A3-DD48-84D8-24B7E94E8C35}" srcOrd="0" destOrd="0" presId="urn:microsoft.com/office/officeart/2008/layout/VerticalCurvedList"/>
    <dgm:cxn modelId="{56169A6E-F26E-D845-B5EE-8628AF97F76B}" type="presOf" srcId="{793EE63F-1B38-4057-BFD5-0D346C49FF68}" destId="{E26A5D39-EC74-4A01-AC69-DB1BD6E91159}" srcOrd="0" destOrd="0" presId="urn:microsoft.com/office/officeart/2008/layout/VerticalCurvedList"/>
    <dgm:cxn modelId="{0E082904-FD58-AB49-BA9B-4B63A4C23A1B}" srcId="{3BDD795B-86EA-5945-8A20-7F276F4BF9F7}" destId="{22B377EF-D541-AF43-94FF-AFBFD02AB3A1}" srcOrd="0" destOrd="0" parTransId="{34ECC8FA-0820-8648-B3B6-E3DA94221DCB}" sibTransId="{3458E201-B415-0E48-87CC-FCFF829215CA}"/>
    <dgm:cxn modelId="{512473DB-2628-344E-B620-A10B48F6F255}" type="presOf" srcId="{3BDD795B-86EA-5945-8A20-7F276F4BF9F7}" destId="{CB999E56-1E58-514E-BA88-F3D8AA846D86}" srcOrd="0" destOrd="0" presId="urn:microsoft.com/office/officeart/2008/layout/VerticalCurvedList"/>
    <dgm:cxn modelId="{87226B1E-ECB4-E145-B752-FCCDB9A3D423}" type="presParOf" srcId="{CB999E56-1E58-514E-BA88-F3D8AA846D86}" destId="{E37921F0-3975-1F40-AA02-3EC740905D56}" srcOrd="0" destOrd="0" presId="urn:microsoft.com/office/officeart/2008/layout/VerticalCurvedList"/>
    <dgm:cxn modelId="{85118580-A8D4-724D-829C-0C8C893BF1FE}" type="presParOf" srcId="{E37921F0-3975-1F40-AA02-3EC740905D56}" destId="{662A0D70-D679-4C45-97CA-4C30C2C1BF99}" srcOrd="0" destOrd="0" presId="urn:microsoft.com/office/officeart/2008/layout/VerticalCurvedList"/>
    <dgm:cxn modelId="{A18841C4-0B2B-814C-969F-285EBBDB5C87}" type="presParOf" srcId="{662A0D70-D679-4C45-97CA-4C30C2C1BF99}" destId="{CDF12948-3B52-6D46-A34F-D604AAF05CBC}" srcOrd="0" destOrd="0" presId="urn:microsoft.com/office/officeart/2008/layout/VerticalCurvedList"/>
    <dgm:cxn modelId="{8C1753BA-05F8-DC43-9921-22161A75F85A}" type="presParOf" srcId="{662A0D70-D679-4C45-97CA-4C30C2C1BF99}" destId="{EA94B85B-9A7D-194A-9445-B30253BA6392}" srcOrd="1" destOrd="0" presId="urn:microsoft.com/office/officeart/2008/layout/VerticalCurvedList"/>
    <dgm:cxn modelId="{00D16D1C-E45F-6043-B9E9-35541A8C805A}" type="presParOf" srcId="{662A0D70-D679-4C45-97CA-4C30C2C1BF99}" destId="{0A2790F0-C54B-E843-8386-A85AEE59B317}" srcOrd="2" destOrd="0" presId="urn:microsoft.com/office/officeart/2008/layout/VerticalCurvedList"/>
    <dgm:cxn modelId="{B205277B-E31E-5B4F-A2BE-D83A5342D1C8}" type="presParOf" srcId="{662A0D70-D679-4C45-97CA-4C30C2C1BF99}" destId="{6D125D37-F85B-2449-A778-5057D753DC06}" srcOrd="3" destOrd="0" presId="urn:microsoft.com/office/officeart/2008/layout/VerticalCurvedList"/>
    <dgm:cxn modelId="{967705E6-101D-A642-B27D-EF544BD861BE}" type="presParOf" srcId="{E37921F0-3975-1F40-AA02-3EC740905D56}" destId="{4745FBA8-A2A3-DD48-84D8-24B7E94E8C35}" srcOrd="1" destOrd="0" presId="urn:microsoft.com/office/officeart/2008/layout/VerticalCurvedList"/>
    <dgm:cxn modelId="{EBE8E390-0608-B842-9425-90FD508A5854}" type="presParOf" srcId="{E37921F0-3975-1F40-AA02-3EC740905D56}" destId="{2089D8F0-0821-8842-A165-AAE1AF8B53DD}" srcOrd="2" destOrd="0" presId="urn:microsoft.com/office/officeart/2008/layout/VerticalCurvedList"/>
    <dgm:cxn modelId="{D7CE50EF-707F-294C-83BA-36489B10C384}" type="presParOf" srcId="{2089D8F0-0821-8842-A165-AAE1AF8B53DD}" destId="{28A952FD-09CF-0748-8FA6-2B0A4AB2856B}" srcOrd="0" destOrd="0" presId="urn:microsoft.com/office/officeart/2008/layout/VerticalCurvedList"/>
    <dgm:cxn modelId="{B9A273EF-2FB2-4A48-AEEB-39AD54C2BB4E}" type="presParOf" srcId="{E37921F0-3975-1F40-AA02-3EC740905D56}" destId="{E26A5D39-EC74-4A01-AC69-DB1BD6E91159}" srcOrd="3" destOrd="0" presId="urn:microsoft.com/office/officeart/2008/layout/VerticalCurvedList"/>
    <dgm:cxn modelId="{A42CB07F-7A0E-1343-9453-DB52EEDEEB6B}" type="presParOf" srcId="{E37921F0-3975-1F40-AA02-3EC740905D56}" destId="{351D6911-3B04-4C46-AAC3-C0E47B10DD5B}" srcOrd="4" destOrd="0" presId="urn:microsoft.com/office/officeart/2008/layout/VerticalCurvedList"/>
    <dgm:cxn modelId="{73151496-A774-0D4C-B873-EFA9862E2C43}" type="presParOf" srcId="{351D6911-3B04-4C46-AAC3-C0E47B10DD5B}" destId="{7567321E-67E9-4723-8FEF-E52F2273E44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94B85B-9A7D-194A-9445-B30253BA6392}">
      <dsp:nvSpPr>
        <dsp:cNvPr id="0" name=""/>
        <dsp:cNvSpPr/>
      </dsp:nvSpPr>
      <dsp:spPr>
        <a:xfrm>
          <a:off x="-6092906" y="-939547"/>
          <a:ext cx="7310183" cy="7310183"/>
        </a:xfrm>
        <a:prstGeom prst="blockArc">
          <a:avLst>
            <a:gd name="adj1" fmla="val 18900000"/>
            <a:gd name="adj2" fmla="val 2700000"/>
            <a:gd name="adj3" fmla="val 295"/>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745FBA8-A2A3-DD48-84D8-24B7E94E8C35}">
      <dsp:nvSpPr>
        <dsp:cNvPr id="0" name=""/>
        <dsp:cNvSpPr/>
      </dsp:nvSpPr>
      <dsp:spPr>
        <a:xfrm>
          <a:off x="1027018" y="569210"/>
          <a:ext cx="10392348" cy="2057499"/>
        </a:xfrm>
        <a:prstGeom prst="rect">
          <a:avLst/>
        </a:prstGeom>
        <a:solidFill>
          <a:schemeClr val="bg2">
            <a:lumMod val="90000"/>
          </a:schemeClr>
        </a:soli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231546" tIns="91440" rIns="91440" bIns="91440" numCol="1" spcCol="1270" anchor="ctr" anchorCtr="0">
          <a:noAutofit/>
        </a:bodyPr>
        <a:lstStyle/>
        <a:p>
          <a:pPr lvl="0" algn="l" defTabSz="1600200">
            <a:lnSpc>
              <a:spcPct val="90000"/>
            </a:lnSpc>
            <a:spcBef>
              <a:spcPct val="0"/>
            </a:spcBef>
            <a:spcAft>
              <a:spcPct val="35000"/>
            </a:spcAft>
          </a:pPr>
          <a:r>
            <a:rPr lang="it-IT" sz="3600" kern="1200" dirty="0">
              <a:latin typeface="Cambria" charset="0"/>
              <a:ea typeface="Cambria" charset="0"/>
              <a:cs typeface="Cambria" charset="0"/>
            </a:rPr>
            <a:t>In formato pdf e privo di elementi attivi</a:t>
          </a:r>
        </a:p>
      </dsp:txBody>
      <dsp:txXfrm>
        <a:off x="1027018" y="569210"/>
        <a:ext cx="10392348" cy="2057499"/>
      </dsp:txXfrm>
    </dsp:sp>
    <dsp:sp modelId="{28A952FD-09CF-0748-8FA6-2B0A4AB2856B}">
      <dsp:nvSpPr>
        <dsp:cNvPr id="0" name=""/>
        <dsp:cNvSpPr/>
      </dsp:nvSpPr>
      <dsp:spPr>
        <a:xfrm>
          <a:off x="28648" y="581941"/>
          <a:ext cx="1939441" cy="1939441"/>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8FD563F-EDC0-564D-8120-FDD78FCBC449}">
      <dsp:nvSpPr>
        <dsp:cNvPr id="0" name=""/>
        <dsp:cNvSpPr/>
      </dsp:nvSpPr>
      <dsp:spPr>
        <a:xfrm>
          <a:off x="998369" y="2768576"/>
          <a:ext cx="10392348" cy="2221700"/>
        </a:xfrm>
        <a:prstGeom prst="rect">
          <a:avLst/>
        </a:prstGeom>
        <a:solidFill>
          <a:schemeClr val="tx2">
            <a:lumMod val="25000"/>
            <a:lumOff val="75000"/>
          </a:schemeClr>
        </a:soli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231546" tIns="91440" rIns="91440" bIns="91440" numCol="1" spcCol="1270" anchor="ctr" anchorCtr="0">
          <a:noAutofit/>
        </a:bodyPr>
        <a:lstStyle/>
        <a:p>
          <a:pPr lvl="0" algn="just" defTabSz="1600200">
            <a:lnSpc>
              <a:spcPct val="90000"/>
            </a:lnSpc>
            <a:spcBef>
              <a:spcPct val="0"/>
            </a:spcBef>
            <a:spcAft>
              <a:spcPct val="35000"/>
            </a:spcAft>
          </a:pPr>
          <a:r>
            <a:rPr lang="it-IT" sz="3600" kern="1200" dirty="0">
              <a:latin typeface="Cambria" charset="0"/>
              <a:ea typeface="Cambria" charset="0"/>
              <a:cs typeface="Cambria" charset="0"/>
            </a:rPr>
            <a:t>Ottenuto dalla trasformazione di un documento testuale, senza restrizioni per le operazioni di selezione e copia di parti</a:t>
          </a:r>
        </a:p>
      </dsp:txBody>
      <dsp:txXfrm>
        <a:off x="998369" y="2768576"/>
        <a:ext cx="10392348" cy="2221700"/>
      </dsp:txXfrm>
    </dsp:sp>
    <dsp:sp modelId="{3D49DC92-4028-B64A-87A6-E2E70E839DFB}">
      <dsp:nvSpPr>
        <dsp:cNvPr id="0" name=""/>
        <dsp:cNvSpPr/>
      </dsp:nvSpPr>
      <dsp:spPr>
        <a:xfrm>
          <a:off x="28648" y="2909705"/>
          <a:ext cx="1939441" cy="1939441"/>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94B85B-9A7D-194A-9445-B30253BA6392}">
      <dsp:nvSpPr>
        <dsp:cNvPr id="0" name=""/>
        <dsp:cNvSpPr/>
      </dsp:nvSpPr>
      <dsp:spPr>
        <a:xfrm>
          <a:off x="-6705518" y="-1033554"/>
          <a:ext cx="8044752" cy="8044752"/>
        </a:xfrm>
        <a:prstGeom prst="blockArc">
          <a:avLst>
            <a:gd name="adj1" fmla="val 18900000"/>
            <a:gd name="adj2" fmla="val 2700000"/>
            <a:gd name="adj3" fmla="val 268"/>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745FBA8-A2A3-DD48-84D8-24B7E94E8C35}">
      <dsp:nvSpPr>
        <dsp:cNvPr id="0" name=""/>
        <dsp:cNvSpPr/>
      </dsp:nvSpPr>
      <dsp:spPr>
        <a:xfrm>
          <a:off x="1098840" y="737134"/>
          <a:ext cx="9879820" cy="1941356"/>
        </a:xfrm>
        <a:prstGeom prst="rect">
          <a:avLst/>
        </a:prstGeom>
        <a:solidFill>
          <a:schemeClr val="tx2">
            <a:lumMod val="25000"/>
            <a:lumOff val="75000"/>
          </a:schemeClr>
        </a:soli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355481" tIns="81280" rIns="81280" bIns="8128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it-IT" sz="3200" b="1" kern="1200" dirty="0">
              <a:latin typeface="Cambria" charset="0"/>
              <a:ea typeface="Cambria" charset="0"/>
              <a:cs typeface="Cambria" charset="0"/>
            </a:rPr>
            <a:t>3- IL DEPOSITO SEGUITO DA </a:t>
          </a:r>
        </a:p>
        <a:p>
          <a:pPr marL="0" marR="0" lvl="0" indent="0" algn="l" defTabSz="914400" eaLnBrk="1" fontAlgn="auto" latinLnBrk="0" hangingPunct="1">
            <a:lnSpc>
              <a:spcPct val="100000"/>
            </a:lnSpc>
            <a:spcBef>
              <a:spcPct val="0"/>
            </a:spcBef>
            <a:spcAft>
              <a:spcPts val="0"/>
            </a:spcAft>
            <a:buClrTx/>
            <a:buSzTx/>
            <a:buFontTx/>
            <a:buNone/>
            <a:tabLst/>
            <a:defRPr/>
          </a:pPr>
          <a:r>
            <a:rPr lang="it-IT" sz="3200" b="1" kern="1200" dirty="0">
              <a:latin typeface="Cambria" charset="0"/>
              <a:ea typeface="Cambria" charset="0"/>
              <a:cs typeface="Cambria" charset="0"/>
            </a:rPr>
            <a:t>ERRORE “FATALE”</a:t>
          </a:r>
          <a:endParaRPr lang="it-IT" sz="2000" b="1" kern="1200" dirty="0">
            <a:solidFill>
              <a:schemeClr val="tx1"/>
            </a:solidFill>
            <a:latin typeface="Cambria" charset="0"/>
            <a:ea typeface="Cambria" charset="0"/>
            <a:cs typeface="Cambria" charset="0"/>
          </a:endParaRPr>
        </a:p>
      </dsp:txBody>
      <dsp:txXfrm>
        <a:off x="1098840" y="737134"/>
        <a:ext cx="9879820" cy="1941356"/>
      </dsp:txXfrm>
    </dsp:sp>
    <dsp:sp modelId="{28A952FD-09CF-0748-8FA6-2B0A4AB2856B}">
      <dsp:nvSpPr>
        <dsp:cNvPr id="0" name=""/>
        <dsp:cNvSpPr/>
      </dsp:nvSpPr>
      <dsp:spPr>
        <a:xfrm>
          <a:off x="100149" y="793801"/>
          <a:ext cx="1997381" cy="1828021"/>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26A5D39-EC74-4A01-AC69-DB1BD6E91159}">
      <dsp:nvSpPr>
        <dsp:cNvPr id="0" name=""/>
        <dsp:cNvSpPr/>
      </dsp:nvSpPr>
      <dsp:spPr>
        <a:xfrm>
          <a:off x="1098840" y="3332682"/>
          <a:ext cx="9879820" cy="1874295"/>
        </a:xfrm>
        <a:prstGeom prst="rect">
          <a:avLst/>
        </a:prstGeom>
        <a:solidFill>
          <a:schemeClr val="tx2">
            <a:lumMod val="25000"/>
            <a:lumOff val="75000"/>
          </a:schemeClr>
        </a:soli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355481" tIns="81280" rIns="81280" bIns="81280" numCol="1" spcCol="1270" anchor="ctr" anchorCtr="0">
          <a:noAutofit/>
        </a:bodyPr>
        <a:lstStyle/>
        <a:p>
          <a:pPr lvl="0" algn="just" defTabSz="1422400">
            <a:lnSpc>
              <a:spcPct val="90000"/>
            </a:lnSpc>
            <a:spcBef>
              <a:spcPct val="0"/>
            </a:spcBef>
            <a:spcAft>
              <a:spcPct val="35000"/>
            </a:spcAft>
          </a:pPr>
          <a:r>
            <a:rPr lang="it-IT" sz="3200" b="1" kern="1200" dirty="0">
              <a:latin typeface="Cambria" charset="0"/>
              <a:ea typeface="Cambria" charset="0"/>
              <a:cs typeface="Cambria" charset="0"/>
            </a:rPr>
            <a:t>4-</a:t>
          </a:r>
          <a:r>
            <a:rPr lang="it-IT" sz="3200" kern="1200" dirty="0"/>
            <a:t> </a:t>
          </a:r>
          <a:r>
            <a:rPr lang="it-IT" sz="3200" b="1" kern="1200" dirty="0"/>
            <a:t>ERRATA INDICAZIONE DEL REGISTRO DI DESTINAZIONE </a:t>
          </a:r>
        </a:p>
        <a:p>
          <a:pPr lvl="0" algn="just" defTabSz="1422400">
            <a:lnSpc>
              <a:spcPct val="90000"/>
            </a:lnSpc>
            <a:spcBef>
              <a:spcPct val="0"/>
            </a:spcBef>
            <a:spcAft>
              <a:spcPct val="35000"/>
            </a:spcAft>
          </a:pPr>
          <a:r>
            <a:rPr lang="it-IT" sz="3200" b="1" kern="1200" dirty="0"/>
            <a:t>NELLA COMPILAZIONE DELLA BUSTA TELEMATICA</a:t>
          </a:r>
        </a:p>
      </dsp:txBody>
      <dsp:txXfrm>
        <a:off x="1098840" y="3332682"/>
        <a:ext cx="9879820" cy="1874295"/>
      </dsp:txXfrm>
    </dsp:sp>
    <dsp:sp modelId="{7567321E-67E9-4723-8FEF-E52F2273E44F}">
      <dsp:nvSpPr>
        <dsp:cNvPr id="0" name=""/>
        <dsp:cNvSpPr/>
      </dsp:nvSpPr>
      <dsp:spPr>
        <a:xfrm>
          <a:off x="31532" y="3202522"/>
          <a:ext cx="2134616" cy="2134616"/>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94B85B-9A7D-194A-9445-B30253BA6392}">
      <dsp:nvSpPr>
        <dsp:cNvPr id="0" name=""/>
        <dsp:cNvSpPr/>
      </dsp:nvSpPr>
      <dsp:spPr>
        <a:xfrm>
          <a:off x="-6397215" y="-1002671"/>
          <a:ext cx="7803434" cy="7803434"/>
        </a:xfrm>
        <a:prstGeom prst="blockArc">
          <a:avLst>
            <a:gd name="adj1" fmla="val 18900000"/>
            <a:gd name="adj2" fmla="val 2700000"/>
            <a:gd name="adj3" fmla="val 277"/>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745FBA8-A2A3-DD48-84D8-24B7E94E8C35}">
      <dsp:nvSpPr>
        <dsp:cNvPr id="0" name=""/>
        <dsp:cNvSpPr/>
      </dsp:nvSpPr>
      <dsp:spPr>
        <a:xfrm>
          <a:off x="1386980" y="569088"/>
          <a:ext cx="9894752" cy="1656398"/>
        </a:xfrm>
        <a:prstGeom prst="rect">
          <a:avLst/>
        </a:prstGeom>
        <a:solidFill>
          <a:schemeClr val="tx2">
            <a:lumMod val="25000"/>
            <a:lumOff val="75000"/>
          </a:schemeClr>
        </a:soli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314766" tIns="91440" rIns="91440" bIns="91440" numCol="1" spcCol="1270" anchor="ctr" anchorCtr="0">
          <a:noAutofit/>
        </a:bodyPr>
        <a:lstStyle/>
        <a:p>
          <a:pPr lvl="0" algn="l" defTabSz="1600200">
            <a:lnSpc>
              <a:spcPct val="90000"/>
            </a:lnSpc>
            <a:spcBef>
              <a:spcPct val="0"/>
            </a:spcBef>
            <a:spcAft>
              <a:spcPct val="35000"/>
            </a:spcAft>
          </a:pPr>
          <a:r>
            <a:rPr lang="it-IT" sz="3600" kern="1200" dirty="0">
              <a:latin typeface="Cambria" charset="0"/>
              <a:ea typeface="Cambria" charset="0"/>
              <a:cs typeface="Cambria" charset="0"/>
            </a:rPr>
            <a:t>Sottoscritto con firma digitale o firma elettronica qualificata esterna</a:t>
          </a:r>
          <a:endParaRPr lang="it-IT" sz="4200" kern="1200" dirty="0">
            <a:latin typeface="Cambria" charset="0"/>
            <a:ea typeface="Cambria" charset="0"/>
            <a:cs typeface="Cambria" charset="0"/>
          </a:endParaRPr>
        </a:p>
      </dsp:txBody>
      <dsp:txXfrm>
        <a:off x="1386980" y="569088"/>
        <a:ext cx="9894752" cy="1656398"/>
      </dsp:txXfrm>
    </dsp:sp>
    <dsp:sp modelId="{28A952FD-09CF-0748-8FA6-2B0A4AB2856B}">
      <dsp:nvSpPr>
        <dsp:cNvPr id="0" name=""/>
        <dsp:cNvSpPr/>
      </dsp:nvSpPr>
      <dsp:spPr>
        <a:xfrm>
          <a:off x="73841" y="302284"/>
          <a:ext cx="2070498" cy="2070498"/>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8FD563F-EDC0-564D-8120-FDD78FCBC449}">
      <dsp:nvSpPr>
        <dsp:cNvPr id="0" name=""/>
        <dsp:cNvSpPr/>
      </dsp:nvSpPr>
      <dsp:spPr>
        <a:xfrm>
          <a:off x="1410104" y="2849262"/>
          <a:ext cx="9848505" cy="2839282"/>
        </a:xfrm>
        <a:prstGeom prst="rect">
          <a:avLst/>
        </a:prstGeom>
        <a:solidFill>
          <a:schemeClr val="tx2">
            <a:lumMod val="25000"/>
            <a:lumOff val="75000"/>
          </a:schemeClr>
        </a:soli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314766" tIns="91440" rIns="91440" bIns="91440" numCol="1" spcCol="1270" anchor="ctr" anchorCtr="0">
          <a:noAutofit/>
        </a:bodyPr>
        <a:lstStyle/>
        <a:p>
          <a:pPr lvl="0" algn="just" defTabSz="1600200">
            <a:lnSpc>
              <a:spcPct val="90000"/>
            </a:lnSpc>
            <a:spcBef>
              <a:spcPct val="0"/>
            </a:spcBef>
            <a:spcAft>
              <a:spcPct val="35000"/>
            </a:spcAft>
          </a:pPr>
          <a:r>
            <a:rPr lang="it-IT" sz="3600" kern="1200" dirty="0">
              <a:latin typeface="Cambria" charset="0"/>
              <a:ea typeface="Cambria" charset="0"/>
              <a:cs typeface="Cambria" charset="0"/>
            </a:rPr>
            <a:t>Corredato da un file in formato XML, che contiene informazioni strutturate (Dati </a:t>
          </a:r>
          <a:r>
            <a:rPr lang="it-IT" sz="3600" kern="1200" dirty="0" err="1">
              <a:latin typeface="Cambria" charset="0"/>
              <a:ea typeface="Cambria" charset="0"/>
              <a:cs typeface="Cambria" charset="0"/>
            </a:rPr>
            <a:t>Atto.xml</a:t>
          </a:r>
          <a:r>
            <a:rPr lang="it-IT" sz="3600" kern="1200" dirty="0">
              <a:latin typeface="Cambria" charset="0"/>
              <a:ea typeface="Cambria" charset="0"/>
              <a:cs typeface="Cambria" charset="0"/>
            </a:rPr>
            <a:t>) ed è sottoscritto con firma digitale o firma elettronica qualificata.</a:t>
          </a:r>
        </a:p>
      </dsp:txBody>
      <dsp:txXfrm>
        <a:off x="1410104" y="2849262"/>
        <a:ext cx="9848505" cy="2839282"/>
      </dsp:txXfrm>
    </dsp:sp>
    <dsp:sp modelId="{3D49DC92-4028-B64A-87A6-E2E70E839DFB}">
      <dsp:nvSpPr>
        <dsp:cNvPr id="0" name=""/>
        <dsp:cNvSpPr/>
      </dsp:nvSpPr>
      <dsp:spPr>
        <a:xfrm>
          <a:off x="137633" y="3106327"/>
          <a:ext cx="2070498" cy="2070498"/>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94B85B-9A7D-194A-9445-B30253BA6392}">
      <dsp:nvSpPr>
        <dsp:cNvPr id="0" name=""/>
        <dsp:cNvSpPr/>
      </dsp:nvSpPr>
      <dsp:spPr>
        <a:xfrm>
          <a:off x="-4869664" y="-775900"/>
          <a:ext cx="6031454" cy="6031454"/>
        </a:xfrm>
        <a:prstGeom prst="blockArc">
          <a:avLst>
            <a:gd name="adj1" fmla="val 18900000"/>
            <a:gd name="adj2" fmla="val 2700000"/>
            <a:gd name="adj3" fmla="val 358"/>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745FBA8-A2A3-DD48-84D8-24B7E94E8C35}">
      <dsp:nvSpPr>
        <dsp:cNvPr id="0" name=""/>
        <dsp:cNvSpPr/>
      </dsp:nvSpPr>
      <dsp:spPr>
        <a:xfrm>
          <a:off x="1293911" y="379982"/>
          <a:ext cx="9945011" cy="1799708"/>
        </a:xfrm>
        <a:prstGeom prst="rect">
          <a:avLst/>
        </a:prstGeom>
        <a:solidFill>
          <a:schemeClr val="tx2">
            <a:lumMod val="25000"/>
            <a:lumOff val="75000"/>
          </a:schemeClr>
        </a:soli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015800" tIns="81280" rIns="81280" bIns="81280" numCol="1" spcCol="1270" anchor="ctr" anchorCtr="0">
          <a:noAutofit/>
        </a:bodyPr>
        <a:lstStyle/>
        <a:p>
          <a:pPr lvl="0" algn="l" defTabSz="1422400">
            <a:lnSpc>
              <a:spcPct val="90000"/>
            </a:lnSpc>
            <a:spcBef>
              <a:spcPct val="0"/>
            </a:spcBef>
            <a:spcAft>
              <a:spcPct val="35000"/>
            </a:spcAft>
          </a:pPr>
          <a:r>
            <a:rPr lang="it-IT" sz="3200" kern="1200" dirty="0">
              <a:solidFill>
                <a:schemeClr val="bg1"/>
              </a:solidFill>
              <a:latin typeface="Cambria" charset="0"/>
              <a:ea typeface="Cambria" charset="0"/>
              <a:cs typeface="Cambria" charset="0"/>
            </a:rPr>
            <a:t>Essere in uno dei seguenti formati: </a:t>
          </a:r>
          <a:r>
            <a:rPr lang="en-US" sz="3200" kern="1200" dirty="0">
              <a:solidFill>
                <a:schemeClr val="bg1"/>
              </a:solidFill>
              <a:latin typeface="Cambria" charset="0"/>
              <a:ea typeface="Cambria" charset="0"/>
              <a:cs typeface="Cambria" charset="0"/>
            </a:rPr>
            <a:t>pdf; rtf; .txt; jpg; .gif; .tiff; .</a:t>
          </a:r>
          <a:r>
            <a:rPr lang="it-IT" sz="3200" kern="1200" dirty="0">
              <a:solidFill>
                <a:schemeClr val="bg1"/>
              </a:solidFill>
              <a:latin typeface="Cambria" charset="0"/>
              <a:ea typeface="Cambria" charset="0"/>
              <a:cs typeface="Cambria" charset="0"/>
            </a:rPr>
            <a:t>xml; .</a:t>
          </a:r>
          <a:r>
            <a:rPr lang="it-IT" sz="3200" kern="1200" dirty="0" err="1">
              <a:solidFill>
                <a:schemeClr val="bg1"/>
              </a:solidFill>
              <a:latin typeface="Cambria" charset="0"/>
              <a:ea typeface="Cambria" charset="0"/>
              <a:cs typeface="Cambria" charset="0"/>
            </a:rPr>
            <a:t>eml</a:t>
          </a:r>
          <a:r>
            <a:rPr lang="it-IT" sz="3200" kern="1200" dirty="0">
              <a:solidFill>
                <a:schemeClr val="bg1"/>
              </a:solidFill>
              <a:latin typeface="Cambria" charset="0"/>
              <a:ea typeface="Cambria" charset="0"/>
              <a:cs typeface="Cambria" charset="0"/>
            </a:rPr>
            <a:t>; .msg (in questi due casi purché contenenti file nei formati di cui alle lettere precedenti;</a:t>
          </a:r>
        </a:p>
      </dsp:txBody>
      <dsp:txXfrm>
        <a:off x="1293911" y="379982"/>
        <a:ext cx="9945011" cy="1799708"/>
      </dsp:txXfrm>
    </dsp:sp>
    <dsp:sp modelId="{28A952FD-09CF-0748-8FA6-2B0A4AB2856B}">
      <dsp:nvSpPr>
        <dsp:cNvPr id="0" name=""/>
        <dsp:cNvSpPr/>
      </dsp:nvSpPr>
      <dsp:spPr>
        <a:xfrm>
          <a:off x="180443" y="479994"/>
          <a:ext cx="1599684" cy="1599684"/>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8FD563F-EDC0-564D-8120-FDD78FCBC449}">
      <dsp:nvSpPr>
        <dsp:cNvPr id="0" name=""/>
        <dsp:cNvSpPr/>
      </dsp:nvSpPr>
      <dsp:spPr>
        <a:xfrm>
          <a:off x="1293911" y="2451989"/>
          <a:ext cx="9945011" cy="1495653"/>
        </a:xfrm>
        <a:prstGeom prst="rect">
          <a:avLst/>
        </a:prstGeom>
        <a:solidFill>
          <a:schemeClr val="tx2">
            <a:lumMod val="25000"/>
            <a:lumOff val="75000"/>
          </a:schemeClr>
        </a:soli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015800" tIns="81280" rIns="81280" bIns="81280" numCol="1" spcCol="1270" anchor="ctr" anchorCtr="0">
          <a:noAutofit/>
        </a:bodyPr>
        <a:lstStyle/>
        <a:p>
          <a:pPr lvl="0" algn="just" defTabSz="1422400">
            <a:lnSpc>
              <a:spcPct val="90000"/>
            </a:lnSpc>
            <a:spcBef>
              <a:spcPct val="0"/>
            </a:spcBef>
            <a:spcAft>
              <a:spcPct val="35000"/>
            </a:spcAft>
          </a:pPr>
          <a:r>
            <a:rPr lang="it-IT" sz="3200" kern="1200" dirty="0">
              <a:latin typeface="Cambria" charset="0"/>
              <a:ea typeface="Cambria" charset="0"/>
              <a:cs typeface="Cambria" charset="0"/>
            </a:rPr>
            <a:t>Possa essere compresso in uno dei seguenti formati (purché contenete file nei formati sopra indicati): .zip; .</a:t>
          </a:r>
          <a:r>
            <a:rPr lang="it-IT" sz="3200" kern="1200" dirty="0" err="1">
              <a:latin typeface="Cambria" charset="0"/>
              <a:ea typeface="Cambria" charset="0"/>
              <a:cs typeface="Cambria" charset="0"/>
            </a:rPr>
            <a:t>rar</a:t>
          </a:r>
          <a:r>
            <a:rPr lang="it-IT" sz="3200" kern="1200" dirty="0">
              <a:latin typeface="Cambria" charset="0"/>
              <a:ea typeface="Cambria" charset="0"/>
              <a:cs typeface="Cambria" charset="0"/>
            </a:rPr>
            <a:t>; .</a:t>
          </a:r>
          <a:r>
            <a:rPr lang="it-IT" sz="3200" kern="1200" dirty="0" err="1">
              <a:latin typeface="Cambria" charset="0"/>
              <a:ea typeface="Cambria" charset="0"/>
              <a:cs typeface="Cambria" charset="0"/>
            </a:rPr>
            <a:t>arj</a:t>
          </a:r>
          <a:r>
            <a:rPr lang="it-IT" sz="3200" kern="1200" dirty="0">
              <a:latin typeface="Cambria" charset="0"/>
              <a:ea typeface="Cambria" charset="0"/>
              <a:cs typeface="Cambria" charset="0"/>
            </a:rPr>
            <a:t>.</a:t>
          </a:r>
        </a:p>
      </dsp:txBody>
      <dsp:txXfrm>
        <a:off x="1293911" y="2451989"/>
        <a:ext cx="9945011" cy="1495653"/>
      </dsp:txXfrm>
    </dsp:sp>
    <dsp:sp modelId="{3D49DC92-4028-B64A-87A6-E2E70E839DFB}">
      <dsp:nvSpPr>
        <dsp:cNvPr id="0" name=""/>
        <dsp:cNvSpPr/>
      </dsp:nvSpPr>
      <dsp:spPr>
        <a:xfrm>
          <a:off x="180443" y="2399974"/>
          <a:ext cx="1599684" cy="1599684"/>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94B85B-9A7D-194A-9445-B30253BA6392}">
      <dsp:nvSpPr>
        <dsp:cNvPr id="0" name=""/>
        <dsp:cNvSpPr/>
      </dsp:nvSpPr>
      <dsp:spPr>
        <a:xfrm>
          <a:off x="-7034558" y="-1170494"/>
          <a:ext cx="8575789" cy="8575789"/>
        </a:xfrm>
        <a:prstGeom prst="blockArc">
          <a:avLst>
            <a:gd name="adj1" fmla="val 18900000"/>
            <a:gd name="adj2" fmla="val 2700000"/>
            <a:gd name="adj3" fmla="val 252"/>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745FBA8-A2A3-DD48-84D8-24B7E94E8C35}">
      <dsp:nvSpPr>
        <dsp:cNvPr id="0" name=""/>
        <dsp:cNvSpPr/>
      </dsp:nvSpPr>
      <dsp:spPr>
        <a:xfrm>
          <a:off x="1316075" y="1248821"/>
          <a:ext cx="10028831" cy="1145793"/>
        </a:xfrm>
        <a:prstGeom prst="rect">
          <a:avLst/>
        </a:prstGeom>
        <a:solidFill>
          <a:schemeClr val="tx2">
            <a:lumMod val="25000"/>
            <a:lumOff val="75000"/>
          </a:schemeClr>
        </a:soli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445077" tIns="50800" rIns="50800" bIns="50800" numCol="1" spcCol="1270" anchor="ctr" anchorCtr="0">
          <a:noAutofit/>
        </a:bodyPr>
        <a:lstStyle/>
        <a:p>
          <a:pPr lvl="0" algn="l" defTabSz="889000">
            <a:lnSpc>
              <a:spcPct val="90000"/>
            </a:lnSpc>
            <a:spcBef>
              <a:spcPct val="0"/>
            </a:spcBef>
            <a:spcAft>
              <a:spcPts val="0"/>
            </a:spcAft>
          </a:pPr>
          <a:r>
            <a:rPr lang="it-IT" sz="2000" b="1" kern="1200" dirty="0">
              <a:latin typeface="Cambria" charset="0"/>
              <a:ea typeface="Cambria" charset="0"/>
              <a:cs typeface="Cambria" charset="0"/>
            </a:rPr>
            <a:t>(A)</a:t>
          </a:r>
          <a:r>
            <a:rPr lang="it-IT" sz="2000" kern="1200" dirty="0">
              <a:latin typeface="Cambria" charset="0"/>
              <a:ea typeface="Cambria" charset="0"/>
              <a:cs typeface="Cambria" charset="0"/>
            </a:rPr>
            <a:t> </a:t>
          </a:r>
          <a:r>
            <a:rPr lang="it-IT" sz="2000" b="1" kern="1200" dirty="0">
              <a:latin typeface="Cambria" charset="0"/>
              <a:ea typeface="Cambria" charset="0"/>
              <a:cs typeface="Cambria" charset="0"/>
            </a:rPr>
            <a:t>procedimenti d’ingiunzione di competenza del tribunale</a:t>
          </a:r>
          <a:r>
            <a:rPr lang="it-IT" sz="2000" kern="1200" dirty="0">
              <a:latin typeface="Cambria" charset="0"/>
              <a:ea typeface="Cambria" charset="0"/>
              <a:cs typeface="Cambria" charset="0"/>
            </a:rPr>
            <a:t>, (art. 16-bis comma 4) </a:t>
          </a:r>
        </a:p>
        <a:p>
          <a:pPr lvl="0" algn="l" defTabSz="889000">
            <a:lnSpc>
              <a:spcPct val="90000"/>
            </a:lnSpc>
            <a:spcBef>
              <a:spcPct val="0"/>
            </a:spcBef>
            <a:spcAft>
              <a:spcPts val="0"/>
            </a:spcAft>
          </a:pPr>
          <a:r>
            <a:rPr lang="it-IT" sz="2000" kern="1200" dirty="0">
              <a:latin typeface="Cambria" charset="0"/>
              <a:ea typeface="Cambria" charset="0"/>
              <a:cs typeface="Cambria" charset="0"/>
            </a:rPr>
            <a:t>- atti di parte e relativi documenti, </a:t>
          </a:r>
        </a:p>
        <a:p>
          <a:pPr lvl="0" algn="l" defTabSz="889000">
            <a:lnSpc>
              <a:spcPct val="90000"/>
            </a:lnSpc>
            <a:spcBef>
              <a:spcPct val="0"/>
            </a:spcBef>
            <a:spcAft>
              <a:spcPts val="0"/>
            </a:spcAft>
          </a:pPr>
          <a:r>
            <a:rPr lang="it-IT" sz="2000" kern="1200" dirty="0">
              <a:latin typeface="Cambria" charset="0"/>
              <a:ea typeface="Cambria" charset="0"/>
              <a:cs typeface="Cambria" charset="0"/>
            </a:rPr>
            <a:t>- provvedimenti del giudice</a:t>
          </a:r>
          <a:r>
            <a:rPr lang="it-IT" sz="2000" kern="1200" dirty="0">
              <a:solidFill>
                <a:schemeClr val="tx1"/>
              </a:solidFill>
              <a:latin typeface="Cambria" charset="0"/>
              <a:ea typeface="Cambria" charset="0"/>
              <a:cs typeface="Cambria" charset="0"/>
            </a:rPr>
            <a:t>;</a:t>
          </a:r>
        </a:p>
      </dsp:txBody>
      <dsp:txXfrm>
        <a:off x="1316075" y="1248821"/>
        <a:ext cx="10028831" cy="1145793"/>
      </dsp:txXfrm>
    </dsp:sp>
    <dsp:sp modelId="{28A952FD-09CF-0748-8FA6-2B0A4AB2856B}">
      <dsp:nvSpPr>
        <dsp:cNvPr id="0" name=""/>
        <dsp:cNvSpPr/>
      </dsp:nvSpPr>
      <dsp:spPr>
        <a:xfrm>
          <a:off x="636419" y="1277595"/>
          <a:ext cx="1112573" cy="1178637"/>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60B7EE1-E497-45A0-B53B-26F123A19C12}">
      <dsp:nvSpPr>
        <dsp:cNvPr id="0" name=""/>
        <dsp:cNvSpPr/>
      </dsp:nvSpPr>
      <dsp:spPr>
        <a:xfrm>
          <a:off x="1353032" y="2548890"/>
          <a:ext cx="10015935" cy="3636916"/>
        </a:xfrm>
        <a:prstGeom prst="rect">
          <a:avLst/>
        </a:prstGeom>
        <a:solidFill>
          <a:schemeClr val="tx2">
            <a:lumMod val="25000"/>
            <a:lumOff val="75000"/>
          </a:schemeClr>
        </a:soli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445077" tIns="50800" rIns="50800" bIns="50800" numCol="1" spcCol="1270" anchor="ctr" anchorCtr="0">
          <a:noAutofit/>
        </a:bodyPr>
        <a:lstStyle/>
        <a:p>
          <a:pPr lvl="0" algn="l" defTabSz="889000">
            <a:lnSpc>
              <a:spcPct val="90000"/>
            </a:lnSpc>
            <a:spcBef>
              <a:spcPct val="0"/>
            </a:spcBef>
            <a:spcAft>
              <a:spcPct val="35000"/>
            </a:spcAft>
          </a:pPr>
          <a:r>
            <a:rPr lang="it-IT" sz="2000" b="1" kern="1200" dirty="0">
              <a:latin typeface="Cambria" charset="0"/>
              <a:ea typeface="Cambria" charset="0"/>
              <a:cs typeface="Cambria" charset="0"/>
            </a:rPr>
            <a:t>(B)</a:t>
          </a:r>
          <a:r>
            <a:rPr lang="it-IT" sz="2000" kern="1200" dirty="0">
              <a:latin typeface="Cambria" charset="0"/>
              <a:ea typeface="Cambria" charset="0"/>
              <a:cs typeface="Cambria" charset="0"/>
            </a:rPr>
            <a:t> </a:t>
          </a:r>
          <a:r>
            <a:rPr lang="it-IT" sz="2000" b="1" kern="1200" dirty="0">
              <a:latin typeface="Cambria" charset="0"/>
              <a:ea typeface="Cambria" charset="0"/>
              <a:cs typeface="Cambria" charset="0"/>
            </a:rPr>
            <a:t>procedimenti civili, contenziosi o di volontaria giurisdizione, innanzi al tribunale</a:t>
          </a:r>
          <a:r>
            <a:rPr lang="it-IT" sz="2000" kern="1200" dirty="0">
              <a:latin typeface="Cambria" charset="0"/>
              <a:ea typeface="Cambria" charset="0"/>
              <a:cs typeface="Cambria" charset="0"/>
            </a:rPr>
            <a:t>, (art. 16-bis comma 1)</a:t>
          </a:r>
        </a:p>
        <a:p>
          <a:pPr lvl="0" algn="l" defTabSz="889000">
            <a:lnSpc>
              <a:spcPct val="90000"/>
            </a:lnSpc>
            <a:spcBef>
              <a:spcPct val="0"/>
            </a:spcBef>
            <a:spcAft>
              <a:spcPct val="35000"/>
            </a:spcAft>
          </a:pPr>
          <a:r>
            <a:rPr lang="it-IT" sz="2000" kern="1200" dirty="0">
              <a:latin typeface="Cambria" charset="0"/>
              <a:ea typeface="Cambria" charset="0"/>
              <a:cs typeface="Cambria" charset="0"/>
            </a:rPr>
            <a:t>- tutti gli atti processuali e i relativi documenti dei difensori delle parti precedentemente costituite e quindi tutti i c.d. “atti </a:t>
          </a:r>
          <a:r>
            <a:rPr lang="it-IT" sz="2000" kern="1200" dirty="0" err="1">
              <a:latin typeface="Cambria" charset="0"/>
              <a:ea typeface="Cambria" charset="0"/>
              <a:cs typeface="Cambria" charset="0"/>
            </a:rPr>
            <a:t>endoprocessuali</a:t>
          </a:r>
          <a:r>
            <a:rPr lang="it-IT" sz="2000" kern="1200" dirty="0">
              <a:latin typeface="Cambria" charset="0"/>
              <a:ea typeface="Cambria" charset="0"/>
              <a:cs typeface="Cambria" charset="0"/>
            </a:rPr>
            <a:t>”, </a:t>
          </a:r>
        </a:p>
        <a:p>
          <a:pPr lvl="0" algn="just" defTabSz="889000">
            <a:lnSpc>
              <a:spcPct val="90000"/>
            </a:lnSpc>
            <a:spcBef>
              <a:spcPct val="0"/>
            </a:spcBef>
            <a:spcAft>
              <a:spcPct val="35000"/>
            </a:spcAft>
          </a:pPr>
          <a:r>
            <a:rPr lang="it-IT" sz="2000" kern="1200" dirty="0">
              <a:latin typeface="Cambria" charset="0"/>
              <a:ea typeface="Cambria" charset="0"/>
              <a:cs typeface="Cambria" charset="0"/>
            </a:rPr>
            <a:t>- anche i consulenti tecnici e tutti i “soggetti nominati o delegati dall’autorità giudiziaria” devono adottare tale modalità. Non sono esonerati nemmeno i consulenti di parte, i cui elaborati sono però depositati direttamente dalla parte stessa.</a:t>
          </a:r>
        </a:p>
        <a:p>
          <a:pPr lvl="0" algn="l" defTabSz="889000">
            <a:lnSpc>
              <a:spcPct val="90000"/>
            </a:lnSpc>
            <a:spcBef>
              <a:spcPct val="0"/>
            </a:spcBef>
            <a:spcAft>
              <a:spcPct val="35000"/>
            </a:spcAft>
          </a:pPr>
          <a:r>
            <a:rPr lang="it-IT" sz="2000" kern="1200" dirty="0">
              <a:latin typeface="Cambria" charset="0"/>
              <a:ea typeface="Cambria" charset="0"/>
              <a:cs typeface="Cambria" charset="0"/>
            </a:rPr>
            <a:t>- restano esclusi gli atti introduttivi o quelli di costituzione (compreso quello della parte che interviene in un procedimento ordinario non essendo, al momento dell’intervento, ancora costituita). </a:t>
          </a:r>
        </a:p>
      </dsp:txBody>
      <dsp:txXfrm>
        <a:off x="1353032" y="2548890"/>
        <a:ext cx="10015935" cy="3636916"/>
      </dsp:txXfrm>
    </dsp:sp>
    <dsp:sp modelId="{72295425-8C47-4D60-9CB1-CBEE1AB75430}">
      <dsp:nvSpPr>
        <dsp:cNvPr id="0" name=""/>
        <dsp:cNvSpPr/>
      </dsp:nvSpPr>
      <dsp:spPr>
        <a:xfrm>
          <a:off x="147448" y="3345226"/>
          <a:ext cx="2275712" cy="227571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94B85B-9A7D-194A-9445-B30253BA6392}">
      <dsp:nvSpPr>
        <dsp:cNvPr id="0" name=""/>
        <dsp:cNvSpPr/>
      </dsp:nvSpPr>
      <dsp:spPr>
        <a:xfrm>
          <a:off x="-5717120" y="-901678"/>
          <a:ext cx="7014279" cy="7014279"/>
        </a:xfrm>
        <a:prstGeom prst="blockArc">
          <a:avLst>
            <a:gd name="adj1" fmla="val 18900000"/>
            <a:gd name="adj2" fmla="val 2700000"/>
            <a:gd name="adj3" fmla="val 308"/>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33EEE14-C38C-47DC-B563-60C7ABC69D8E}">
      <dsp:nvSpPr>
        <dsp:cNvPr id="0" name=""/>
        <dsp:cNvSpPr/>
      </dsp:nvSpPr>
      <dsp:spPr>
        <a:xfrm>
          <a:off x="1344922" y="744432"/>
          <a:ext cx="10187828" cy="1488656"/>
        </a:xfrm>
        <a:prstGeom prst="rect">
          <a:avLst/>
        </a:prstGeom>
        <a:solidFill>
          <a:schemeClr val="tx2">
            <a:lumMod val="25000"/>
            <a:lumOff val="75000"/>
          </a:schemeClr>
        </a:soli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181621" tIns="48260" rIns="48260" bIns="48260" numCol="1" spcCol="1270" anchor="ctr" anchorCtr="0">
          <a:noAutofit/>
        </a:bodyPr>
        <a:lstStyle/>
        <a:p>
          <a:pPr lvl="0" algn="l" defTabSz="933450">
            <a:lnSpc>
              <a:spcPct val="90000"/>
            </a:lnSpc>
            <a:spcBef>
              <a:spcPct val="0"/>
            </a:spcBef>
            <a:spcAft>
              <a:spcPct val="35000"/>
            </a:spcAft>
          </a:pPr>
          <a:r>
            <a:rPr lang="it-IT" sz="1900" b="1" kern="1200" dirty="0">
              <a:latin typeface="Cambria" charset="0"/>
              <a:ea typeface="Cambria" charset="0"/>
              <a:cs typeface="Cambria" charset="0"/>
            </a:rPr>
            <a:t>(C)</a:t>
          </a:r>
          <a:r>
            <a:rPr lang="it-IT" sz="1900" kern="1200" dirty="0">
              <a:latin typeface="Cambria" charset="0"/>
              <a:ea typeface="Cambria" charset="0"/>
              <a:cs typeface="Cambria" charset="0"/>
            </a:rPr>
            <a:t> </a:t>
          </a:r>
          <a:r>
            <a:rPr lang="it-IT" sz="1900" b="1" kern="1200" dirty="0">
              <a:latin typeface="Cambria" charset="0"/>
              <a:ea typeface="Cambria" charset="0"/>
              <a:cs typeface="Cambria" charset="0"/>
            </a:rPr>
            <a:t>procedure esecutive,</a:t>
          </a:r>
          <a:r>
            <a:rPr lang="it-IT" sz="1900" kern="1200" dirty="0">
              <a:latin typeface="Cambria" charset="0"/>
              <a:ea typeface="Cambria" charset="0"/>
              <a:cs typeface="Cambria" charset="0"/>
            </a:rPr>
            <a:t> (art. 16-bis comma 2)</a:t>
          </a:r>
        </a:p>
        <a:p>
          <a:pPr marL="0" marR="0" lvl="0" indent="0" algn="l" defTabSz="914400" eaLnBrk="1" fontAlgn="auto" latinLnBrk="0" hangingPunct="1">
            <a:lnSpc>
              <a:spcPct val="100000"/>
            </a:lnSpc>
            <a:spcBef>
              <a:spcPct val="0"/>
            </a:spcBef>
            <a:spcAft>
              <a:spcPts val="0"/>
            </a:spcAft>
            <a:buClrTx/>
            <a:buSzTx/>
            <a:buFontTx/>
            <a:buNone/>
            <a:tabLst/>
            <a:defRPr/>
          </a:pPr>
          <a:r>
            <a:rPr lang="it-IT" sz="1900" kern="1200" dirty="0">
              <a:latin typeface="Cambria" charset="0"/>
              <a:ea typeface="Cambria" charset="0"/>
              <a:cs typeface="Cambria" charset="0"/>
            </a:rPr>
            <a:t> - deposito telematico per tutti gli atti successivi al deposito di quello con cui ha inizio l’esecuzione, vale a dire il pignoramento, compresa la nota di iscrizione </a:t>
          </a:r>
          <a:r>
            <a:rPr lang="it-IT" sz="1900" kern="1200" dirty="0"/>
            <a:t>a ruolo. </a:t>
          </a:r>
        </a:p>
        <a:p>
          <a:pPr lvl="0" algn="l" defTabSz="933450">
            <a:lnSpc>
              <a:spcPct val="90000"/>
            </a:lnSpc>
            <a:spcBef>
              <a:spcPct val="0"/>
            </a:spcBef>
            <a:spcAft>
              <a:spcPct val="35000"/>
            </a:spcAft>
          </a:pPr>
          <a:endParaRPr lang="it-IT" sz="1900" kern="1200" dirty="0"/>
        </a:p>
      </dsp:txBody>
      <dsp:txXfrm>
        <a:off x="1344922" y="744432"/>
        <a:ext cx="10187828" cy="1488656"/>
      </dsp:txXfrm>
    </dsp:sp>
    <dsp:sp modelId="{12E28581-61FF-48F1-AC21-B36AF3D3C55E}">
      <dsp:nvSpPr>
        <dsp:cNvPr id="0" name=""/>
        <dsp:cNvSpPr/>
      </dsp:nvSpPr>
      <dsp:spPr>
        <a:xfrm>
          <a:off x="156495" y="558350"/>
          <a:ext cx="1860820" cy="1860820"/>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928328A-AEB5-477D-8FCA-CC31792033B3}">
      <dsp:nvSpPr>
        <dsp:cNvPr id="0" name=""/>
        <dsp:cNvSpPr/>
      </dsp:nvSpPr>
      <dsp:spPr>
        <a:xfrm>
          <a:off x="1379656" y="2977833"/>
          <a:ext cx="10118360" cy="1488656"/>
        </a:xfrm>
        <a:prstGeom prst="rect">
          <a:avLst/>
        </a:prstGeom>
        <a:solidFill>
          <a:schemeClr val="tx2">
            <a:lumMod val="25000"/>
            <a:lumOff val="75000"/>
          </a:schemeClr>
        </a:soli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181621" tIns="48260" rIns="48260" bIns="48260" numCol="1" spcCol="1270" anchor="ctr" anchorCtr="0">
          <a:noAutofit/>
        </a:bodyPr>
        <a:lstStyle/>
        <a:p>
          <a:pPr lvl="0" algn="l" defTabSz="844550">
            <a:lnSpc>
              <a:spcPct val="90000"/>
            </a:lnSpc>
            <a:spcBef>
              <a:spcPct val="0"/>
            </a:spcBef>
            <a:spcAft>
              <a:spcPct val="35000"/>
            </a:spcAft>
          </a:pPr>
          <a:r>
            <a:rPr lang="it-IT" sz="1900" b="1" kern="1200" dirty="0">
              <a:latin typeface="Cambria" charset="0"/>
              <a:ea typeface="Cambria" charset="0"/>
              <a:cs typeface="Cambria" charset="0"/>
            </a:rPr>
            <a:t>(D)</a:t>
          </a:r>
          <a:r>
            <a:rPr lang="it-IT" sz="1900" kern="1200" dirty="0">
              <a:latin typeface="Cambria" charset="0"/>
              <a:ea typeface="Cambria" charset="0"/>
              <a:cs typeface="Cambria" charset="0"/>
            </a:rPr>
            <a:t> </a:t>
          </a:r>
          <a:r>
            <a:rPr lang="it-IT" sz="1900" b="1" kern="1200" dirty="0">
              <a:latin typeface="Cambria" charset="0"/>
              <a:ea typeface="Cambria" charset="0"/>
              <a:cs typeface="Cambria" charset="0"/>
            </a:rPr>
            <a:t>procedure concorsuali,</a:t>
          </a:r>
          <a:r>
            <a:rPr lang="it-IT" sz="1900" kern="1200" dirty="0">
              <a:latin typeface="Cambria" charset="0"/>
              <a:ea typeface="Cambria" charset="0"/>
              <a:cs typeface="Cambria" charset="0"/>
            </a:rPr>
            <a:t> (art. 16-bis comma 3) </a:t>
          </a:r>
        </a:p>
        <a:p>
          <a:pPr lvl="0" algn="l" defTabSz="844550">
            <a:lnSpc>
              <a:spcPct val="90000"/>
            </a:lnSpc>
            <a:spcBef>
              <a:spcPct val="0"/>
            </a:spcBef>
            <a:spcAft>
              <a:spcPct val="35000"/>
            </a:spcAft>
          </a:pPr>
          <a:r>
            <a:rPr lang="it-IT" sz="1900" kern="1200" dirty="0">
              <a:latin typeface="Cambria" charset="0"/>
              <a:ea typeface="Cambria" charset="0"/>
              <a:cs typeface="Cambria" charset="0"/>
            </a:rPr>
            <a:t>- l’obbligo di deposito telematico di atti e documenti esclusivamente in capo al curatore, al commissario o al liquidatore</a:t>
          </a:r>
        </a:p>
      </dsp:txBody>
      <dsp:txXfrm>
        <a:off x="1379656" y="2977833"/>
        <a:ext cx="10118360" cy="1488656"/>
      </dsp:txXfrm>
    </dsp:sp>
    <dsp:sp modelId="{4212ACF2-5BDC-49BD-A72E-B1EFFBCF870E}">
      <dsp:nvSpPr>
        <dsp:cNvPr id="0" name=""/>
        <dsp:cNvSpPr/>
      </dsp:nvSpPr>
      <dsp:spPr>
        <a:xfrm>
          <a:off x="156495" y="2791751"/>
          <a:ext cx="1860820" cy="1860820"/>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94B85B-9A7D-194A-9445-B30253BA6392}">
      <dsp:nvSpPr>
        <dsp:cNvPr id="0" name=""/>
        <dsp:cNvSpPr/>
      </dsp:nvSpPr>
      <dsp:spPr>
        <a:xfrm>
          <a:off x="-5890552" y="-901678"/>
          <a:ext cx="7014279" cy="7014279"/>
        </a:xfrm>
        <a:prstGeom prst="blockArc">
          <a:avLst>
            <a:gd name="adj1" fmla="val 18900000"/>
            <a:gd name="adj2" fmla="val 2700000"/>
            <a:gd name="adj3" fmla="val 308"/>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745FBA8-A2A3-DD48-84D8-24B7E94E8C35}">
      <dsp:nvSpPr>
        <dsp:cNvPr id="0" name=""/>
        <dsp:cNvSpPr/>
      </dsp:nvSpPr>
      <dsp:spPr>
        <a:xfrm>
          <a:off x="744508" y="472938"/>
          <a:ext cx="10015567" cy="1184786"/>
        </a:xfrm>
        <a:prstGeom prst="rect">
          <a:avLst/>
        </a:prstGeom>
        <a:solidFill>
          <a:schemeClr val="tx2">
            <a:lumMod val="25000"/>
            <a:lumOff val="75000"/>
          </a:schemeClr>
        </a:soli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827234" tIns="60960" rIns="60960" bIns="6096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it-IT" sz="2400" b="1" kern="1200" dirty="0">
              <a:latin typeface="Cambria" charset="0"/>
              <a:ea typeface="Cambria" charset="0"/>
              <a:cs typeface="Cambria" charset="0"/>
            </a:rPr>
            <a:t>1- ATTI INTRODUTTIVI DEI PROCEDIMENTI CIVILI</a:t>
          </a:r>
          <a:r>
            <a:rPr lang="it-IT" sz="2400" kern="1200" dirty="0">
              <a:latin typeface="Cambria" charset="0"/>
              <a:ea typeface="Cambria" charset="0"/>
              <a:cs typeface="Cambria" charset="0"/>
            </a:rPr>
            <a:t>: con tali atti le parti si costituiscono. </a:t>
          </a:r>
        </a:p>
        <a:p>
          <a:pPr lvl="0" algn="l" defTabSz="889000">
            <a:lnSpc>
              <a:spcPct val="90000"/>
            </a:lnSpc>
            <a:spcBef>
              <a:spcPct val="0"/>
            </a:spcBef>
            <a:spcAft>
              <a:spcPts val="0"/>
            </a:spcAft>
          </a:pPr>
          <a:endParaRPr lang="it-IT" sz="2000" kern="1200" dirty="0">
            <a:solidFill>
              <a:schemeClr val="tx1"/>
            </a:solidFill>
          </a:endParaRPr>
        </a:p>
      </dsp:txBody>
      <dsp:txXfrm>
        <a:off x="744508" y="472938"/>
        <a:ext cx="10015567" cy="1184786"/>
      </dsp:txXfrm>
    </dsp:sp>
    <dsp:sp modelId="{28A952FD-09CF-0748-8FA6-2B0A4AB2856B}">
      <dsp:nvSpPr>
        <dsp:cNvPr id="0" name=""/>
        <dsp:cNvSpPr/>
      </dsp:nvSpPr>
      <dsp:spPr>
        <a:xfrm>
          <a:off x="113786" y="484374"/>
          <a:ext cx="1218977" cy="1115619"/>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26A5D39-EC74-4A01-AC69-DB1BD6E91159}">
      <dsp:nvSpPr>
        <dsp:cNvPr id="0" name=""/>
        <dsp:cNvSpPr/>
      </dsp:nvSpPr>
      <dsp:spPr>
        <a:xfrm>
          <a:off x="1102110" y="2084368"/>
          <a:ext cx="9636733" cy="1042184"/>
        </a:xfrm>
        <a:prstGeom prst="rect">
          <a:avLst/>
        </a:prstGeom>
        <a:solidFill>
          <a:schemeClr val="tx2">
            <a:lumMod val="25000"/>
            <a:lumOff val="75000"/>
          </a:schemeClr>
        </a:soli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827234" tIns="58420" rIns="58420" bIns="58420" numCol="1" spcCol="1270" anchor="ctr" anchorCtr="0">
          <a:noAutofit/>
        </a:bodyPr>
        <a:lstStyle/>
        <a:p>
          <a:pPr lvl="0" algn="l" defTabSz="1022350">
            <a:lnSpc>
              <a:spcPct val="90000"/>
            </a:lnSpc>
            <a:spcBef>
              <a:spcPct val="0"/>
            </a:spcBef>
            <a:spcAft>
              <a:spcPct val="35000"/>
            </a:spcAft>
          </a:pPr>
          <a:r>
            <a:rPr lang="it-IT" sz="2300" b="1" kern="1200" dirty="0">
              <a:latin typeface="Cambria" charset="0"/>
              <a:ea typeface="Cambria" charset="0"/>
              <a:cs typeface="Cambria" charset="0"/>
            </a:rPr>
            <a:t>2-</a:t>
          </a:r>
          <a:r>
            <a:rPr lang="it-IT" sz="2300" kern="1200" dirty="0">
              <a:latin typeface="Cambria" charset="0"/>
              <a:ea typeface="Cambria" charset="0"/>
              <a:cs typeface="Cambria" charset="0"/>
            </a:rPr>
            <a:t> </a:t>
          </a:r>
          <a:r>
            <a:rPr lang="it-IT" sz="2300" b="1" kern="1200" dirty="0">
              <a:latin typeface="Cambria" charset="0"/>
              <a:ea typeface="Cambria" charset="0"/>
              <a:cs typeface="Cambria" charset="0"/>
            </a:rPr>
            <a:t>GLI ATTI E DOCUMENTI DEI DIPENDENTI, DI CUI SI AVVALGONO LE PUBBLICHE AMMINISTRAZIONI, PER STARE IN GIUDIZIO PERSONALMENTE.</a:t>
          </a:r>
          <a:endParaRPr lang="it-IT" sz="2300" kern="1200" dirty="0">
            <a:latin typeface="Cambria" charset="0"/>
            <a:ea typeface="Cambria" charset="0"/>
            <a:cs typeface="Cambria" charset="0"/>
          </a:endParaRPr>
        </a:p>
      </dsp:txBody>
      <dsp:txXfrm>
        <a:off x="1102110" y="2084368"/>
        <a:ext cx="9636733" cy="1042184"/>
      </dsp:txXfrm>
    </dsp:sp>
    <dsp:sp modelId="{7567321E-67E9-4723-8FEF-E52F2273E44F}">
      <dsp:nvSpPr>
        <dsp:cNvPr id="0" name=""/>
        <dsp:cNvSpPr/>
      </dsp:nvSpPr>
      <dsp:spPr>
        <a:xfrm>
          <a:off x="450744" y="1954095"/>
          <a:ext cx="1302730" cy="1302730"/>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EDC3A1F-8450-4FC2-B8D5-6D0C9BF5EB89}">
      <dsp:nvSpPr>
        <dsp:cNvPr id="0" name=""/>
        <dsp:cNvSpPr/>
      </dsp:nvSpPr>
      <dsp:spPr>
        <a:xfrm>
          <a:off x="723275" y="3670792"/>
          <a:ext cx="10015567" cy="1042184"/>
        </a:xfrm>
        <a:prstGeom prst="rect">
          <a:avLst/>
        </a:prstGeom>
        <a:solidFill>
          <a:schemeClr val="tx2">
            <a:lumMod val="25000"/>
            <a:lumOff val="75000"/>
          </a:schemeClr>
        </a:soli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827234" tIns="58420" rIns="58420" bIns="58420" numCol="1" spcCol="1270" anchor="ctr" anchorCtr="0">
          <a:noAutofit/>
        </a:bodyPr>
        <a:lstStyle/>
        <a:p>
          <a:pPr lvl="0" algn="l" defTabSz="1022350">
            <a:lnSpc>
              <a:spcPct val="90000"/>
            </a:lnSpc>
            <a:spcBef>
              <a:spcPct val="0"/>
            </a:spcBef>
            <a:spcAft>
              <a:spcPct val="35000"/>
            </a:spcAft>
          </a:pPr>
          <a:r>
            <a:rPr lang="it-IT" sz="2300" b="1" kern="1200" dirty="0">
              <a:latin typeface="Cambria" charset="0"/>
              <a:ea typeface="Cambria" charset="0"/>
              <a:cs typeface="Cambria" charset="0"/>
            </a:rPr>
            <a:t>3- ISCRIZIONE DELLA PROCEDURA ESECUTIVA PER ESPROPRIAZIONE A CURA DI UN SOGGETTO DIVERSO DAL CREDITORE l’art. </a:t>
          </a:r>
          <a:r>
            <a:rPr lang="it-IT" sz="2300" b="1" i="1" kern="1200" dirty="0">
              <a:latin typeface="Cambria" charset="0"/>
              <a:ea typeface="Cambria" charset="0"/>
              <a:cs typeface="Cambria" charset="0"/>
            </a:rPr>
            <a:t>159-ter</a:t>
          </a:r>
          <a:r>
            <a:rPr lang="it-IT" sz="2300" b="1" kern="1200" dirty="0">
              <a:latin typeface="Cambria" charset="0"/>
              <a:ea typeface="Cambria" charset="0"/>
              <a:cs typeface="Cambria" charset="0"/>
            </a:rPr>
            <a:t> </a:t>
          </a:r>
          <a:r>
            <a:rPr lang="it-IT" sz="2300" b="1" kern="1200" dirty="0" err="1">
              <a:latin typeface="Cambria" charset="0"/>
              <a:ea typeface="Cambria" charset="0"/>
              <a:cs typeface="Cambria" charset="0"/>
            </a:rPr>
            <a:t>disp</a:t>
          </a:r>
          <a:r>
            <a:rPr lang="it-IT" sz="2300" b="1" kern="1200" dirty="0">
              <a:latin typeface="Cambria" charset="0"/>
              <a:ea typeface="Cambria" charset="0"/>
              <a:cs typeface="Cambria" charset="0"/>
            </a:rPr>
            <a:t>. </a:t>
          </a:r>
          <a:r>
            <a:rPr lang="it-IT" sz="2300" b="1" kern="1200" dirty="0" err="1">
              <a:latin typeface="Cambria" charset="0"/>
              <a:ea typeface="Cambria" charset="0"/>
              <a:cs typeface="Cambria" charset="0"/>
            </a:rPr>
            <a:t>att</a:t>
          </a:r>
          <a:r>
            <a:rPr lang="it-IT" sz="2300" b="1" kern="1200" dirty="0">
              <a:latin typeface="Cambria" charset="0"/>
              <a:ea typeface="Cambria" charset="0"/>
              <a:cs typeface="Cambria" charset="0"/>
            </a:rPr>
            <a:t>. c.p.c.,</a:t>
          </a:r>
          <a:endParaRPr lang="it-IT" sz="2300" kern="1200" dirty="0">
            <a:latin typeface="Cambria" charset="0"/>
            <a:ea typeface="Cambria" charset="0"/>
            <a:cs typeface="Cambria" charset="0"/>
          </a:endParaRPr>
        </a:p>
      </dsp:txBody>
      <dsp:txXfrm>
        <a:off x="723275" y="3670792"/>
        <a:ext cx="10015567" cy="1042184"/>
      </dsp:txXfrm>
    </dsp:sp>
    <dsp:sp modelId="{0E9F82CE-4B28-4DA3-A5AC-06DFBCCC0177}">
      <dsp:nvSpPr>
        <dsp:cNvPr id="0" name=""/>
        <dsp:cNvSpPr/>
      </dsp:nvSpPr>
      <dsp:spPr>
        <a:xfrm>
          <a:off x="71910" y="3517372"/>
          <a:ext cx="1302730" cy="1302730"/>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94B85B-9A7D-194A-9445-B30253BA6392}">
      <dsp:nvSpPr>
        <dsp:cNvPr id="0" name=""/>
        <dsp:cNvSpPr/>
      </dsp:nvSpPr>
      <dsp:spPr>
        <a:xfrm>
          <a:off x="-6453478" y="-994878"/>
          <a:ext cx="7742537" cy="7742537"/>
        </a:xfrm>
        <a:prstGeom prst="blockArc">
          <a:avLst>
            <a:gd name="adj1" fmla="val 18900000"/>
            <a:gd name="adj2" fmla="val 2700000"/>
            <a:gd name="adj3" fmla="val 279"/>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745FBA8-A2A3-DD48-84D8-24B7E94E8C35}">
      <dsp:nvSpPr>
        <dsp:cNvPr id="0" name=""/>
        <dsp:cNvSpPr/>
      </dsp:nvSpPr>
      <dsp:spPr>
        <a:xfrm>
          <a:off x="1057504" y="662394"/>
          <a:ext cx="9660987" cy="1962350"/>
        </a:xfrm>
        <a:prstGeom prst="rect">
          <a:avLst/>
        </a:prstGeom>
        <a:solidFill>
          <a:schemeClr val="tx2">
            <a:lumMod val="25000"/>
            <a:lumOff val="75000"/>
          </a:schemeClr>
        </a:soli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304492" tIns="60960" rIns="60960" bIns="6096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it-IT" sz="2400" b="1" kern="1200" dirty="0">
              <a:effectLst/>
              <a:latin typeface="Cambria" charset="0"/>
              <a:ea typeface="Cambria" charset="0"/>
              <a:cs typeface="Cambria" charset="0"/>
            </a:rPr>
            <a:t>4- DEPOSITI EFFETTUATI DAI MAGISTRATI:</a:t>
          </a:r>
        </a:p>
        <a:p>
          <a:pPr marL="0" marR="0" lvl="0" indent="0" algn="l" defTabSz="914400" eaLnBrk="1" fontAlgn="auto" latinLnBrk="0" hangingPunct="1">
            <a:lnSpc>
              <a:spcPct val="100000"/>
            </a:lnSpc>
            <a:spcBef>
              <a:spcPct val="0"/>
            </a:spcBef>
            <a:spcAft>
              <a:spcPts val="0"/>
            </a:spcAft>
            <a:buClrTx/>
            <a:buSzTx/>
            <a:buFontTx/>
            <a:buNone/>
            <a:tabLst/>
            <a:defRPr/>
          </a:pPr>
          <a:r>
            <a:rPr lang="it-IT" sz="2400" kern="1200" dirty="0">
              <a:latin typeface="Cambria" charset="0"/>
              <a:ea typeface="Cambria" charset="0"/>
              <a:cs typeface="Cambria" charset="0"/>
            </a:rPr>
            <a:t>l’unico obbligo cui sono sottoposti riguarda esclusivamente i provvedimenti del procedimento monitorio </a:t>
          </a:r>
          <a:r>
            <a:rPr lang="it-IT" sz="2400" i="1" kern="1200" dirty="0">
              <a:latin typeface="Cambria" charset="0"/>
              <a:ea typeface="Cambria" charset="0"/>
              <a:cs typeface="Cambria" charset="0"/>
            </a:rPr>
            <a:t>ex</a:t>
          </a:r>
          <a:r>
            <a:rPr lang="it-IT" sz="2400" kern="1200" dirty="0">
              <a:latin typeface="Cambria" charset="0"/>
              <a:ea typeface="Cambria" charset="0"/>
              <a:cs typeface="Cambria" charset="0"/>
            </a:rPr>
            <a:t> art. 16</a:t>
          </a:r>
          <a:r>
            <a:rPr lang="it-IT" sz="2400" i="1" kern="1200" dirty="0">
              <a:latin typeface="Cambria" charset="0"/>
              <a:ea typeface="Cambria" charset="0"/>
              <a:cs typeface="Cambria" charset="0"/>
            </a:rPr>
            <a:t>-bis,</a:t>
          </a:r>
          <a:r>
            <a:rPr lang="it-IT" sz="2400" kern="1200" dirty="0">
              <a:latin typeface="Cambria" charset="0"/>
              <a:ea typeface="Cambria" charset="0"/>
              <a:cs typeface="Cambria" charset="0"/>
            </a:rPr>
            <a:t> c. 4, D.L. n. 179/2012. </a:t>
          </a:r>
        </a:p>
      </dsp:txBody>
      <dsp:txXfrm>
        <a:off x="1057504" y="662394"/>
        <a:ext cx="9660987" cy="1962350"/>
      </dsp:txXfrm>
    </dsp:sp>
    <dsp:sp modelId="{28A952FD-09CF-0748-8FA6-2B0A4AB2856B}">
      <dsp:nvSpPr>
        <dsp:cNvPr id="0" name=""/>
        <dsp:cNvSpPr/>
      </dsp:nvSpPr>
      <dsp:spPr>
        <a:xfrm>
          <a:off x="96381" y="763941"/>
          <a:ext cx="1922245" cy="1759256"/>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921056E-EDF1-453C-8FDF-F416FCB048D2}">
      <dsp:nvSpPr>
        <dsp:cNvPr id="0" name=""/>
        <dsp:cNvSpPr/>
      </dsp:nvSpPr>
      <dsp:spPr>
        <a:xfrm>
          <a:off x="1057504" y="3317271"/>
          <a:ext cx="9660987" cy="1583879"/>
        </a:xfrm>
        <a:prstGeom prst="rect">
          <a:avLst/>
        </a:prstGeom>
        <a:solidFill>
          <a:schemeClr val="tx2">
            <a:lumMod val="25000"/>
            <a:lumOff val="75000"/>
          </a:schemeClr>
        </a:soli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304492" tIns="60960" rIns="60960" bIns="6096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it-IT" sz="2400" b="1" kern="1200" dirty="0">
              <a:latin typeface="Cambria" charset="0"/>
              <a:ea typeface="Cambria" charset="0"/>
              <a:cs typeface="Cambria" charset="0"/>
            </a:rPr>
            <a:t>5-</a:t>
          </a:r>
          <a:r>
            <a:rPr lang="it-IT" sz="2400" kern="1200" dirty="0">
              <a:latin typeface="Cambria" charset="0"/>
              <a:ea typeface="Cambria" charset="0"/>
              <a:cs typeface="Cambria" charset="0"/>
            </a:rPr>
            <a:t> </a:t>
          </a:r>
          <a:r>
            <a:rPr lang="it-IT" sz="2400" b="1" kern="1200" dirty="0">
              <a:latin typeface="Cambria" charset="0"/>
              <a:ea typeface="Cambria" charset="0"/>
              <a:cs typeface="Cambria" charset="0"/>
            </a:rPr>
            <a:t>PER GLI ALTRI ATTI DIVERSI DA QUELLI INDICATI DALL’ART. 1</a:t>
          </a:r>
          <a:r>
            <a:rPr lang="it-IT" sz="2400" b="1" i="1" kern="1200" dirty="0">
              <a:latin typeface="Cambria" charset="0"/>
              <a:ea typeface="Cambria" charset="0"/>
              <a:cs typeface="Cambria" charset="0"/>
            </a:rPr>
            <a:t>6-BIS,</a:t>
          </a:r>
          <a:r>
            <a:rPr lang="it-IT" sz="2400" b="1" kern="1200" dirty="0">
              <a:latin typeface="Cambria" charset="0"/>
              <a:ea typeface="Cambria" charset="0"/>
              <a:cs typeface="Cambria" charset="0"/>
            </a:rPr>
            <a:t> D.L. N. 179/2012, IN PRESENZA DEL DECRETO DIRIGENZIALE </a:t>
          </a:r>
          <a:r>
            <a:rPr lang="it-IT" sz="2400" b="1" i="1" kern="1200" dirty="0">
              <a:latin typeface="Cambria" charset="0"/>
              <a:ea typeface="Cambria" charset="0"/>
              <a:cs typeface="Cambria" charset="0"/>
            </a:rPr>
            <a:t>EX</a:t>
          </a:r>
          <a:r>
            <a:rPr lang="it-IT" sz="2400" b="1" kern="1200" dirty="0">
              <a:latin typeface="Cambria" charset="0"/>
              <a:ea typeface="Cambria" charset="0"/>
              <a:cs typeface="Cambria" charset="0"/>
            </a:rPr>
            <a:t> ART. 35, REGOLE TECNICHE.</a:t>
          </a:r>
        </a:p>
      </dsp:txBody>
      <dsp:txXfrm>
        <a:off x="1057504" y="3317271"/>
        <a:ext cx="9660987" cy="1583879"/>
      </dsp:txXfrm>
    </dsp:sp>
    <dsp:sp modelId="{58CEAE46-FE9C-4C4F-831F-AA0044561A0F}">
      <dsp:nvSpPr>
        <dsp:cNvPr id="0" name=""/>
        <dsp:cNvSpPr/>
      </dsp:nvSpPr>
      <dsp:spPr>
        <a:xfrm>
          <a:off x="30345" y="3082052"/>
          <a:ext cx="2054318" cy="2054318"/>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94B85B-9A7D-194A-9445-B30253BA6392}">
      <dsp:nvSpPr>
        <dsp:cNvPr id="0" name=""/>
        <dsp:cNvSpPr/>
      </dsp:nvSpPr>
      <dsp:spPr>
        <a:xfrm>
          <a:off x="-6900273" y="-1055453"/>
          <a:ext cx="8215872" cy="8215872"/>
        </a:xfrm>
        <a:prstGeom prst="blockArc">
          <a:avLst>
            <a:gd name="adj1" fmla="val 18900000"/>
            <a:gd name="adj2" fmla="val 2700000"/>
            <a:gd name="adj3" fmla="val 263"/>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745FBA8-A2A3-DD48-84D8-24B7E94E8C35}">
      <dsp:nvSpPr>
        <dsp:cNvPr id="0" name=""/>
        <dsp:cNvSpPr/>
      </dsp:nvSpPr>
      <dsp:spPr>
        <a:xfrm>
          <a:off x="847369" y="526962"/>
          <a:ext cx="10067000" cy="1388061"/>
        </a:xfrm>
        <a:prstGeom prst="rect">
          <a:avLst/>
        </a:prstGeom>
        <a:solidFill>
          <a:schemeClr val="tx2">
            <a:lumMod val="25000"/>
            <a:lumOff val="75000"/>
          </a:schemeClr>
        </a:soli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969163" tIns="81280" rIns="81280" bIns="8128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it-IT" sz="3200" b="1" kern="1200" dirty="0">
              <a:latin typeface="Cambria" charset="0"/>
              <a:ea typeface="Cambria" charset="0"/>
              <a:cs typeface="Cambria" charset="0"/>
            </a:rPr>
            <a:t>1-</a:t>
          </a:r>
          <a:r>
            <a:rPr lang="it-IT" sz="3200" b="1" kern="1200" dirty="0">
              <a:solidFill>
                <a:schemeClr val="lt1"/>
              </a:solidFill>
              <a:effectLst/>
              <a:latin typeface="Cambria" charset="0"/>
              <a:ea typeface="Cambria" charset="0"/>
              <a:cs typeface="Cambria" charset="0"/>
            </a:rPr>
            <a:t> RICORSO </a:t>
          </a:r>
          <a:r>
            <a:rPr lang="it-IT" sz="3200" b="1" i="1" kern="1200" dirty="0">
              <a:solidFill>
                <a:schemeClr val="lt1"/>
              </a:solidFill>
              <a:effectLst/>
              <a:latin typeface="Cambria" charset="0"/>
              <a:ea typeface="Cambria" charset="0"/>
              <a:cs typeface="Cambria" charset="0"/>
            </a:rPr>
            <a:t>EX</a:t>
          </a:r>
          <a:r>
            <a:rPr lang="it-IT" sz="3200" b="1" kern="1200" dirty="0">
              <a:solidFill>
                <a:schemeClr val="lt1"/>
              </a:solidFill>
              <a:effectLst/>
              <a:latin typeface="Cambria" charset="0"/>
              <a:ea typeface="Cambria" charset="0"/>
              <a:cs typeface="Cambria" charset="0"/>
            </a:rPr>
            <a:t> ART. 669</a:t>
          </a:r>
          <a:r>
            <a:rPr lang="it-IT" sz="3200" b="1" i="1" kern="1200" dirty="0">
              <a:solidFill>
                <a:schemeClr val="lt1"/>
              </a:solidFill>
              <a:effectLst/>
              <a:latin typeface="Cambria" charset="0"/>
              <a:ea typeface="Cambria" charset="0"/>
              <a:cs typeface="Cambria" charset="0"/>
            </a:rPr>
            <a:t>-TERDECIES</a:t>
          </a:r>
          <a:r>
            <a:rPr lang="it-IT" sz="3200" b="1" kern="1200" dirty="0">
              <a:solidFill>
                <a:schemeClr val="lt1"/>
              </a:solidFill>
              <a:effectLst/>
              <a:latin typeface="Cambria" charset="0"/>
              <a:ea typeface="Cambria" charset="0"/>
              <a:cs typeface="Cambria" charset="0"/>
            </a:rPr>
            <a:t> C.P.C.</a:t>
          </a:r>
          <a:endParaRPr lang="it-IT" sz="3200" kern="1200" dirty="0">
            <a:latin typeface="Cambria" charset="0"/>
            <a:ea typeface="Cambria" charset="0"/>
            <a:cs typeface="Cambria" charset="0"/>
          </a:endParaRPr>
        </a:p>
        <a:p>
          <a:pPr lvl="0" algn="l" defTabSz="889000">
            <a:lnSpc>
              <a:spcPct val="90000"/>
            </a:lnSpc>
            <a:spcBef>
              <a:spcPct val="0"/>
            </a:spcBef>
            <a:spcAft>
              <a:spcPts val="0"/>
            </a:spcAft>
          </a:pPr>
          <a:endParaRPr lang="it-IT" sz="2000" kern="1200" dirty="0">
            <a:solidFill>
              <a:schemeClr val="tx1"/>
            </a:solidFill>
          </a:endParaRPr>
        </a:p>
      </dsp:txBody>
      <dsp:txXfrm>
        <a:off x="847369" y="526962"/>
        <a:ext cx="10067000" cy="1388061"/>
      </dsp:txXfrm>
    </dsp:sp>
    <dsp:sp modelId="{28A952FD-09CF-0748-8FA6-2B0A4AB2856B}">
      <dsp:nvSpPr>
        <dsp:cNvPr id="0" name=""/>
        <dsp:cNvSpPr/>
      </dsp:nvSpPr>
      <dsp:spPr>
        <a:xfrm>
          <a:off x="133309" y="567479"/>
          <a:ext cx="1428119" cy="1307027"/>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26A5D39-EC74-4A01-AC69-DB1BD6E91159}">
      <dsp:nvSpPr>
        <dsp:cNvPr id="0" name=""/>
        <dsp:cNvSpPr/>
      </dsp:nvSpPr>
      <dsp:spPr>
        <a:xfrm>
          <a:off x="1269644" y="2407260"/>
          <a:ext cx="9623169" cy="1220993"/>
        </a:xfrm>
        <a:prstGeom prst="rect">
          <a:avLst/>
        </a:prstGeom>
        <a:solidFill>
          <a:schemeClr val="tx2">
            <a:lumMod val="25000"/>
            <a:lumOff val="75000"/>
          </a:schemeClr>
        </a:soli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969163" tIns="81280" rIns="81280" bIns="81280" numCol="1" spcCol="1270" anchor="ctr" anchorCtr="0">
          <a:noAutofit/>
        </a:bodyPr>
        <a:lstStyle/>
        <a:p>
          <a:pPr lvl="0" algn="l" defTabSz="1422400">
            <a:lnSpc>
              <a:spcPct val="90000"/>
            </a:lnSpc>
            <a:spcBef>
              <a:spcPct val="0"/>
            </a:spcBef>
            <a:spcAft>
              <a:spcPct val="35000"/>
            </a:spcAft>
          </a:pPr>
          <a:r>
            <a:rPr lang="it-IT" sz="3200" b="1" kern="1200" dirty="0">
              <a:latin typeface="Cambria" charset="0"/>
              <a:ea typeface="Cambria" charset="0"/>
              <a:cs typeface="Cambria" charset="0"/>
            </a:rPr>
            <a:t>2-</a:t>
          </a:r>
          <a:r>
            <a:rPr lang="it-IT" sz="3200" kern="1200" dirty="0">
              <a:latin typeface="Cambria" charset="0"/>
              <a:ea typeface="Cambria" charset="0"/>
              <a:cs typeface="Cambria" charset="0"/>
            </a:rPr>
            <a:t> </a:t>
          </a:r>
          <a:r>
            <a:rPr lang="it-IT" sz="3200" b="1" kern="1200" dirty="0">
              <a:solidFill>
                <a:schemeClr val="lt1"/>
              </a:solidFill>
              <a:effectLst/>
              <a:latin typeface="Cambria" charset="0"/>
              <a:ea typeface="Cambria" charset="0"/>
              <a:cs typeface="Cambria" charset="0"/>
            </a:rPr>
            <a:t>RIASSUNZIONE C.P.C</a:t>
          </a:r>
          <a:r>
            <a:rPr lang="it-IT" sz="3200" b="1" kern="1200" dirty="0">
              <a:latin typeface="Cambria" charset="0"/>
              <a:ea typeface="Cambria" charset="0"/>
              <a:cs typeface="Cambria" charset="0"/>
            </a:rPr>
            <a:t>.</a:t>
          </a:r>
          <a:endParaRPr lang="it-IT" sz="3200" kern="1200" dirty="0">
            <a:latin typeface="Cambria" charset="0"/>
            <a:ea typeface="Cambria" charset="0"/>
            <a:cs typeface="Cambria" charset="0"/>
          </a:endParaRPr>
        </a:p>
      </dsp:txBody>
      <dsp:txXfrm>
        <a:off x="1269644" y="2407260"/>
        <a:ext cx="9623169" cy="1220993"/>
      </dsp:txXfrm>
    </dsp:sp>
    <dsp:sp modelId="{7567321E-67E9-4723-8FEF-E52F2273E44F}">
      <dsp:nvSpPr>
        <dsp:cNvPr id="0" name=""/>
        <dsp:cNvSpPr/>
      </dsp:nvSpPr>
      <dsp:spPr>
        <a:xfrm>
          <a:off x="528079" y="2289361"/>
          <a:ext cx="1526241" cy="1526241"/>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EDC3A1F-8450-4FC2-B8D5-6D0C9BF5EB89}">
      <dsp:nvSpPr>
        <dsp:cNvPr id="0" name=""/>
        <dsp:cNvSpPr/>
      </dsp:nvSpPr>
      <dsp:spPr>
        <a:xfrm>
          <a:off x="847369" y="4273475"/>
          <a:ext cx="10067000" cy="1220993"/>
        </a:xfrm>
        <a:prstGeom prst="rect">
          <a:avLst/>
        </a:prstGeom>
        <a:solidFill>
          <a:schemeClr val="tx2">
            <a:lumMod val="25000"/>
            <a:lumOff val="75000"/>
          </a:schemeClr>
        </a:soli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969163" tIns="81280" rIns="81280" bIns="81280" numCol="1" spcCol="1270" anchor="ctr" anchorCtr="0">
          <a:noAutofit/>
        </a:bodyPr>
        <a:lstStyle/>
        <a:p>
          <a:pPr lvl="0" algn="l" defTabSz="1422400">
            <a:lnSpc>
              <a:spcPct val="90000"/>
            </a:lnSpc>
            <a:spcBef>
              <a:spcPct val="0"/>
            </a:spcBef>
            <a:spcAft>
              <a:spcPct val="35000"/>
            </a:spcAft>
          </a:pPr>
          <a:r>
            <a:rPr lang="it-IT" sz="3200" b="1" kern="1200" dirty="0">
              <a:solidFill>
                <a:schemeClr val="lt1"/>
              </a:solidFill>
              <a:effectLst/>
              <a:latin typeface="Cambria" charset="0"/>
              <a:ea typeface="Cambria" charset="0"/>
              <a:cs typeface="Cambria" charset="0"/>
            </a:rPr>
            <a:t>3- RICORSO </a:t>
          </a:r>
          <a:r>
            <a:rPr lang="it-IT" sz="3200" b="1" i="1" kern="1200" dirty="0">
              <a:solidFill>
                <a:schemeClr val="lt1"/>
              </a:solidFill>
              <a:effectLst/>
              <a:latin typeface="Cambria" charset="0"/>
              <a:ea typeface="Cambria" charset="0"/>
              <a:cs typeface="Cambria" charset="0"/>
            </a:rPr>
            <a:t>EX</a:t>
          </a:r>
          <a:r>
            <a:rPr lang="it-IT" sz="3200" b="1" kern="1200" dirty="0">
              <a:solidFill>
                <a:schemeClr val="lt1"/>
              </a:solidFill>
              <a:effectLst/>
              <a:latin typeface="Cambria" charset="0"/>
              <a:ea typeface="Cambria" charset="0"/>
              <a:cs typeface="Cambria" charset="0"/>
            </a:rPr>
            <a:t> ART. 669</a:t>
          </a:r>
          <a:r>
            <a:rPr lang="it-IT" sz="3200" b="1" i="1" kern="1200" dirty="0">
              <a:solidFill>
                <a:schemeClr val="lt1"/>
              </a:solidFill>
              <a:effectLst/>
              <a:latin typeface="Cambria" charset="0"/>
              <a:ea typeface="Cambria" charset="0"/>
              <a:cs typeface="Cambria" charset="0"/>
            </a:rPr>
            <a:t>-DUODECIES</a:t>
          </a:r>
          <a:r>
            <a:rPr lang="it-IT" sz="3200" b="1" kern="1200" dirty="0">
              <a:solidFill>
                <a:schemeClr val="lt1"/>
              </a:solidFill>
              <a:effectLst/>
              <a:latin typeface="Cambria" charset="0"/>
              <a:ea typeface="Cambria" charset="0"/>
              <a:cs typeface="Cambria" charset="0"/>
            </a:rPr>
            <a:t> </a:t>
          </a:r>
          <a:endParaRPr lang="it-IT" sz="3200" kern="1200" dirty="0">
            <a:latin typeface="Cambria" charset="0"/>
            <a:ea typeface="Cambria" charset="0"/>
            <a:cs typeface="Cambria" charset="0"/>
          </a:endParaRPr>
        </a:p>
      </dsp:txBody>
      <dsp:txXfrm>
        <a:off x="847369" y="4273475"/>
        <a:ext cx="10067000" cy="1220993"/>
      </dsp:txXfrm>
    </dsp:sp>
    <dsp:sp modelId="{0E9F82CE-4B28-4DA3-A5AC-06DFBCCC0177}">
      <dsp:nvSpPr>
        <dsp:cNvPr id="0" name=""/>
        <dsp:cNvSpPr/>
      </dsp:nvSpPr>
      <dsp:spPr>
        <a:xfrm>
          <a:off x="84248" y="4120851"/>
          <a:ext cx="1526241" cy="1526241"/>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94B85B-9A7D-194A-9445-B30253BA6392}">
      <dsp:nvSpPr>
        <dsp:cNvPr id="0" name=""/>
        <dsp:cNvSpPr/>
      </dsp:nvSpPr>
      <dsp:spPr>
        <a:xfrm>
          <a:off x="-6647698" y="-1055453"/>
          <a:ext cx="8215872" cy="8215872"/>
        </a:xfrm>
        <a:prstGeom prst="blockArc">
          <a:avLst>
            <a:gd name="adj1" fmla="val 18900000"/>
            <a:gd name="adj2" fmla="val 2700000"/>
            <a:gd name="adj3" fmla="val 263"/>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745FBA8-A2A3-DD48-84D8-24B7E94E8C35}">
      <dsp:nvSpPr>
        <dsp:cNvPr id="0" name=""/>
        <dsp:cNvSpPr/>
      </dsp:nvSpPr>
      <dsp:spPr>
        <a:xfrm>
          <a:off x="1480691" y="323393"/>
          <a:ext cx="9732678" cy="2679566"/>
        </a:xfrm>
        <a:prstGeom prst="rect">
          <a:avLst/>
        </a:prstGeom>
        <a:solidFill>
          <a:schemeClr val="tx2">
            <a:lumMod val="25000"/>
            <a:lumOff val="75000"/>
          </a:schemeClr>
        </a:soli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384353" tIns="71120" rIns="71120" bIns="7112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it-IT" sz="2800" b="1" kern="1200" dirty="0">
              <a:latin typeface="Cambria" charset="0"/>
              <a:ea typeface="Cambria" charset="0"/>
              <a:cs typeface="Cambria" charset="0"/>
            </a:rPr>
            <a:t>1- LE DISFUNZIONI DEL SISTEMA DEL PROCESSO TELEMATICO</a:t>
          </a:r>
        </a:p>
        <a:p>
          <a:pPr marL="0" marR="0" lvl="0" indent="0" algn="l" defTabSz="914400" eaLnBrk="1" fontAlgn="auto" latinLnBrk="0" hangingPunct="1">
            <a:lnSpc>
              <a:spcPct val="100000"/>
            </a:lnSpc>
            <a:spcBef>
              <a:spcPct val="0"/>
            </a:spcBef>
            <a:spcAft>
              <a:spcPts val="0"/>
            </a:spcAft>
            <a:buClrTx/>
            <a:buSzTx/>
            <a:buFontTx/>
            <a:buNone/>
            <a:tabLst/>
            <a:defRPr/>
          </a:pPr>
          <a:r>
            <a:rPr lang="it-IT" sz="2800" b="1" kern="1200" dirty="0">
              <a:solidFill>
                <a:schemeClr val="tx1"/>
              </a:solidFill>
              <a:latin typeface="Cambria" charset="0"/>
              <a:ea typeface="Cambria" charset="0"/>
              <a:cs typeface="Cambria" charset="0"/>
            </a:rPr>
            <a:t>- </a:t>
          </a:r>
          <a:r>
            <a:rPr lang="it-IT" sz="2800" b="1" kern="1200" dirty="0">
              <a:solidFill>
                <a:schemeClr val="bg1"/>
              </a:solidFill>
              <a:latin typeface="Cambria" charset="0"/>
              <a:ea typeface="Cambria" charset="0"/>
              <a:cs typeface="Cambria" charset="0"/>
            </a:rPr>
            <a:t>dipendenti</a:t>
          </a:r>
          <a:r>
            <a:rPr lang="it-IT" sz="2800" b="1" kern="1200" dirty="0">
              <a:solidFill>
                <a:schemeClr val="tx1"/>
              </a:solidFill>
              <a:latin typeface="Cambria" charset="0"/>
              <a:ea typeface="Cambria" charset="0"/>
              <a:cs typeface="Cambria" charset="0"/>
            </a:rPr>
            <a:t> </a:t>
          </a:r>
          <a:r>
            <a:rPr lang="it-IT" sz="2800" b="1" kern="1200" dirty="0">
              <a:solidFill>
                <a:schemeClr val="bg1"/>
              </a:solidFill>
              <a:latin typeface="Cambria" charset="0"/>
              <a:ea typeface="Cambria" charset="0"/>
              <a:cs typeface="Cambria" charset="0"/>
            </a:rPr>
            <a:t>dal </a:t>
          </a:r>
          <a:r>
            <a:rPr lang="it-IT" sz="2800" b="1" kern="1200" dirty="0">
              <a:latin typeface="Cambria" charset="0"/>
              <a:ea typeface="Cambria" charset="0"/>
              <a:cs typeface="Cambria" charset="0"/>
            </a:rPr>
            <a:t>sistema informatico del Dominio giustizia;</a:t>
          </a:r>
        </a:p>
        <a:p>
          <a:pPr marL="0" marR="0" lvl="0" indent="0" algn="l" defTabSz="914400" eaLnBrk="1" fontAlgn="auto" latinLnBrk="0" hangingPunct="1">
            <a:lnSpc>
              <a:spcPct val="100000"/>
            </a:lnSpc>
            <a:spcBef>
              <a:spcPct val="0"/>
            </a:spcBef>
            <a:spcAft>
              <a:spcPts val="0"/>
            </a:spcAft>
            <a:buClrTx/>
            <a:buSzTx/>
            <a:buFontTx/>
            <a:buNone/>
            <a:tabLst/>
            <a:defRPr/>
          </a:pPr>
          <a:r>
            <a:rPr lang="it-IT" sz="3200" b="1" kern="1200" dirty="0">
              <a:solidFill>
                <a:schemeClr val="tx1"/>
              </a:solidFill>
              <a:latin typeface="Cambria" charset="0"/>
              <a:ea typeface="Cambria" charset="0"/>
              <a:cs typeface="Cambria" charset="0"/>
            </a:rPr>
            <a:t>- </a:t>
          </a:r>
          <a:r>
            <a:rPr lang="it-IT" sz="2800" b="1" kern="1200" dirty="0">
              <a:solidFill>
                <a:schemeClr val="bg1"/>
              </a:solidFill>
              <a:latin typeface="Cambria" charset="0"/>
              <a:ea typeface="Cambria" charset="0"/>
              <a:cs typeface="Cambria" charset="0"/>
            </a:rPr>
            <a:t>riconducibili all’utente ( ➤ </a:t>
          </a:r>
          <a:r>
            <a:rPr lang="it-IT" sz="2800" u="sng" kern="1200" dirty="0">
              <a:latin typeface="Cambria" charset="0"/>
              <a:ea typeface="Cambria" charset="0"/>
              <a:cs typeface="Cambria" charset="0"/>
            </a:rPr>
            <a:t>oneri in capo al professionista)</a:t>
          </a:r>
          <a:endParaRPr lang="it-IT" sz="2000" kern="1200" dirty="0">
            <a:solidFill>
              <a:schemeClr val="tx1"/>
            </a:solidFill>
            <a:latin typeface="Cambria" charset="0"/>
            <a:ea typeface="Cambria" charset="0"/>
            <a:cs typeface="Cambria" charset="0"/>
          </a:endParaRPr>
        </a:p>
      </dsp:txBody>
      <dsp:txXfrm>
        <a:off x="1480691" y="323393"/>
        <a:ext cx="9732678" cy="2679566"/>
      </dsp:txXfrm>
    </dsp:sp>
    <dsp:sp modelId="{28A952FD-09CF-0748-8FA6-2B0A4AB2856B}">
      <dsp:nvSpPr>
        <dsp:cNvPr id="0" name=""/>
        <dsp:cNvSpPr/>
      </dsp:nvSpPr>
      <dsp:spPr>
        <a:xfrm>
          <a:off x="302812" y="810709"/>
          <a:ext cx="2039925" cy="1866957"/>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26A5D39-EC74-4A01-AC69-DB1BD6E91159}">
      <dsp:nvSpPr>
        <dsp:cNvPr id="0" name=""/>
        <dsp:cNvSpPr/>
      </dsp:nvSpPr>
      <dsp:spPr>
        <a:xfrm>
          <a:off x="1444768" y="3164992"/>
          <a:ext cx="9712030" cy="2877709"/>
        </a:xfrm>
        <a:prstGeom prst="rect">
          <a:avLst/>
        </a:prstGeom>
        <a:solidFill>
          <a:schemeClr val="tx2">
            <a:lumMod val="25000"/>
            <a:lumOff val="75000"/>
          </a:schemeClr>
        </a:soli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384353" tIns="71120" rIns="71120" bIns="71120" numCol="1" spcCol="1270" anchor="ctr" anchorCtr="0">
          <a:noAutofit/>
        </a:bodyPr>
        <a:lstStyle/>
        <a:p>
          <a:pPr lvl="0" algn="l" defTabSz="1244600">
            <a:lnSpc>
              <a:spcPct val="90000"/>
            </a:lnSpc>
            <a:spcBef>
              <a:spcPct val="0"/>
            </a:spcBef>
            <a:spcAft>
              <a:spcPct val="35000"/>
            </a:spcAft>
          </a:pPr>
          <a:r>
            <a:rPr lang="it-IT" sz="2800" b="1" kern="1200" dirty="0">
              <a:latin typeface="+mn-lt"/>
            </a:rPr>
            <a:t>2- DEPOSITI TARDIVI </a:t>
          </a:r>
          <a:endParaRPr lang="it-IT" sz="2800" b="1" kern="1200" dirty="0">
            <a:latin typeface="Cambria" charset="0"/>
            <a:ea typeface="Cambria" charset="0"/>
            <a:cs typeface="Cambria" charset="0"/>
          </a:endParaRPr>
        </a:p>
        <a:p>
          <a:pPr lvl="0" algn="l" defTabSz="1244600">
            <a:lnSpc>
              <a:spcPct val="90000"/>
            </a:lnSpc>
            <a:spcBef>
              <a:spcPct val="0"/>
            </a:spcBef>
            <a:spcAft>
              <a:spcPct val="35000"/>
            </a:spcAft>
          </a:pPr>
          <a:r>
            <a:rPr lang="it-IT" sz="2800" b="1" kern="1200" dirty="0">
              <a:latin typeface="+mn-lt"/>
            </a:rPr>
            <a:t>- decadenza (</a:t>
          </a:r>
          <a:r>
            <a:rPr lang="it-IT" sz="2800" b="1" kern="1200" dirty="0" err="1">
              <a:latin typeface="+mn-lt"/>
            </a:rPr>
            <a:t>Trib</a:t>
          </a:r>
          <a:r>
            <a:rPr lang="it-IT" sz="2800" b="1" kern="1200" dirty="0">
              <a:latin typeface="+mn-lt"/>
            </a:rPr>
            <a:t>. Padova, 10 maggio 2017)</a:t>
          </a:r>
        </a:p>
        <a:p>
          <a:pPr lvl="0" algn="l" defTabSz="1244600">
            <a:lnSpc>
              <a:spcPct val="90000"/>
            </a:lnSpc>
            <a:spcBef>
              <a:spcPct val="0"/>
            </a:spcBef>
            <a:spcAft>
              <a:spcPct val="35000"/>
            </a:spcAft>
          </a:pPr>
          <a:r>
            <a:rPr lang="it-IT" sz="2800" b="1" kern="1200" dirty="0">
              <a:latin typeface="+mn-lt"/>
            </a:rPr>
            <a:t>- rimessione in termini (</a:t>
          </a:r>
          <a:r>
            <a:rPr lang="it-IT" sz="2800" b="1" kern="1200" dirty="0" err="1">
              <a:latin typeface="+mn-lt"/>
            </a:rPr>
            <a:t>Trib</a:t>
          </a:r>
          <a:r>
            <a:rPr lang="it-IT" sz="2800" b="1" kern="1200" dirty="0">
              <a:latin typeface="+mn-lt"/>
            </a:rPr>
            <a:t>. Milano, sez. lav., </a:t>
          </a:r>
          <a:r>
            <a:rPr lang="it-IT" sz="2800" b="1" kern="1200" dirty="0" err="1">
              <a:latin typeface="+mn-lt"/>
            </a:rPr>
            <a:t>ord</a:t>
          </a:r>
          <a:r>
            <a:rPr lang="it-IT" sz="2800" b="1" kern="1200" dirty="0">
              <a:latin typeface="+mn-lt"/>
            </a:rPr>
            <a:t>. 10 maggio 2016, </a:t>
          </a:r>
          <a:r>
            <a:rPr lang="it-IT" sz="2800" b="1" kern="1200" dirty="0" err="1">
              <a:latin typeface="+mn-lt"/>
            </a:rPr>
            <a:t>Cass</a:t>
          </a:r>
          <a:r>
            <a:rPr lang="it-IT" sz="2800" b="1" kern="1200" dirty="0">
              <a:latin typeface="+mn-lt"/>
            </a:rPr>
            <a:t>. civ. sez. I, </a:t>
          </a:r>
          <a:r>
            <a:rPr lang="it-IT" sz="2800" b="1" kern="1200" dirty="0" err="1">
              <a:latin typeface="+mn-lt"/>
            </a:rPr>
            <a:t>sent</a:t>
          </a:r>
          <a:r>
            <a:rPr lang="it-IT" sz="2800" b="1" kern="1200" dirty="0">
              <a:latin typeface="+mn-lt"/>
            </a:rPr>
            <a:t>., 21 dicembre 2016, n. 26639, </a:t>
          </a:r>
          <a:r>
            <a:rPr lang="it-IT" sz="2800" b="1" kern="1200" dirty="0" err="1">
              <a:latin typeface="+mn-lt"/>
            </a:rPr>
            <a:t>Trib</a:t>
          </a:r>
          <a:r>
            <a:rPr lang="it-IT" sz="2800" b="1" kern="1200" dirty="0">
              <a:latin typeface="+mn-lt"/>
            </a:rPr>
            <a:t>. Santa Maria Capua Vetere, sez. IV civ., 18 maggio 2017, </a:t>
          </a:r>
          <a:r>
            <a:rPr lang="it-IT" sz="2800" kern="1200" dirty="0"/>
            <a:t>alla </a:t>
          </a:r>
          <a:r>
            <a:rPr lang="it-IT" sz="2800" b="1" kern="1200" dirty="0" err="1"/>
            <a:t>Trib</a:t>
          </a:r>
          <a:r>
            <a:rPr lang="it-IT" sz="2800" b="1" kern="1200" dirty="0"/>
            <a:t>. Rovigo </a:t>
          </a:r>
          <a:r>
            <a:rPr lang="it-IT" sz="2800" b="1" kern="1200" dirty="0" err="1"/>
            <a:t>sent</a:t>
          </a:r>
          <a:r>
            <a:rPr lang="it-IT" sz="2800" b="1" kern="1200" dirty="0"/>
            <a:t>. 3 febbraio 2017 n. 110</a:t>
          </a:r>
          <a:r>
            <a:rPr lang="it-IT" sz="2800" b="1" kern="1200" dirty="0">
              <a:latin typeface="+mn-lt"/>
            </a:rPr>
            <a:t>)</a:t>
          </a:r>
        </a:p>
      </dsp:txBody>
      <dsp:txXfrm>
        <a:off x="1444768" y="3164992"/>
        <a:ext cx="9712030" cy="2877709"/>
      </dsp:txXfrm>
    </dsp:sp>
    <dsp:sp modelId="{7567321E-67E9-4723-8FEF-E52F2273E44F}">
      <dsp:nvSpPr>
        <dsp:cNvPr id="0" name=""/>
        <dsp:cNvSpPr/>
      </dsp:nvSpPr>
      <dsp:spPr>
        <a:xfrm>
          <a:off x="232733" y="3270734"/>
          <a:ext cx="2180083" cy="2180083"/>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326823-28E7-D446-AC4A-BE86D2C8A8AE}" type="datetimeFigureOut">
              <a:rPr lang="it-IT" smtClean="0"/>
              <a:t>11/12/17</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A17EAC-6124-7443-BA46-9C7D041E584A}" type="slidenum">
              <a:rPr lang="it-IT" smtClean="0"/>
              <a:t>‹n.›</a:t>
            </a:fld>
            <a:endParaRPr lang="it-IT"/>
          </a:p>
        </p:txBody>
      </p:sp>
    </p:spTree>
    <p:extLst>
      <p:ext uri="{BB962C8B-B14F-4D97-AF65-F5344CB8AC3E}">
        <p14:creationId xmlns:p14="http://schemas.microsoft.com/office/powerpoint/2010/main" val="2121813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6D8BACA4-E187-C74E-9A14-F37B47ACC35C}" type="slidenum">
              <a:rPr lang="it-IT" smtClean="0"/>
              <a:t>14</a:t>
            </a:fld>
            <a:endParaRPr lang="it-IT"/>
          </a:p>
        </p:txBody>
      </p:sp>
    </p:spTree>
    <p:extLst>
      <p:ext uri="{BB962C8B-B14F-4D97-AF65-F5344CB8AC3E}">
        <p14:creationId xmlns:p14="http://schemas.microsoft.com/office/powerpoint/2010/main" val="168824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8392CF6-0D68-45E4-BBE7-132F2326A2EB}" type="datetimeFigureOut">
              <a:rPr lang="it-IT" smtClean="0"/>
              <a:t>11/12/17</a:t>
            </a:fld>
            <a:endParaRPr lang="it-IT"/>
          </a:p>
        </p:txBody>
      </p:sp>
      <p:sp>
        <p:nvSpPr>
          <p:cNvPr id="5" name="Footer Placeholder 4"/>
          <p:cNvSpPr>
            <a:spLocks noGrp="1"/>
          </p:cNvSpPr>
          <p:nvPr>
            <p:ph type="ftr" sz="quarter" idx="11"/>
          </p:nvPr>
        </p:nvSpPr>
        <p:spPr>
          <a:xfrm>
            <a:off x="2692397" y="5037663"/>
            <a:ext cx="5214635" cy="279400"/>
          </a:xfrm>
        </p:spPr>
        <p:txBody>
          <a:bodyPr/>
          <a:lstStyle/>
          <a:p>
            <a:endParaRPr lang="it-IT"/>
          </a:p>
        </p:txBody>
      </p:sp>
      <p:sp>
        <p:nvSpPr>
          <p:cNvPr id="6" name="Slide Number Placeholder 5"/>
          <p:cNvSpPr>
            <a:spLocks noGrp="1"/>
          </p:cNvSpPr>
          <p:nvPr>
            <p:ph type="sldNum" sz="quarter" idx="12"/>
          </p:nvPr>
        </p:nvSpPr>
        <p:spPr>
          <a:xfrm>
            <a:off x="8956900" y="5037663"/>
            <a:ext cx="551167" cy="279400"/>
          </a:xfrm>
        </p:spPr>
        <p:txBody>
          <a:bodyPr/>
          <a:lstStyle/>
          <a:p>
            <a:fld id="{802A1D76-6868-4CCB-9D69-66373C8FF6E1}" type="slidenum">
              <a:rPr lang="it-IT" smtClean="0"/>
              <a:t>‹n.›</a:t>
            </a:fld>
            <a:endParaRPr lang="it-IT"/>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Trascinare l'immagine su un segnaposto o fare clic sull'icona per aggiungerla</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E8392CF6-0D68-45E4-BBE7-132F2326A2EB}" type="datetimeFigureOut">
              <a:rPr lang="it-IT" smtClean="0"/>
              <a:t>11/12/17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02A1D76-6868-4CCB-9D69-66373C8FF6E1}"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E8392CF6-0D68-45E4-BBE7-132F2326A2EB}" type="datetimeFigureOut">
              <a:rPr lang="it-IT" smtClean="0"/>
              <a:t>11/12/17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02A1D76-6868-4CCB-9D69-66373C8FF6E1}" type="slidenum">
              <a:rPr lang="it-IT" smtClean="0"/>
              <a:t>‹n.›</a:t>
            </a:fld>
            <a:endParaRPr lang="it-IT"/>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E8392CF6-0D68-45E4-BBE7-132F2326A2EB}" type="datetimeFigureOut">
              <a:rPr lang="it-IT" smtClean="0"/>
              <a:t>11/12/17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02A1D76-6868-4CCB-9D69-66373C8FF6E1}" type="slidenum">
              <a:rPr lang="it-IT" smtClean="0"/>
              <a:t>‹n.›</a:t>
            </a:fld>
            <a:endParaRPr lang="it-IT"/>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E8392CF6-0D68-45E4-BBE7-132F2326A2EB}" type="datetimeFigureOut">
              <a:rPr lang="it-IT" smtClean="0"/>
              <a:t>11/12/17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02A1D76-6868-4CCB-9D69-66373C8FF6E1}" type="slidenum">
              <a:rPr lang="it-IT" smtClean="0"/>
              <a:t>‹n.›</a:t>
            </a:fld>
            <a:endParaRPr lang="it-I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it-IT"/>
              <a:t>Fare clic per modificare lo stile del titolo dello schema</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E8392CF6-0D68-45E4-BBE7-132F2326A2EB}" type="datetimeFigureOut">
              <a:rPr lang="it-IT" smtClean="0"/>
              <a:t>11/12/17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02A1D76-6868-4CCB-9D69-66373C8FF6E1}" type="slidenum">
              <a:rPr lang="it-IT" smtClean="0"/>
              <a:t>‹n.›</a:t>
            </a:fld>
            <a:endParaRPr lang="it-IT"/>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it-IT"/>
              <a:t>Fare clic per modificare lo stile del titolo dello schema</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E8392CF6-0D68-45E4-BBE7-132F2326A2EB}" type="datetimeFigureOut">
              <a:rPr lang="it-IT" smtClean="0"/>
              <a:t>11/12/17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02A1D76-6868-4CCB-9D69-66373C8FF6E1}" type="slidenum">
              <a:rPr lang="it-IT" smtClean="0"/>
              <a:t>‹n.›</a:t>
            </a:fld>
            <a:endParaRPr lang="it-IT"/>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8392CF6-0D68-45E4-BBE7-132F2326A2EB}" type="datetimeFigureOut">
              <a:rPr lang="it-IT" smtClean="0"/>
              <a:t>11/12/17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02A1D76-6868-4CCB-9D69-66373C8FF6E1}" type="slidenum">
              <a:rPr lang="it-IT" smtClean="0"/>
              <a:t>‹n.›</a:t>
            </a:fld>
            <a:endParaRPr lang="it-IT"/>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olo e testo vertical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8392CF6-0D68-45E4-BBE7-132F2326A2EB}" type="datetimeFigureOut">
              <a:rPr lang="it-IT" smtClean="0"/>
              <a:t>11/12/17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02A1D76-6868-4CCB-9D69-66373C8FF6E1}" type="slidenum">
              <a:rPr lang="it-IT" smtClean="0"/>
              <a:t>‹n.›</a:t>
            </a:fld>
            <a:endParaRPr lang="it-IT"/>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8392CF6-0D68-45E4-BBE7-132F2326A2EB}" type="datetimeFigureOut">
              <a:rPr lang="it-IT" smtClean="0"/>
              <a:t>11/12/17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02A1D76-6868-4CCB-9D69-66373C8FF6E1}" type="slidenum">
              <a:rPr lang="it-IT" smtClean="0"/>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E8392CF6-0D68-45E4-BBE7-132F2326A2EB}" type="datetimeFigureOut">
              <a:rPr lang="it-IT" smtClean="0"/>
              <a:t>11/12/17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02A1D76-6868-4CCB-9D69-66373C8FF6E1}" type="slidenum">
              <a:rPr lang="it-IT" smtClean="0"/>
              <a:t>‹n.›</a:t>
            </a:fld>
            <a:endParaRPr lang="it-IT"/>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E8392CF6-0D68-45E4-BBE7-132F2326A2EB}" type="datetimeFigureOut">
              <a:rPr lang="it-IT" smtClean="0"/>
              <a:t>11/12/17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02A1D76-6868-4CCB-9D69-66373C8FF6E1}" type="slidenum">
              <a:rPr lang="it-IT" smtClean="0"/>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E8392CF6-0D68-45E4-BBE7-132F2326A2EB}" type="datetimeFigureOut">
              <a:rPr lang="it-IT" smtClean="0"/>
              <a:t>11/12/17</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802A1D76-6868-4CCB-9D69-66373C8FF6E1}" type="slidenum">
              <a:rPr lang="it-IT" smtClean="0"/>
              <a:t>‹n.›</a:t>
            </a:fld>
            <a:endParaRPr lang="it-IT"/>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E8392CF6-0D68-45E4-BBE7-132F2326A2EB}" type="datetimeFigureOut">
              <a:rPr lang="it-IT" smtClean="0"/>
              <a:t>11/12/17</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802A1D76-6868-4CCB-9D69-66373C8FF6E1}" type="slidenum">
              <a:rPr lang="it-IT" smtClean="0"/>
              <a:t>‹n.›</a:t>
            </a:fld>
            <a:endParaRPr lang="it-IT"/>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392CF6-0D68-45E4-BBE7-132F2326A2EB}" type="datetimeFigureOut">
              <a:rPr lang="it-IT" smtClean="0"/>
              <a:t>11/12/17</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802A1D76-6868-4CCB-9D69-66373C8FF6E1}" type="slidenum">
              <a:rPr lang="it-IT" smtClean="0"/>
              <a:t>‹n.›</a:t>
            </a:fld>
            <a:endParaRPr lang="it-IT"/>
          </a:p>
        </p:txBody>
      </p:sp>
    </p:spTree>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E8392CF6-0D68-45E4-BBE7-132F2326A2EB}" type="datetimeFigureOut">
              <a:rPr lang="it-IT" smtClean="0"/>
              <a:t>11/12/17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02A1D76-6868-4CCB-9D69-66373C8FF6E1}" type="slidenum">
              <a:rPr lang="it-IT" smtClean="0"/>
              <a:t>‹n.›</a:t>
            </a:fld>
            <a:endParaRPr lang="it-IT"/>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it-IT"/>
              <a:t>Fare clic per modificare lo stile del titolo dello schema</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Trascinare l'immagine su un segnaposto o fare clic sull'icona per aggiungerla</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E8392CF6-0D68-45E4-BBE7-132F2326A2EB}" type="datetimeFigureOut">
              <a:rPr lang="it-IT" smtClean="0"/>
              <a:t>11/12/17</a:t>
            </a:fld>
            <a:endParaRPr lang="it-IT"/>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02A1D76-6868-4CCB-9D69-66373C8FF6E1}" type="slidenum">
              <a:rPr lang="it-IT" smtClean="0"/>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4.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8392CF6-0D68-45E4-BBE7-132F2326A2EB}" type="datetimeFigureOut">
              <a:rPr lang="it-IT" smtClean="0"/>
              <a:t>11/12/17</a:t>
            </a:fld>
            <a:endParaRPr lang="it-IT"/>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it-IT"/>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02A1D76-6868-4CCB-9D69-66373C8FF6E1}" type="slidenum">
              <a:rPr lang="it-IT" smtClean="0"/>
              <a:t>‹n.›</a:t>
            </a:fld>
            <a:endParaRPr lang="it-IT"/>
          </a:p>
        </p:txBody>
      </p:sp>
    </p:spTree>
    <p:extLst>
      <p:ext uri="{BB962C8B-B14F-4D97-AF65-F5344CB8AC3E}">
        <p14:creationId xmlns:p14="http://schemas.microsoft.com/office/powerpoint/2010/main" val="1959524501"/>
      </p:ext>
    </p:extLst>
  </p:cSld>
  <p:clrMap bg1="lt1" tx1="dk1" bg2="lt2" tx2="dk2" accent1="accent1" accent2="accent2" accent3="accent3" accent4="accent4" accent5="accent5" accent6="accent6" hlink="hlink" folHlink="folHlink"/>
  <p:sldLayoutIdLst>
    <p:sldLayoutId id="2147484052" r:id="rId1"/>
    <p:sldLayoutId id="2147484053" r:id="rId2"/>
    <p:sldLayoutId id="2147484054" r:id="rId3"/>
    <p:sldLayoutId id="2147484055" r:id="rId4"/>
    <p:sldLayoutId id="2147484056" r:id="rId5"/>
    <p:sldLayoutId id="2147484057" r:id="rId6"/>
    <p:sldLayoutId id="2147484058" r:id="rId7"/>
    <p:sldLayoutId id="2147484059" r:id="rId8"/>
    <p:sldLayoutId id="2147484060" r:id="rId9"/>
    <p:sldLayoutId id="2147484061" r:id="rId10"/>
    <p:sldLayoutId id="2147484062" r:id="rId11"/>
    <p:sldLayoutId id="2147484063" r:id="rId12"/>
    <p:sldLayoutId id="2147484064" r:id="rId13"/>
    <p:sldLayoutId id="2147484065" r:id="rId14"/>
    <p:sldLayoutId id="2147484066" r:id="rId15"/>
    <p:sldLayoutId id="2147484067" r:id="rId16"/>
    <p:sldLayoutId id="2147484068"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7.xml"/><Relationship Id="rId2" Type="http://schemas.openxmlformats.org/officeDocument/2006/relationships/diagramData" Target="../diagrams/data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7.xml"/><Relationship Id="rId2" Type="http://schemas.openxmlformats.org/officeDocument/2006/relationships/diagramData" Target="../diagrams/data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7.xml"/><Relationship Id="rId2" Type="http://schemas.openxmlformats.org/officeDocument/2006/relationships/diagramData" Target="../diagrams/data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7.xml"/><Relationship Id="rId2" Type="http://schemas.openxmlformats.org/officeDocument/2006/relationships/diagramData" Target="../diagrams/data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1" Type="http://schemas.openxmlformats.org/officeDocument/2006/relationships/slideLayout" Target="../slideLayouts/slideLayout7.xml"/><Relationship Id="rId2" Type="http://schemas.openxmlformats.org/officeDocument/2006/relationships/diagramData" Target="../diagrams/data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8.xml"/><Relationship Id="rId4" Type="http://schemas.openxmlformats.org/officeDocument/2006/relationships/diagramQuickStyle" Target="../diagrams/quickStyle8.xml"/><Relationship Id="rId5" Type="http://schemas.openxmlformats.org/officeDocument/2006/relationships/diagramColors" Target="../diagrams/colors8.xml"/><Relationship Id="rId6" Type="http://schemas.microsoft.com/office/2007/relationships/diagramDrawing" Target="../diagrams/drawing8.xml"/><Relationship Id="rId1" Type="http://schemas.openxmlformats.org/officeDocument/2006/relationships/slideLayout" Target="../slideLayouts/slideLayout7.xml"/><Relationship Id="rId2" Type="http://schemas.openxmlformats.org/officeDocument/2006/relationships/diagramData" Target="../diagrams/data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9.xml"/><Relationship Id="rId4" Type="http://schemas.openxmlformats.org/officeDocument/2006/relationships/diagramQuickStyle" Target="../diagrams/quickStyle9.xml"/><Relationship Id="rId5" Type="http://schemas.openxmlformats.org/officeDocument/2006/relationships/diagramColors" Target="../diagrams/colors9.xml"/><Relationship Id="rId6" Type="http://schemas.microsoft.com/office/2007/relationships/diagramDrawing" Target="../diagrams/drawing9.xml"/><Relationship Id="rId1" Type="http://schemas.openxmlformats.org/officeDocument/2006/relationships/slideLayout" Target="../slideLayouts/slideLayout7.xml"/><Relationship Id="rId2" Type="http://schemas.openxmlformats.org/officeDocument/2006/relationships/diagramData" Target="../diagrams/data9.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0.xml"/><Relationship Id="rId4" Type="http://schemas.openxmlformats.org/officeDocument/2006/relationships/diagramQuickStyle" Target="../diagrams/quickStyle10.xml"/><Relationship Id="rId5" Type="http://schemas.openxmlformats.org/officeDocument/2006/relationships/diagramColors" Target="../diagrams/colors10.xml"/><Relationship Id="rId6" Type="http://schemas.microsoft.com/office/2007/relationships/diagramDrawing" Target="../diagrams/drawing10.xml"/><Relationship Id="rId1" Type="http://schemas.openxmlformats.org/officeDocument/2006/relationships/slideLayout" Target="../slideLayouts/slideLayout7.xml"/><Relationship Id="rId2" Type="http://schemas.openxmlformats.org/officeDocument/2006/relationships/diagramData" Target="../diagrams/data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consiglionazionaleforense.it/documents/20182/219809/Schema+per+la+redazione+dei+ricorsi+per+cassazione+in+materia+civile+e+tributaria/dd6a4a0d-23a4-4235-be01-6432ac449ebd"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669248" y="2866554"/>
            <a:ext cx="6815669" cy="1515533"/>
          </a:xfrm>
        </p:spPr>
        <p:txBody>
          <a:bodyPr/>
          <a:lstStyle/>
          <a:p>
            <a:r>
              <a:rPr lang="it-IT" b="1" dirty="0">
                <a:latin typeface="Cambria" charset="0"/>
                <a:ea typeface="Cambria" charset="0"/>
                <a:cs typeface="Cambria" charset="0"/>
              </a:rPr>
              <a:t>IL DEPOSITO TELEMATICO</a:t>
            </a:r>
          </a:p>
        </p:txBody>
      </p:sp>
    </p:spTree>
    <p:extLst>
      <p:ext uri="{BB962C8B-B14F-4D97-AF65-F5344CB8AC3E}">
        <p14:creationId xmlns:p14="http://schemas.microsoft.com/office/powerpoint/2010/main" val="1556219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stretch>
            <a:fillRect/>
          </a:stretch>
        </p:blipFill>
        <p:spPr>
          <a:xfrm>
            <a:off x="416689" y="241300"/>
            <a:ext cx="11389488" cy="6375400"/>
          </a:xfrm>
          <a:prstGeom prst="rect">
            <a:avLst/>
          </a:prstGeom>
        </p:spPr>
      </p:pic>
    </p:spTree>
    <p:extLst>
      <p:ext uri="{BB962C8B-B14F-4D97-AF65-F5344CB8AC3E}">
        <p14:creationId xmlns:p14="http://schemas.microsoft.com/office/powerpoint/2010/main" val="473081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439838" y="309282"/>
            <a:ext cx="11597833" cy="6085168"/>
          </a:xfrm>
          <a:prstGeom prst="rect">
            <a:avLst/>
          </a:prstGeom>
        </p:spPr>
      </p:pic>
    </p:spTree>
    <p:extLst>
      <p:ext uri="{BB962C8B-B14F-4D97-AF65-F5344CB8AC3E}">
        <p14:creationId xmlns:p14="http://schemas.microsoft.com/office/powerpoint/2010/main" val="1088023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257062" y="921230"/>
            <a:ext cx="7697166" cy="4599894"/>
          </a:xfrm>
          <a:noFill/>
        </p:spPr>
        <p:txBody>
          <a:bodyPr>
            <a:noAutofit/>
          </a:bodyPr>
          <a:lstStyle/>
          <a:p>
            <a:pPr algn="ctr"/>
            <a:r>
              <a:rPr lang="it-IT" b="1" dirty="0">
                <a:latin typeface="Cambria" charset="0"/>
                <a:ea typeface="Cambria" charset="0"/>
                <a:cs typeface="Cambria" charset="0"/>
              </a:rPr>
              <a:t>IL FORMATO DEI</a:t>
            </a:r>
            <a:br>
              <a:rPr lang="it-IT" b="1" dirty="0">
                <a:latin typeface="Cambria" charset="0"/>
                <a:ea typeface="Cambria" charset="0"/>
                <a:cs typeface="Cambria" charset="0"/>
              </a:rPr>
            </a:br>
            <a:r>
              <a:rPr lang="it-IT" b="1" dirty="0">
                <a:latin typeface="Cambria" charset="0"/>
                <a:ea typeface="Cambria" charset="0"/>
                <a:cs typeface="Cambria" charset="0"/>
              </a:rPr>
              <a:t>DOCUMENTI INFORMATICI </a:t>
            </a:r>
            <a:br>
              <a:rPr lang="it-IT" b="1" dirty="0">
                <a:latin typeface="Cambria" charset="0"/>
                <a:ea typeface="Cambria" charset="0"/>
                <a:cs typeface="Cambria" charset="0"/>
              </a:rPr>
            </a:br>
            <a:r>
              <a:rPr lang="it-IT" b="1" dirty="0">
                <a:latin typeface="Cambria" charset="0"/>
                <a:ea typeface="Cambria" charset="0"/>
                <a:cs typeface="Cambria" charset="0"/>
              </a:rPr>
              <a:t>NEL PROCESSO CIVILE </a:t>
            </a:r>
            <a:br>
              <a:rPr lang="it-IT" b="1" dirty="0">
                <a:latin typeface="Cambria" charset="0"/>
                <a:ea typeface="Cambria" charset="0"/>
                <a:cs typeface="Cambria" charset="0"/>
              </a:rPr>
            </a:br>
            <a:r>
              <a:rPr lang="it-IT" b="1" dirty="0">
                <a:latin typeface="Cambria" charset="0"/>
                <a:ea typeface="Cambria" charset="0"/>
                <a:cs typeface="Cambria" charset="0"/>
              </a:rPr>
              <a:t>E TELEMATICO</a:t>
            </a:r>
            <a:r>
              <a:rPr lang="it-IT" dirty="0">
                <a:latin typeface="Cambria" charset="0"/>
                <a:ea typeface="Cambria" charset="0"/>
                <a:cs typeface="Cambria" charset="0"/>
              </a:rPr>
              <a:t> </a:t>
            </a:r>
          </a:p>
        </p:txBody>
      </p:sp>
    </p:spTree>
    <p:extLst>
      <p:ext uri="{BB962C8B-B14F-4D97-AF65-F5344CB8AC3E}">
        <p14:creationId xmlns:p14="http://schemas.microsoft.com/office/powerpoint/2010/main" val="987564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a 1"/>
          <p:cNvGraphicFramePr/>
          <p:nvPr>
            <p:extLst>
              <p:ext uri="{D42A27DB-BD31-4B8C-83A1-F6EECF244321}">
                <p14:modId xmlns:p14="http://schemas.microsoft.com/office/powerpoint/2010/main" val="360848729"/>
              </p:ext>
            </p:extLst>
          </p:nvPr>
        </p:nvGraphicFramePr>
        <p:xfrm>
          <a:off x="156933" y="1502655"/>
          <a:ext cx="11419367" cy="54310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Tabella 2"/>
          <p:cNvGraphicFramePr>
            <a:graphicFrameLocks noGrp="1"/>
          </p:cNvGraphicFramePr>
          <p:nvPr>
            <p:extLst>
              <p:ext uri="{D42A27DB-BD31-4B8C-83A1-F6EECF244321}">
                <p14:modId xmlns:p14="http://schemas.microsoft.com/office/powerpoint/2010/main" val="1113896609"/>
              </p:ext>
            </p:extLst>
          </p:nvPr>
        </p:nvGraphicFramePr>
        <p:xfrm>
          <a:off x="486138" y="300941"/>
          <a:ext cx="11252208" cy="1422009"/>
        </p:xfrm>
        <a:graphic>
          <a:graphicData uri="http://schemas.openxmlformats.org/drawingml/2006/table">
            <a:tbl>
              <a:tblPr firstRow="1" bandRow="1">
                <a:tableStyleId>{5C22544A-7EE6-4342-B048-85BDC9FD1C3A}</a:tableStyleId>
              </a:tblPr>
              <a:tblGrid>
                <a:gridCol w="11252208">
                  <a:extLst>
                    <a:ext uri="{9D8B030D-6E8A-4147-A177-3AD203B41FA5}">
                      <a16:colId xmlns="" xmlns:a16="http://schemas.microsoft.com/office/drawing/2014/main" val="20000"/>
                    </a:ext>
                  </a:extLst>
                </a:gridCol>
              </a:tblGrid>
              <a:tr h="142200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2800" b="1" kern="1200" dirty="0">
                          <a:solidFill>
                            <a:schemeClr val="tx1"/>
                          </a:solidFill>
                          <a:effectLst/>
                          <a:latin typeface="Cambria" charset="0"/>
                          <a:ea typeface="Cambria" charset="0"/>
                          <a:cs typeface="Cambria" charset="0"/>
                        </a:rPr>
                        <a:t>IL FORMATO DEI DOCUMENTI INFORMATICI COSTITUENTI «ATTO»</a:t>
                      </a:r>
                    </a:p>
                    <a:p>
                      <a:pPr marL="0" marR="0" indent="0" algn="ctr" defTabSz="914400" rtl="0" eaLnBrk="1" fontAlgn="auto" latinLnBrk="0" hangingPunct="1">
                        <a:lnSpc>
                          <a:spcPct val="100000"/>
                        </a:lnSpc>
                        <a:spcBef>
                          <a:spcPts val="0"/>
                        </a:spcBef>
                        <a:spcAft>
                          <a:spcPts val="0"/>
                        </a:spcAft>
                        <a:buClrTx/>
                        <a:buSzTx/>
                        <a:buFontTx/>
                        <a:buNone/>
                        <a:tabLst/>
                        <a:defRPr/>
                      </a:pPr>
                      <a:r>
                        <a:rPr lang="it-IT" sz="3200" b="1" kern="1200" dirty="0">
                          <a:solidFill>
                            <a:schemeClr val="tx1"/>
                          </a:solidFill>
                          <a:effectLst/>
                          <a:latin typeface="Cambria" charset="0"/>
                          <a:ea typeface="Cambria" charset="0"/>
                          <a:cs typeface="Cambria" charset="0"/>
                        </a:rPr>
                        <a:t>art. 12 - Specifiche tecniche</a:t>
                      </a:r>
                      <a:endParaRPr lang="it-IT" sz="2800" dirty="0">
                        <a:solidFill>
                          <a:schemeClr val="tx1"/>
                        </a:solidFill>
                        <a:latin typeface="Cambria" charset="0"/>
                        <a:ea typeface="Cambria" charset="0"/>
                        <a:cs typeface="Cambria" charset="0"/>
                      </a:endParaRPr>
                    </a:p>
                  </a:txBody>
                  <a:tcPr>
                    <a:solidFill>
                      <a:schemeClr val="tx2">
                        <a:lumMod val="50000"/>
                        <a:lumOff val="50000"/>
                      </a:schemeClr>
                    </a:solid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88300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a 1"/>
          <p:cNvGraphicFramePr/>
          <p:nvPr>
            <p:extLst>
              <p:ext uri="{D42A27DB-BD31-4B8C-83A1-F6EECF244321}">
                <p14:modId xmlns:p14="http://schemas.microsoft.com/office/powerpoint/2010/main" val="458285289"/>
              </p:ext>
            </p:extLst>
          </p:nvPr>
        </p:nvGraphicFramePr>
        <p:xfrm>
          <a:off x="388426" y="513862"/>
          <a:ext cx="11419367" cy="57980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13875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a 1"/>
          <p:cNvGraphicFramePr/>
          <p:nvPr>
            <p:extLst>
              <p:ext uri="{D42A27DB-BD31-4B8C-83A1-F6EECF244321}">
                <p14:modId xmlns:p14="http://schemas.microsoft.com/office/powerpoint/2010/main" val="953506320"/>
              </p:ext>
            </p:extLst>
          </p:nvPr>
        </p:nvGraphicFramePr>
        <p:xfrm>
          <a:off x="353702" y="1878598"/>
          <a:ext cx="11419367" cy="44796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Tabella 2"/>
          <p:cNvGraphicFramePr>
            <a:graphicFrameLocks noGrp="1"/>
          </p:cNvGraphicFramePr>
          <p:nvPr>
            <p:extLst>
              <p:ext uri="{D42A27DB-BD31-4B8C-83A1-F6EECF244321}">
                <p14:modId xmlns:p14="http://schemas.microsoft.com/office/powerpoint/2010/main" val="108017106"/>
              </p:ext>
            </p:extLst>
          </p:nvPr>
        </p:nvGraphicFramePr>
        <p:xfrm>
          <a:off x="601884" y="529474"/>
          <a:ext cx="10984374" cy="1371600"/>
        </p:xfrm>
        <a:graphic>
          <a:graphicData uri="http://schemas.openxmlformats.org/drawingml/2006/table">
            <a:tbl>
              <a:tblPr firstRow="1" bandRow="1">
                <a:tableStyleId>{5C22544A-7EE6-4342-B048-85BDC9FD1C3A}</a:tableStyleId>
              </a:tblPr>
              <a:tblGrid>
                <a:gridCol w="10984374">
                  <a:extLst>
                    <a:ext uri="{9D8B030D-6E8A-4147-A177-3AD203B41FA5}">
                      <a16:colId xmlns="" xmlns:a16="http://schemas.microsoft.com/office/drawing/2014/main" val="20000"/>
                    </a:ext>
                  </a:extLst>
                </a:gridCol>
              </a:tblGrid>
              <a:tr h="85060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2800" b="1" kern="1200" dirty="0">
                          <a:solidFill>
                            <a:schemeClr val="tx1"/>
                          </a:solidFill>
                          <a:effectLst/>
                          <a:latin typeface="Cambria" charset="0"/>
                          <a:ea typeface="Cambria" charset="0"/>
                          <a:cs typeface="Cambria" charset="0"/>
                        </a:rPr>
                        <a:t>IL FORMATO DEI DOCUMENTI INFORMATICI </a:t>
                      </a:r>
                    </a:p>
                    <a:p>
                      <a:pPr marL="0" marR="0" indent="0" algn="ctr" defTabSz="914400" rtl="0" eaLnBrk="1" fontAlgn="auto" latinLnBrk="0" hangingPunct="1">
                        <a:lnSpc>
                          <a:spcPct val="100000"/>
                        </a:lnSpc>
                        <a:spcBef>
                          <a:spcPts val="0"/>
                        </a:spcBef>
                        <a:spcAft>
                          <a:spcPts val="0"/>
                        </a:spcAft>
                        <a:buClrTx/>
                        <a:buSzTx/>
                        <a:buFontTx/>
                        <a:buNone/>
                        <a:tabLst/>
                        <a:defRPr/>
                      </a:pPr>
                      <a:r>
                        <a:rPr lang="it-IT" sz="2800" b="1" kern="1200" dirty="0">
                          <a:solidFill>
                            <a:schemeClr val="tx1"/>
                          </a:solidFill>
                          <a:effectLst/>
                          <a:latin typeface="Cambria" charset="0"/>
                          <a:ea typeface="Cambria" charset="0"/>
                          <a:cs typeface="Cambria" charset="0"/>
                        </a:rPr>
                        <a:t>«DIVERSI DAGLI ATTI» </a:t>
                      </a:r>
                    </a:p>
                    <a:p>
                      <a:pPr marL="0" marR="0" indent="0" algn="ctr" defTabSz="914400" rtl="0" eaLnBrk="1" fontAlgn="auto" latinLnBrk="0" hangingPunct="1">
                        <a:lnSpc>
                          <a:spcPct val="100000"/>
                        </a:lnSpc>
                        <a:spcBef>
                          <a:spcPts val="0"/>
                        </a:spcBef>
                        <a:spcAft>
                          <a:spcPts val="0"/>
                        </a:spcAft>
                        <a:buClrTx/>
                        <a:buSzTx/>
                        <a:buFontTx/>
                        <a:buNone/>
                        <a:tabLst/>
                        <a:defRPr/>
                      </a:pPr>
                      <a:r>
                        <a:rPr lang="it-IT" sz="2800" b="1" kern="1200" dirty="0">
                          <a:solidFill>
                            <a:schemeClr val="tx1"/>
                          </a:solidFill>
                          <a:effectLst/>
                          <a:latin typeface="Cambria" charset="0"/>
                          <a:ea typeface="Cambria" charset="0"/>
                          <a:cs typeface="Cambria" charset="0"/>
                        </a:rPr>
                        <a:t>art. 13 - Specifiche tecniche</a:t>
                      </a:r>
                      <a:endParaRPr lang="it-IT" sz="2400" dirty="0">
                        <a:solidFill>
                          <a:schemeClr val="tx1"/>
                        </a:solidFill>
                        <a:latin typeface="Cambria" charset="0"/>
                        <a:ea typeface="Cambria" charset="0"/>
                        <a:cs typeface="Cambria" charset="0"/>
                      </a:endParaRPr>
                    </a:p>
                  </a:txBody>
                  <a:tcPr>
                    <a:solidFill>
                      <a:schemeClr val="tx2">
                        <a:lumMod val="50000"/>
                        <a:lumOff val="50000"/>
                      </a:schemeClr>
                    </a:solid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604751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098648" y="2303741"/>
            <a:ext cx="10373194" cy="2878113"/>
          </a:xfrm>
          <a:noFill/>
        </p:spPr>
        <p:txBody>
          <a:bodyPr>
            <a:noAutofit/>
          </a:bodyPr>
          <a:lstStyle/>
          <a:p>
            <a:pPr algn="ctr"/>
            <a:r>
              <a:rPr lang="it-IT" b="1" dirty="0">
                <a:latin typeface="Cambria" charset="0"/>
                <a:ea typeface="Cambria" charset="0"/>
                <a:cs typeface="Cambria" charset="0"/>
              </a:rPr>
              <a:t>IL </a:t>
            </a:r>
            <a:r>
              <a:rPr lang="it-IT" b="1">
                <a:latin typeface="Cambria" charset="0"/>
                <a:ea typeface="Cambria" charset="0"/>
                <a:cs typeface="Cambria" charset="0"/>
              </a:rPr>
              <a:t>DEPOSITO </a:t>
            </a:r>
            <a:br>
              <a:rPr lang="it-IT" b="1">
                <a:latin typeface="Cambria" charset="0"/>
                <a:ea typeface="Cambria" charset="0"/>
                <a:cs typeface="Cambria" charset="0"/>
              </a:rPr>
            </a:br>
            <a:r>
              <a:rPr lang="it-IT" b="1">
                <a:latin typeface="Cambria" charset="0"/>
                <a:ea typeface="Cambria" charset="0"/>
                <a:cs typeface="Cambria" charset="0"/>
              </a:rPr>
              <a:t>TELEMATICO </a:t>
            </a:r>
            <a:br>
              <a:rPr lang="it-IT" b="1">
                <a:latin typeface="Cambria" charset="0"/>
                <a:ea typeface="Cambria" charset="0"/>
                <a:cs typeface="Cambria" charset="0"/>
              </a:rPr>
            </a:br>
            <a:r>
              <a:rPr lang="it-IT" b="1">
                <a:latin typeface="Cambria" charset="0"/>
                <a:ea typeface="Cambria" charset="0"/>
                <a:cs typeface="Cambria" charset="0"/>
              </a:rPr>
              <a:t>OBBLIGATORIO</a:t>
            </a:r>
            <a:r>
              <a:rPr lang="it-IT" b="1" dirty="0">
                <a:latin typeface="Book Antiqua" charset="0"/>
                <a:ea typeface="Book Antiqua" charset="0"/>
                <a:cs typeface="Book Antiqua" charset="0"/>
              </a:rPr>
              <a:t/>
            </a:r>
            <a:br>
              <a:rPr lang="it-IT" b="1" dirty="0">
                <a:latin typeface="Book Antiqua" charset="0"/>
                <a:ea typeface="Book Antiqua" charset="0"/>
                <a:cs typeface="Book Antiqua" charset="0"/>
              </a:rPr>
            </a:br>
            <a:endParaRPr lang="it-IT" sz="4800" dirty="0"/>
          </a:p>
        </p:txBody>
      </p:sp>
    </p:spTree>
    <p:extLst>
      <p:ext uri="{BB962C8B-B14F-4D97-AF65-F5344CB8AC3E}">
        <p14:creationId xmlns:p14="http://schemas.microsoft.com/office/powerpoint/2010/main" val="11283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a 1"/>
          <p:cNvGraphicFramePr/>
          <p:nvPr>
            <p:extLst>
              <p:ext uri="{D42A27DB-BD31-4B8C-83A1-F6EECF244321}">
                <p14:modId xmlns:p14="http://schemas.microsoft.com/office/powerpoint/2010/main" val="1858866149"/>
              </p:ext>
            </p:extLst>
          </p:nvPr>
        </p:nvGraphicFramePr>
        <p:xfrm>
          <a:off x="228824" y="208345"/>
          <a:ext cx="11689247" cy="6372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Tabella 2"/>
          <p:cNvGraphicFramePr>
            <a:graphicFrameLocks noGrp="1"/>
          </p:cNvGraphicFramePr>
          <p:nvPr>
            <p:extLst>
              <p:ext uri="{D42A27DB-BD31-4B8C-83A1-F6EECF244321}">
                <p14:modId xmlns:p14="http://schemas.microsoft.com/office/powerpoint/2010/main" val="2132649448"/>
              </p:ext>
            </p:extLst>
          </p:nvPr>
        </p:nvGraphicFramePr>
        <p:xfrm>
          <a:off x="482067" y="324091"/>
          <a:ext cx="11208363" cy="999792"/>
        </p:xfrm>
        <a:graphic>
          <a:graphicData uri="http://schemas.openxmlformats.org/drawingml/2006/table">
            <a:tbl>
              <a:tblPr firstRow="1" bandRow="1">
                <a:tableStyleId>{5C22544A-7EE6-4342-B048-85BDC9FD1C3A}</a:tableStyleId>
              </a:tblPr>
              <a:tblGrid>
                <a:gridCol w="11208363">
                  <a:extLst>
                    <a:ext uri="{9D8B030D-6E8A-4147-A177-3AD203B41FA5}">
                      <a16:colId xmlns="" xmlns:a16="http://schemas.microsoft.com/office/drawing/2014/main" val="20000"/>
                    </a:ext>
                  </a:extLst>
                </a:gridCol>
              </a:tblGrid>
              <a:tr h="9997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2800" b="1" kern="1200" dirty="0">
                          <a:solidFill>
                            <a:schemeClr val="tx1"/>
                          </a:solidFill>
                          <a:effectLst/>
                          <a:latin typeface="Cambria" charset="0"/>
                          <a:ea typeface="Cambria" charset="0"/>
                          <a:cs typeface="Cambria" charset="0"/>
                        </a:rPr>
                        <a:t>IL DEPOSITO</a:t>
                      </a:r>
                      <a:r>
                        <a:rPr lang="it-IT" sz="2800" b="1" kern="1200" baseline="0" dirty="0">
                          <a:solidFill>
                            <a:schemeClr val="tx1"/>
                          </a:solidFill>
                          <a:effectLst/>
                          <a:latin typeface="Cambria" charset="0"/>
                          <a:ea typeface="Cambria" charset="0"/>
                          <a:cs typeface="Cambria" charset="0"/>
                        </a:rPr>
                        <a:t> TELEMATICO OBBLIGATORIO (1)</a:t>
                      </a:r>
                    </a:p>
                    <a:p>
                      <a:pPr marL="0" marR="0" indent="0" algn="ctr" defTabSz="914400" rtl="0" eaLnBrk="1" fontAlgn="auto" latinLnBrk="0" hangingPunct="1">
                        <a:lnSpc>
                          <a:spcPct val="100000"/>
                        </a:lnSpc>
                        <a:spcBef>
                          <a:spcPts val="0"/>
                        </a:spcBef>
                        <a:spcAft>
                          <a:spcPts val="0"/>
                        </a:spcAft>
                        <a:buClrTx/>
                        <a:buSzTx/>
                        <a:buFontTx/>
                        <a:buNone/>
                        <a:tabLst/>
                        <a:defRPr/>
                      </a:pPr>
                      <a:r>
                        <a:rPr lang="it-IT" sz="2800" b="1" kern="1200" dirty="0">
                          <a:solidFill>
                            <a:schemeClr val="tx1"/>
                          </a:solidFill>
                          <a:effectLst/>
                          <a:latin typeface="Cambria" charset="0"/>
                          <a:ea typeface="Cambria" charset="0"/>
                          <a:cs typeface="Cambria" charset="0"/>
                        </a:rPr>
                        <a:t>16-bis, D.L n 179/2012</a:t>
                      </a:r>
                    </a:p>
                  </a:txBody>
                  <a:tcPr>
                    <a:solidFill>
                      <a:schemeClr val="tx2">
                        <a:lumMod val="50000"/>
                        <a:lumOff val="50000"/>
                      </a:schemeClr>
                    </a:solid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6632571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a 1"/>
          <p:cNvGraphicFramePr/>
          <p:nvPr>
            <p:extLst>
              <p:ext uri="{D42A27DB-BD31-4B8C-83A1-F6EECF244321}">
                <p14:modId xmlns:p14="http://schemas.microsoft.com/office/powerpoint/2010/main" val="2094191640"/>
              </p:ext>
            </p:extLst>
          </p:nvPr>
        </p:nvGraphicFramePr>
        <p:xfrm>
          <a:off x="170950" y="849321"/>
          <a:ext cx="11689247" cy="52109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Tabella 2"/>
          <p:cNvGraphicFramePr>
            <a:graphicFrameLocks noGrp="1"/>
          </p:cNvGraphicFramePr>
          <p:nvPr>
            <p:extLst>
              <p:ext uri="{D42A27DB-BD31-4B8C-83A1-F6EECF244321}">
                <p14:modId xmlns:p14="http://schemas.microsoft.com/office/powerpoint/2010/main" val="1489634874"/>
              </p:ext>
            </p:extLst>
          </p:nvPr>
        </p:nvGraphicFramePr>
        <p:xfrm>
          <a:off x="1169233" y="425302"/>
          <a:ext cx="10569111" cy="944880"/>
        </p:xfrm>
        <a:graphic>
          <a:graphicData uri="http://schemas.openxmlformats.org/drawingml/2006/table">
            <a:tbl>
              <a:tblPr firstRow="1" bandRow="1">
                <a:tableStyleId>{5C22544A-7EE6-4342-B048-85BDC9FD1C3A}</a:tableStyleId>
              </a:tblPr>
              <a:tblGrid>
                <a:gridCol w="10569111">
                  <a:extLst>
                    <a:ext uri="{9D8B030D-6E8A-4147-A177-3AD203B41FA5}">
                      <a16:colId xmlns="" xmlns:a16="http://schemas.microsoft.com/office/drawing/2014/main" val="20000"/>
                    </a:ext>
                  </a:extLst>
                </a:gridCol>
              </a:tblGrid>
              <a:tr h="85060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2800" b="1" kern="1200" dirty="0">
                          <a:solidFill>
                            <a:schemeClr val="tx1"/>
                          </a:solidFill>
                          <a:effectLst/>
                          <a:latin typeface="Cambria" charset="0"/>
                          <a:ea typeface="Cambria" charset="0"/>
                          <a:cs typeface="Cambria" charset="0"/>
                        </a:rPr>
                        <a:t>IL DEPOSITO</a:t>
                      </a:r>
                      <a:r>
                        <a:rPr lang="it-IT" sz="2800" b="1" kern="1200" baseline="0" dirty="0">
                          <a:solidFill>
                            <a:schemeClr val="tx1"/>
                          </a:solidFill>
                          <a:effectLst/>
                          <a:latin typeface="Cambria" charset="0"/>
                          <a:ea typeface="Cambria" charset="0"/>
                          <a:cs typeface="Cambria" charset="0"/>
                        </a:rPr>
                        <a:t> TELEMATICO OBBLIGATORIO (segue)</a:t>
                      </a:r>
                    </a:p>
                    <a:p>
                      <a:pPr marL="0" marR="0" indent="0" algn="ctr" defTabSz="914400" rtl="0" eaLnBrk="1" fontAlgn="auto" latinLnBrk="0" hangingPunct="1">
                        <a:lnSpc>
                          <a:spcPct val="100000"/>
                        </a:lnSpc>
                        <a:spcBef>
                          <a:spcPts val="0"/>
                        </a:spcBef>
                        <a:spcAft>
                          <a:spcPts val="0"/>
                        </a:spcAft>
                        <a:buClrTx/>
                        <a:buSzTx/>
                        <a:buFontTx/>
                        <a:buNone/>
                        <a:tabLst/>
                        <a:defRPr/>
                      </a:pPr>
                      <a:r>
                        <a:rPr lang="it-IT" sz="2800" b="1" kern="1200" dirty="0">
                          <a:solidFill>
                            <a:schemeClr val="tx1"/>
                          </a:solidFill>
                          <a:effectLst/>
                          <a:latin typeface="Cambria" charset="0"/>
                          <a:ea typeface="Cambria" charset="0"/>
                          <a:cs typeface="Cambria" charset="0"/>
                        </a:rPr>
                        <a:t>16-bis, D.L n 179/2012</a:t>
                      </a:r>
                    </a:p>
                  </a:txBody>
                  <a:tcPr>
                    <a:solidFill>
                      <a:schemeClr val="tx2">
                        <a:lumMod val="50000"/>
                        <a:lumOff val="50000"/>
                      </a:schemeClr>
                    </a:solid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19232627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147474" y="1628824"/>
            <a:ext cx="10373194" cy="3830514"/>
          </a:xfrm>
          <a:noFill/>
        </p:spPr>
        <p:txBody>
          <a:bodyPr>
            <a:noAutofit/>
          </a:bodyPr>
          <a:lstStyle/>
          <a:p>
            <a:pPr algn="ctr"/>
            <a:r>
              <a:rPr lang="it-IT" b="1" dirty="0">
                <a:latin typeface="Cambria" charset="0"/>
                <a:ea typeface="Cambria" charset="0"/>
                <a:cs typeface="Cambria" charset="0"/>
              </a:rPr>
              <a:t>IL </a:t>
            </a:r>
            <a:r>
              <a:rPr lang="it-IT" b="1">
                <a:latin typeface="Cambria" charset="0"/>
                <a:ea typeface="Cambria" charset="0"/>
                <a:cs typeface="Cambria" charset="0"/>
              </a:rPr>
              <a:t>DEPOSITO </a:t>
            </a:r>
            <a:br>
              <a:rPr lang="it-IT" b="1">
                <a:latin typeface="Cambria" charset="0"/>
                <a:ea typeface="Cambria" charset="0"/>
                <a:cs typeface="Cambria" charset="0"/>
              </a:rPr>
            </a:br>
            <a:r>
              <a:rPr lang="it-IT" b="1">
                <a:latin typeface="Cambria" charset="0"/>
                <a:ea typeface="Cambria" charset="0"/>
                <a:cs typeface="Cambria" charset="0"/>
              </a:rPr>
              <a:t>TELEMATICO </a:t>
            </a:r>
            <a:br>
              <a:rPr lang="it-IT" b="1">
                <a:latin typeface="Cambria" charset="0"/>
                <a:ea typeface="Cambria" charset="0"/>
                <a:cs typeface="Cambria" charset="0"/>
              </a:rPr>
            </a:br>
            <a:r>
              <a:rPr lang="it-IT" b="1">
                <a:latin typeface="Cambria" charset="0"/>
                <a:ea typeface="Cambria" charset="0"/>
                <a:cs typeface="Cambria" charset="0"/>
              </a:rPr>
              <a:t>FACOLTATIVO </a:t>
            </a:r>
            <a:r>
              <a:rPr lang="it-IT" sz="2000" b="1" dirty="0">
                <a:latin typeface="Book Antiqua" charset="0"/>
                <a:ea typeface="Book Antiqua" charset="0"/>
                <a:cs typeface="Book Antiqua" charset="0"/>
              </a:rPr>
              <a:t/>
            </a:r>
            <a:br>
              <a:rPr lang="it-IT" sz="2000" b="1" dirty="0">
                <a:latin typeface="Book Antiqua" charset="0"/>
                <a:ea typeface="Book Antiqua" charset="0"/>
                <a:cs typeface="Book Antiqua" charset="0"/>
              </a:rPr>
            </a:br>
            <a:r>
              <a:rPr lang="it-IT" sz="2000" b="1" dirty="0">
                <a:latin typeface="Book Antiqua" charset="0"/>
                <a:ea typeface="Book Antiqua" charset="0"/>
                <a:cs typeface="Book Antiqua" charset="0"/>
              </a:rPr>
              <a:t/>
            </a:r>
            <a:br>
              <a:rPr lang="it-IT" sz="2000" b="1" dirty="0">
                <a:latin typeface="Book Antiqua" charset="0"/>
                <a:ea typeface="Book Antiqua" charset="0"/>
                <a:cs typeface="Book Antiqua" charset="0"/>
              </a:rPr>
            </a:br>
            <a:endParaRPr lang="it-IT" sz="4800" dirty="0"/>
          </a:p>
        </p:txBody>
      </p:sp>
    </p:spTree>
    <p:extLst>
      <p:ext uri="{BB962C8B-B14F-4D97-AF65-F5344CB8AC3E}">
        <p14:creationId xmlns:p14="http://schemas.microsoft.com/office/powerpoint/2010/main" val="352613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493644" y="133577"/>
            <a:ext cx="11207577" cy="6549081"/>
          </a:xfrm>
          <a:prstGeom prst="rect">
            <a:avLst/>
          </a:prstGeom>
        </p:spPr>
      </p:pic>
    </p:spTree>
    <p:extLst>
      <p:ext uri="{BB962C8B-B14F-4D97-AF65-F5344CB8AC3E}">
        <p14:creationId xmlns:p14="http://schemas.microsoft.com/office/powerpoint/2010/main" val="11622228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a 1"/>
          <p:cNvGraphicFramePr/>
          <p:nvPr>
            <p:extLst>
              <p:ext uri="{D42A27DB-BD31-4B8C-83A1-F6EECF244321}">
                <p14:modId xmlns:p14="http://schemas.microsoft.com/office/powerpoint/2010/main" val="1696256302"/>
              </p:ext>
            </p:extLst>
          </p:nvPr>
        </p:nvGraphicFramePr>
        <p:xfrm>
          <a:off x="700269" y="1155155"/>
          <a:ext cx="10810754" cy="52109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Tabella 2"/>
          <p:cNvGraphicFramePr>
            <a:graphicFrameLocks noGrp="1"/>
          </p:cNvGraphicFramePr>
          <p:nvPr>
            <p:extLst>
              <p:ext uri="{D42A27DB-BD31-4B8C-83A1-F6EECF244321}">
                <p14:modId xmlns:p14="http://schemas.microsoft.com/office/powerpoint/2010/main" val="1852686165"/>
              </p:ext>
            </p:extLst>
          </p:nvPr>
        </p:nvGraphicFramePr>
        <p:xfrm>
          <a:off x="509287" y="425302"/>
          <a:ext cx="11192718" cy="617887"/>
        </p:xfrm>
        <a:graphic>
          <a:graphicData uri="http://schemas.openxmlformats.org/drawingml/2006/table">
            <a:tbl>
              <a:tblPr firstRow="1" bandRow="1">
                <a:tableStyleId>{5C22544A-7EE6-4342-B048-85BDC9FD1C3A}</a:tableStyleId>
              </a:tblPr>
              <a:tblGrid>
                <a:gridCol w="11192718">
                  <a:extLst>
                    <a:ext uri="{9D8B030D-6E8A-4147-A177-3AD203B41FA5}">
                      <a16:colId xmlns="" xmlns:a16="http://schemas.microsoft.com/office/drawing/2014/main" val="20000"/>
                    </a:ext>
                  </a:extLst>
                </a:gridCol>
              </a:tblGrid>
              <a:tr h="61788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2800" b="1" kern="1200" dirty="0">
                          <a:solidFill>
                            <a:schemeClr val="tx1"/>
                          </a:solidFill>
                          <a:effectLst/>
                          <a:latin typeface="Cambria" charset="0"/>
                          <a:ea typeface="Cambria" charset="0"/>
                          <a:cs typeface="Cambria" charset="0"/>
                        </a:rPr>
                        <a:t>IL DEPOSITO</a:t>
                      </a:r>
                      <a:r>
                        <a:rPr lang="it-IT" sz="2800" b="1" kern="1200" baseline="0" dirty="0">
                          <a:solidFill>
                            <a:schemeClr val="tx1"/>
                          </a:solidFill>
                          <a:effectLst/>
                          <a:latin typeface="Cambria" charset="0"/>
                          <a:ea typeface="Cambria" charset="0"/>
                          <a:cs typeface="Cambria" charset="0"/>
                        </a:rPr>
                        <a:t> TELEMATICO FACOLTATIVO (1)</a:t>
                      </a:r>
                    </a:p>
                  </a:txBody>
                  <a:tcPr>
                    <a:solidFill>
                      <a:schemeClr val="tx2">
                        <a:lumMod val="50000"/>
                        <a:lumOff val="50000"/>
                      </a:schemeClr>
                    </a:solid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14621325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a 1"/>
          <p:cNvGraphicFramePr/>
          <p:nvPr>
            <p:extLst>
              <p:ext uri="{D42A27DB-BD31-4B8C-83A1-F6EECF244321}">
                <p14:modId xmlns:p14="http://schemas.microsoft.com/office/powerpoint/2010/main" val="247793629"/>
              </p:ext>
            </p:extLst>
          </p:nvPr>
        </p:nvGraphicFramePr>
        <p:xfrm>
          <a:off x="578924" y="798490"/>
          <a:ext cx="10748838" cy="57527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Tabella 2"/>
          <p:cNvGraphicFramePr>
            <a:graphicFrameLocks noGrp="1"/>
          </p:cNvGraphicFramePr>
          <p:nvPr>
            <p:extLst>
              <p:ext uri="{D42A27DB-BD31-4B8C-83A1-F6EECF244321}">
                <p14:modId xmlns:p14="http://schemas.microsoft.com/office/powerpoint/2010/main" val="772020229"/>
              </p:ext>
            </p:extLst>
          </p:nvPr>
        </p:nvGraphicFramePr>
        <p:xfrm>
          <a:off x="578925" y="567159"/>
          <a:ext cx="11076781" cy="576033"/>
        </p:xfrm>
        <a:graphic>
          <a:graphicData uri="http://schemas.openxmlformats.org/drawingml/2006/table">
            <a:tbl>
              <a:tblPr firstRow="1" bandRow="1">
                <a:tableStyleId>{5C22544A-7EE6-4342-B048-85BDC9FD1C3A}</a:tableStyleId>
              </a:tblPr>
              <a:tblGrid>
                <a:gridCol w="11076781">
                  <a:extLst>
                    <a:ext uri="{9D8B030D-6E8A-4147-A177-3AD203B41FA5}">
                      <a16:colId xmlns="" xmlns:a16="http://schemas.microsoft.com/office/drawing/2014/main" val="20000"/>
                    </a:ext>
                  </a:extLst>
                </a:gridCol>
              </a:tblGrid>
              <a:tr h="57603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2800" b="1" kern="1200" dirty="0">
                          <a:solidFill>
                            <a:schemeClr val="tx1"/>
                          </a:solidFill>
                          <a:effectLst/>
                          <a:latin typeface="Cambria" charset="0"/>
                          <a:ea typeface="Cambria" charset="0"/>
                          <a:cs typeface="Cambria" charset="0"/>
                        </a:rPr>
                        <a:t>IL DEPOSITO</a:t>
                      </a:r>
                      <a:r>
                        <a:rPr lang="it-IT" sz="2800" b="1" kern="1200" baseline="0" dirty="0">
                          <a:solidFill>
                            <a:schemeClr val="tx1"/>
                          </a:solidFill>
                          <a:effectLst/>
                          <a:latin typeface="Cambria" charset="0"/>
                          <a:ea typeface="Cambria" charset="0"/>
                          <a:cs typeface="Cambria" charset="0"/>
                        </a:rPr>
                        <a:t> TELEMATICO FACOLTATIVO (2)</a:t>
                      </a:r>
                    </a:p>
                  </a:txBody>
                  <a:tcPr>
                    <a:solidFill>
                      <a:schemeClr val="tx2">
                        <a:lumMod val="50000"/>
                        <a:lumOff val="50000"/>
                      </a:schemeClr>
                    </a:solid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4056053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758798" y="2438494"/>
            <a:ext cx="10827460" cy="2878113"/>
          </a:xfrm>
          <a:noFill/>
        </p:spPr>
        <p:txBody>
          <a:bodyPr>
            <a:noAutofit/>
          </a:bodyPr>
          <a:lstStyle/>
          <a:p>
            <a:pPr algn="ctr"/>
            <a:r>
              <a:rPr lang="it-IT" b="1" dirty="0">
                <a:latin typeface="Cambria" charset="0"/>
                <a:ea typeface="Cambria" charset="0"/>
                <a:cs typeface="Cambria" charset="0"/>
              </a:rPr>
              <a:t>ATTI LA </a:t>
            </a:r>
            <a:r>
              <a:rPr lang="it-IT" b="1">
                <a:latin typeface="Cambria" charset="0"/>
                <a:ea typeface="Cambria" charset="0"/>
                <a:cs typeface="Cambria" charset="0"/>
              </a:rPr>
              <a:t>CUI NATURA </a:t>
            </a:r>
            <a:br>
              <a:rPr lang="it-IT" b="1">
                <a:latin typeface="Cambria" charset="0"/>
                <a:ea typeface="Cambria" charset="0"/>
                <a:cs typeface="Cambria" charset="0"/>
              </a:rPr>
            </a:br>
            <a:r>
              <a:rPr lang="it-IT" b="1">
                <a:latin typeface="Cambria" charset="0"/>
                <a:ea typeface="Cambria" charset="0"/>
                <a:cs typeface="Cambria" charset="0"/>
              </a:rPr>
              <a:t>INTRODUTTIVA </a:t>
            </a:r>
            <a:br>
              <a:rPr lang="it-IT" b="1">
                <a:latin typeface="Cambria" charset="0"/>
                <a:ea typeface="Cambria" charset="0"/>
                <a:cs typeface="Cambria" charset="0"/>
              </a:rPr>
            </a:br>
            <a:r>
              <a:rPr lang="it-IT" b="1">
                <a:latin typeface="Cambria" charset="0"/>
                <a:ea typeface="Cambria" charset="0"/>
                <a:cs typeface="Cambria" charset="0"/>
              </a:rPr>
              <a:t>O </a:t>
            </a:r>
            <a:r>
              <a:rPr lang="it-IT" b="1" dirty="0">
                <a:latin typeface="Cambria" charset="0"/>
                <a:ea typeface="Cambria" charset="0"/>
                <a:cs typeface="Cambria" charset="0"/>
              </a:rPr>
              <a:t>ENDOPROCESSUALE </a:t>
            </a:r>
            <a:br>
              <a:rPr lang="it-IT" b="1" dirty="0">
                <a:latin typeface="Cambria" charset="0"/>
                <a:ea typeface="Cambria" charset="0"/>
                <a:cs typeface="Cambria" charset="0"/>
              </a:rPr>
            </a:br>
            <a:r>
              <a:rPr lang="it-IT" b="1" dirty="0">
                <a:latin typeface="Cambria" charset="0"/>
                <a:ea typeface="Cambria" charset="0"/>
                <a:cs typeface="Cambria" charset="0"/>
              </a:rPr>
              <a:t>E’ INCERTA</a:t>
            </a:r>
            <a:endParaRPr lang="it-IT" sz="4800" dirty="0">
              <a:latin typeface="Cambria" charset="0"/>
              <a:ea typeface="Cambria" charset="0"/>
              <a:cs typeface="Cambria" charset="0"/>
            </a:endParaRPr>
          </a:p>
        </p:txBody>
      </p:sp>
    </p:spTree>
    <p:extLst>
      <p:ext uri="{BB962C8B-B14F-4D97-AF65-F5344CB8AC3E}">
        <p14:creationId xmlns:p14="http://schemas.microsoft.com/office/powerpoint/2010/main" val="8951815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a 1"/>
          <p:cNvGraphicFramePr/>
          <p:nvPr>
            <p:extLst>
              <p:ext uri="{D42A27DB-BD31-4B8C-83A1-F6EECF244321}">
                <p14:modId xmlns:p14="http://schemas.microsoft.com/office/powerpoint/2010/main" val="635162734"/>
              </p:ext>
            </p:extLst>
          </p:nvPr>
        </p:nvGraphicFramePr>
        <p:xfrm>
          <a:off x="668664" y="446306"/>
          <a:ext cx="10998618" cy="61049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54093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078026" y="1458543"/>
            <a:ext cx="10373194" cy="2878113"/>
          </a:xfrm>
          <a:noFill/>
        </p:spPr>
        <p:txBody>
          <a:bodyPr>
            <a:noAutofit/>
          </a:bodyPr>
          <a:lstStyle/>
          <a:p>
            <a:pPr algn="ctr"/>
            <a:r>
              <a:rPr lang="it-IT" b="1" dirty="0">
                <a:latin typeface="Cambria" charset="0"/>
                <a:ea typeface="Cambria" charset="0"/>
                <a:cs typeface="Cambria" charset="0"/>
              </a:rPr>
              <a:t>PROBLEMATICHE </a:t>
            </a:r>
            <a:r>
              <a:rPr lang="it-IT" b="1">
                <a:latin typeface="Cambria" charset="0"/>
                <a:ea typeface="Cambria" charset="0"/>
                <a:cs typeface="Cambria" charset="0"/>
              </a:rPr>
              <a:t/>
            </a:r>
            <a:br>
              <a:rPr lang="it-IT" b="1">
                <a:latin typeface="Cambria" charset="0"/>
                <a:ea typeface="Cambria" charset="0"/>
                <a:cs typeface="Cambria" charset="0"/>
              </a:rPr>
            </a:br>
            <a:r>
              <a:rPr lang="it-IT" b="1">
                <a:latin typeface="Cambria" charset="0"/>
                <a:ea typeface="Cambria" charset="0"/>
                <a:cs typeface="Cambria" charset="0"/>
              </a:rPr>
              <a:t>VARIE</a:t>
            </a:r>
            <a:endParaRPr lang="it-IT" b="1" dirty="0">
              <a:latin typeface="Cambria" charset="0"/>
              <a:ea typeface="Cambria" charset="0"/>
              <a:cs typeface="Cambria" charset="0"/>
            </a:endParaRPr>
          </a:p>
        </p:txBody>
      </p:sp>
    </p:spTree>
    <p:extLst>
      <p:ext uri="{BB962C8B-B14F-4D97-AF65-F5344CB8AC3E}">
        <p14:creationId xmlns:p14="http://schemas.microsoft.com/office/powerpoint/2010/main" val="8386205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a 1"/>
          <p:cNvGraphicFramePr/>
          <p:nvPr>
            <p:extLst>
              <p:ext uri="{D42A27DB-BD31-4B8C-83A1-F6EECF244321}">
                <p14:modId xmlns:p14="http://schemas.microsoft.com/office/powerpoint/2010/main" val="2005780938"/>
              </p:ext>
            </p:extLst>
          </p:nvPr>
        </p:nvGraphicFramePr>
        <p:xfrm>
          <a:off x="228824" y="295835"/>
          <a:ext cx="11689247" cy="61049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598875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a 1"/>
          <p:cNvGraphicFramePr/>
          <p:nvPr>
            <p:extLst>
              <p:ext uri="{D42A27DB-BD31-4B8C-83A1-F6EECF244321}">
                <p14:modId xmlns:p14="http://schemas.microsoft.com/office/powerpoint/2010/main" val="1864012461"/>
              </p:ext>
            </p:extLst>
          </p:nvPr>
        </p:nvGraphicFramePr>
        <p:xfrm>
          <a:off x="552915" y="457882"/>
          <a:ext cx="11010193" cy="59776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51738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692398" y="1871131"/>
            <a:ext cx="6815669" cy="2515674"/>
          </a:xfrm>
        </p:spPr>
        <p:txBody>
          <a:bodyPr/>
          <a:lstStyle/>
          <a:p>
            <a:r>
              <a:rPr lang="it-IT" b="1" dirty="0">
                <a:latin typeface="Cambria" charset="0"/>
                <a:ea typeface="Cambria" charset="0"/>
                <a:cs typeface="Cambria" charset="0"/>
              </a:rPr>
              <a:t>IL FASCICOLO INFORMATICO</a:t>
            </a:r>
          </a:p>
        </p:txBody>
      </p:sp>
    </p:spTree>
    <p:extLst>
      <p:ext uri="{BB962C8B-B14F-4D97-AF65-F5344CB8AC3E}">
        <p14:creationId xmlns:p14="http://schemas.microsoft.com/office/powerpoint/2010/main" val="3639164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88019" y="1662173"/>
            <a:ext cx="10220445" cy="3416320"/>
          </a:xfrm>
          <a:prstGeom prst="rect">
            <a:avLst/>
          </a:prstGeom>
        </p:spPr>
        <p:txBody>
          <a:bodyPr wrap="square">
            <a:spAutoFit/>
          </a:bodyPr>
          <a:lstStyle/>
          <a:p>
            <a:pPr algn="just"/>
            <a:r>
              <a:rPr lang="it-IT" sz="2400" b="1" dirty="0">
                <a:latin typeface="Cambria" charset="0"/>
                <a:ea typeface="Cambria" charset="0"/>
                <a:cs typeface="Cambria" charset="0"/>
              </a:rPr>
              <a:t>L’art. 2, c. 1, </a:t>
            </a:r>
            <a:r>
              <a:rPr lang="it-IT" sz="2400" b="1" dirty="0" err="1">
                <a:latin typeface="Cambria" charset="0"/>
                <a:ea typeface="Cambria" charset="0"/>
                <a:cs typeface="Cambria" charset="0"/>
              </a:rPr>
              <a:t>lett</a:t>
            </a:r>
            <a:r>
              <a:rPr lang="it-IT" sz="2400" b="1" dirty="0">
                <a:latin typeface="Cambria" charset="0"/>
                <a:ea typeface="Cambria" charset="0"/>
                <a:cs typeface="Cambria" charset="0"/>
              </a:rPr>
              <a:t>. h), D.M. n. 44/2011</a:t>
            </a:r>
            <a:r>
              <a:rPr lang="it-IT" sz="2400" dirty="0">
                <a:latin typeface="Cambria" charset="0"/>
                <a:ea typeface="Cambria" charset="0"/>
                <a:cs typeface="Cambria" charset="0"/>
              </a:rPr>
              <a:t>, lo definisce come la “versione informatica del fascicolo d’ufficio, contenente gli atti del processo come documenti informatici, oppure le copie informatiche dei medesimi atti, qualora siano stati depositati su supporto cartaceo,”. </a:t>
            </a:r>
          </a:p>
          <a:p>
            <a:pPr algn="just"/>
            <a:endParaRPr lang="it-IT" sz="2400" b="1" dirty="0">
              <a:latin typeface="Cambria" charset="0"/>
              <a:ea typeface="Cambria" charset="0"/>
              <a:cs typeface="Cambria" charset="0"/>
            </a:endParaRPr>
          </a:p>
          <a:p>
            <a:pPr algn="just"/>
            <a:r>
              <a:rPr lang="it-IT" sz="2400" b="1" dirty="0">
                <a:latin typeface="Cambria" charset="0"/>
                <a:ea typeface="Cambria" charset="0"/>
                <a:cs typeface="Cambria" charset="0"/>
              </a:rPr>
              <a:t>Nel fascicolo informatico</a:t>
            </a:r>
            <a:r>
              <a:rPr lang="it-IT" sz="2400" dirty="0">
                <a:latin typeface="Cambria" charset="0"/>
                <a:ea typeface="Cambria" charset="0"/>
                <a:cs typeface="Cambria" charset="0"/>
              </a:rPr>
              <a:t> è possibile reperire tutte le informazioni e i dati relativi alla procedura, nonché i relativi atti e provvedimenti, con la sola eccezione di quelli depositati solo su supporto cartaceo e non scansionati dalla cancelleria. </a:t>
            </a:r>
          </a:p>
        </p:txBody>
      </p:sp>
    </p:spTree>
    <p:extLst>
      <p:ext uri="{BB962C8B-B14F-4D97-AF65-F5344CB8AC3E}">
        <p14:creationId xmlns:p14="http://schemas.microsoft.com/office/powerpoint/2010/main" val="1433648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88020" y="1107779"/>
            <a:ext cx="10220445" cy="4524315"/>
          </a:xfrm>
          <a:prstGeom prst="rect">
            <a:avLst/>
          </a:prstGeom>
        </p:spPr>
        <p:txBody>
          <a:bodyPr wrap="square">
            <a:spAutoFit/>
          </a:bodyPr>
          <a:lstStyle/>
          <a:p>
            <a:pPr algn="just"/>
            <a:r>
              <a:rPr lang="it-IT" sz="2400" b="1" dirty="0">
                <a:latin typeface="Cambria" charset="0"/>
                <a:ea typeface="Cambria" charset="0"/>
                <a:cs typeface="Cambria" charset="0"/>
              </a:rPr>
              <a:t>L’art. 9 D.M. n. 44/2011 </a:t>
            </a:r>
            <a:r>
              <a:rPr lang="it-IT" sz="2400" dirty="0">
                <a:latin typeface="Cambria" charset="0"/>
                <a:ea typeface="Cambria" charset="0"/>
                <a:cs typeface="Cambria" charset="0"/>
              </a:rPr>
              <a:t>indica quali sono le informazioni messe a disposizione dal fascicolo informatico — l’ufficio giudiziario, l’oggetto del procedimento e l’elenco dei documenti — e quali documenti informatici sono conservati al suo interno: “gli atti, i documenti, gli allegati, le ricevute di posta elettronica certificata e i dati del procedimento medesimo da chiunque formati, ovvero le copie informatiche dei medesimi atti quando siano stati depositati su supporto cartaceo”, nonché le ricevute dei pagamenti telematici (art. 30, c. 5).</a:t>
            </a:r>
          </a:p>
          <a:p>
            <a:pPr algn="just"/>
            <a:endParaRPr lang="it-IT" sz="2400" dirty="0">
              <a:latin typeface="Cambria" charset="0"/>
              <a:ea typeface="Cambria" charset="0"/>
              <a:cs typeface="Cambria" charset="0"/>
            </a:endParaRPr>
          </a:p>
          <a:p>
            <a:pPr algn="just"/>
            <a:r>
              <a:rPr lang="it-IT" sz="2400" b="1" dirty="0">
                <a:latin typeface="Cambria" charset="0"/>
                <a:ea typeface="Cambria" charset="0"/>
                <a:cs typeface="Cambria" charset="0"/>
              </a:rPr>
              <a:t>l’art. 9 </a:t>
            </a:r>
            <a:r>
              <a:rPr lang="it-IT" sz="2400" b="1" dirty="0" err="1">
                <a:latin typeface="Cambria" charset="0"/>
                <a:ea typeface="Cambria" charset="0"/>
                <a:cs typeface="Cambria" charset="0"/>
              </a:rPr>
              <a:t>d.m.</a:t>
            </a:r>
            <a:r>
              <a:rPr lang="it-IT" sz="2400" b="1" dirty="0">
                <a:latin typeface="Cambria" charset="0"/>
                <a:ea typeface="Cambria" charset="0"/>
                <a:cs typeface="Cambria" charset="0"/>
              </a:rPr>
              <a:t> n. 44/2011 </a:t>
            </a:r>
            <a:r>
              <a:rPr lang="it-IT" sz="2400" dirty="0">
                <a:latin typeface="Cambria" charset="0"/>
                <a:ea typeface="Cambria" charset="0"/>
                <a:cs typeface="Cambria" charset="0"/>
              </a:rPr>
              <a:t>statuisce che «la tenuta e conservazione del fascicolo informatico equivale alla tenuta e conservazione del fascicolo d’ufficio su supporto cartaceo».</a:t>
            </a:r>
          </a:p>
        </p:txBody>
      </p:sp>
    </p:spTree>
    <p:extLst>
      <p:ext uri="{BB962C8B-B14F-4D97-AF65-F5344CB8AC3E}">
        <p14:creationId xmlns:p14="http://schemas.microsoft.com/office/powerpoint/2010/main" val="1408605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4294967295"/>
          </p:nvPr>
        </p:nvSpPr>
        <p:spPr>
          <a:xfrm>
            <a:off x="843021" y="824998"/>
            <a:ext cx="10515600" cy="6264275"/>
          </a:xfrm>
        </p:spPr>
        <p:txBody>
          <a:bodyPr>
            <a:normAutofit/>
          </a:bodyPr>
          <a:lstStyle/>
          <a:p>
            <a:pPr marL="0" indent="0" algn="just">
              <a:buNone/>
            </a:pPr>
            <a:r>
              <a:rPr lang="it-IT" sz="3600" dirty="0">
                <a:latin typeface="Cambria" charset="0"/>
                <a:ea typeface="Cambria" charset="0"/>
                <a:cs typeface="Cambria" charset="0"/>
              </a:rPr>
              <a:t>Il deposito telematico è il momento che ha maggiormente rivoluzionato il tradizionale divenire del processo civile</a:t>
            </a:r>
            <a:r>
              <a:rPr lang="it-IT" sz="3600">
                <a:latin typeface="Cambria" charset="0"/>
                <a:ea typeface="Cambria" charset="0"/>
                <a:cs typeface="Cambria" charset="0"/>
              </a:rPr>
              <a:t>. </a:t>
            </a:r>
          </a:p>
          <a:p>
            <a:pPr marL="0" indent="0" algn="just">
              <a:buNone/>
            </a:pPr>
            <a:r>
              <a:rPr lang="it-IT" sz="3600" dirty="0">
                <a:latin typeface="Cambria" charset="0"/>
                <a:ea typeface="Cambria" charset="0"/>
                <a:cs typeface="Cambria" charset="0"/>
              </a:rPr>
              <a:t>La semplice azione, univocamente collocata nel tempo, della materiale consegna dell’atto al cancelliere, è soppiantata da una procedura informatica composta di vari passaggi, nel quale l’acquisizione dell’atto al fascicolo telematico, viene ottenuto gradualmente.</a:t>
            </a:r>
          </a:p>
          <a:p>
            <a:pPr algn="just">
              <a:buFont typeface="Wingdings" charset="2"/>
              <a:buChar char="Ø"/>
            </a:pPr>
            <a:endParaRPr lang="it-IT" dirty="0">
              <a:latin typeface="Cambria" charset="0"/>
              <a:ea typeface="Cambria" charset="0"/>
              <a:cs typeface="Cambria" charset="0"/>
            </a:endParaRPr>
          </a:p>
          <a:p>
            <a:endParaRPr lang="it-IT" dirty="0">
              <a:latin typeface="Cambria" charset="0"/>
              <a:ea typeface="Cambria" charset="0"/>
              <a:cs typeface="Cambria" charset="0"/>
            </a:endParaRPr>
          </a:p>
        </p:txBody>
      </p:sp>
    </p:spTree>
    <p:extLst>
      <p:ext uri="{BB962C8B-B14F-4D97-AF65-F5344CB8AC3E}">
        <p14:creationId xmlns:p14="http://schemas.microsoft.com/office/powerpoint/2010/main" val="15546080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4294967295"/>
          </p:nvPr>
        </p:nvSpPr>
        <p:spPr>
          <a:xfrm>
            <a:off x="854598" y="651017"/>
            <a:ext cx="10515600" cy="5784850"/>
          </a:xfrm>
        </p:spPr>
        <p:txBody>
          <a:bodyPr>
            <a:normAutofit lnSpcReduction="10000"/>
          </a:bodyPr>
          <a:lstStyle/>
          <a:p>
            <a:pPr marL="0" indent="0" algn="just">
              <a:buNone/>
            </a:pPr>
            <a:r>
              <a:rPr lang="it-IT" b="1" dirty="0">
                <a:latin typeface="Cambria" charset="0"/>
                <a:ea typeface="Cambria" charset="0"/>
                <a:cs typeface="Cambria" charset="0"/>
              </a:rPr>
              <a:t>L’art. 12, comma 3, </a:t>
            </a:r>
            <a:r>
              <a:rPr lang="it-IT" b="1" dirty="0" err="1">
                <a:latin typeface="Cambria" charset="0"/>
                <a:ea typeface="Cambria" charset="0"/>
                <a:cs typeface="Cambria" charset="0"/>
              </a:rPr>
              <a:t>d.P.R.</a:t>
            </a:r>
            <a:r>
              <a:rPr lang="it-IT" b="1" dirty="0">
                <a:latin typeface="Cambria" charset="0"/>
                <a:ea typeface="Cambria" charset="0"/>
                <a:cs typeface="Cambria" charset="0"/>
              </a:rPr>
              <a:t> n. 123/2001</a:t>
            </a:r>
            <a:r>
              <a:rPr lang="it-IT" dirty="0">
                <a:latin typeface="Cambria" charset="0"/>
                <a:ea typeface="Cambria" charset="0"/>
                <a:cs typeface="Cambria" charset="0"/>
              </a:rPr>
              <a:t> </a:t>
            </a:r>
            <a:r>
              <a:rPr lang="it-IT" u="sng" dirty="0">
                <a:latin typeface="Cambria" charset="0"/>
                <a:ea typeface="Cambria" charset="0"/>
                <a:cs typeface="Cambria" charset="0"/>
              </a:rPr>
              <a:t>prevede tuttora che «la formazione del fascicolo informatico non elimina l’obbligo di formazione del fascicolo d’ufficio su supporto cartaceo</a:t>
            </a:r>
            <a:r>
              <a:rPr lang="it-IT" dirty="0">
                <a:latin typeface="Cambria" charset="0"/>
                <a:ea typeface="Cambria" charset="0"/>
                <a:cs typeface="Cambria" charset="0"/>
              </a:rPr>
              <a:t>». Il fascicolo d’ufficio è previsto dall’art. 168, comma 2, </a:t>
            </a:r>
            <a:r>
              <a:rPr lang="it-IT" dirty="0" err="1">
                <a:latin typeface="Cambria" charset="0"/>
                <a:ea typeface="Cambria" charset="0"/>
                <a:cs typeface="Cambria" charset="0"/>
              </a:rPr>
              <a:t>c.p.c.</a:t>
            </a:r>
            <a:r>
              <a:rPr lang="it-IT" dirty="0">
                <a:latin typeface="Cambria" charset="0"/>
                <a:ea typeface="Cambria" charset="0"/>
                <a:cs typeface="Cambria" charset="0"/>
              </a:rPr>
              <a:t>, e </a:t>
            </a:r>
            <a:r>
              <a:rPr lang="it-IT" u="sng" dirty="0">
                <a:latin typeface="Cambria" charset="0"/>
                <a:ea typeface="Cambria" charset="0"/>
                <a:cs typeface="Cambria" charset="0"/>
              </a:rPr>
              <a:t>va formato all’atto della costituzione del primo soggetto, parte processuale</a:t>
            </a:r>
            <a:r>
              <a:rPr lang="it-IT" dirty="0">
                <a:latin typeface="Cambria" charset="0"/>
                <a:ea typeface="Cambria" charset="0"/>
                <a:cs typeface="Cambria" charset="0"/>
              </a:rPr>
              <a:t> (l’attore o, se questi non si costituisse, il convenuto). Nel fascicolo d’ufficio (che ai sensi dell’art. 36 </a:t>
            </a:r>
            <a:r>
              <a:rPr lang="it-IT" dirty="0" err="1">
                <a:latin typeface="Cambria" charset="0"/>
                <a:ea typeface="Cambria" charset="0"/>
                <a:cs typeface="Cambria" charset="0"/>
              </a:rPr>
              <a:t>disp</a:t>
            </a:r>
            <a:r>
              <a:rPr lang="it-IT" dirty="0">
                <a:latin typeface="Cambria" charset="0"/>
                <a:ea typeface="Cambria" charset="0"/>
                <a:cs typeface="Cambria" charset="0"/>
              </a:rPr>
              <a:t>. </a:t>
            </a:r>
            <a:r>
              <a:rPr lang="it-IT" dirty="0" err="1">
                <a:latin typeface="Cambria" charset="0"/>
                <a:ea typeface="Cambria" charset="0"/>
                <a:cs typeface="Cambria" charset="0"/>
              </a:rPr>
              <a:t>att</a:t>
            </a:r>
            <a:r>
              <a:rPr lang="it-IT" dirty="0">
                <a:latin typeface="Cambria" charset="0"/>
                <a:ea typeface="Cambria" charset="0"/>
                <a:cs typeface="Cambria" charset="0"/>
              </a:rPr>
              <a:t>. </a:t>
            </a:r>
            <a:r>
              <a:rPr lang="it-IT" dirty="0" err="1">
                <a:latin typeface="Cambria" charset="0"/>
                <a:ea typeface="Cambria" charset="0"/>
                <a:cs typeface="Cambria" charset="0"/>
              </a:rPr>
              <a:t>c.p.c.</a:t>
            </a:r>
            <a:r>
              <a:rPr lang="it-IT" dirty="0">
                <a:latin typeface="Cambria" charset="0"/>
                <a:ea typeface="Cambria" charset="0"/>
                <a:cs typeface="Cambria" charset="0"/>
              </a:rPr>
              <a:t>, va formato anche quando non vi sia una specifica prescrizione di legge), il Cancelliere deve inserire:</a:t>
            </a:r>
          </a:p>
          <a:p>
            <a:pPr algn="just">
              <a:buFont typeface="Wingdings" charset="2"/>
              <a:buChar char="Ø"/>
            </a:pPr>
            <a:r>
              <a:rPr lang="it-IT" dirty="0">
                <a:latin typeface="Cambria" charset="0"/>
                <a:ea typeface="Cambria" charset="0"/>
                <a:cs typeface="Cambria" charset="0"/>
              </a:rPr>
              <a:t>la nota di iscrizione a ruolo, </a:t>
            </a:r>
          </a:p>
          <a:p>
            <a:pPr algn="just">
              <a:buFont typeface="Wingdings" charset="2"/>
              <a:buChar char="Ø"/>
            </a:pPr>
            <a:r>
              <a:rPr lang="it-IT" dirty="0">
                <a:latin typeface="Cambria" charset="0"/>
                <a:ea typeface="Cambria" charset="0"/>
                <a:cs typeface="Cambria" charset="0"/>
              </a:rPr>
              <a:t>gli atti introduttivi del giudizio, se cartacei</a:t>
            </a:r>
          </a:p>
          <a:p>
            <a:pPr algn="just">
              <a:buFont typeface="Wingdings" charset="2"/>
              <a:buChar char="Ø"/>
            </a:pPr>
            <a:r>
              <a:rPr lang="it-IT" dirty="0">
                <a:latin typeface="Cambria" charset="0"/>
                <a:ea typeface="Cambria" charset="0"/>
                <a:cs typeface="Cambria" charset="0"/>
              </a:rPr>
              <a:t>le memorie (ORA NON PIU’)</a:t>
            </a:r>
          </a:p>
          <a:p>
            <a:pPr algn="just">
              <a:buFont typeface="Wingdings" charset="2"/>
              <a:buChar char="Ø"/>
            </a:pPr>
            <a:r>
              <a:rPr lang="it-IT" dirty="0">
                <a:latin typeface="Cambria" charset="0"/>
                <a:ea typeface="Cambria" charset="0"/>
                <a:cs typeface="Cambria" charset="0"/>
              </a:rPr>
              <a:t>COPIA verbali di udienza e dei provvedimenti del giudice, </a:t>
            </a:r>
          </a:p>
          <a:p>
            <a:pPr algn="just">
              <a:buFont typeface="Wingdings" charset="2"/>
              <a:buChar char="Ø"/>
            </a:pPr>
            <a:r>
              <a:rPr lang="it-IT" dirty="0">
                <a:latin typeface="Cambria" charset="0"/>
                <a:ea typeface="Cambria" charset="0"/>
                <a:cs typeface="Cambria" charset="0"/>
              </a:rPr>
              <a:t>gli atti di istruzione </a:t>
            </a:r>
          </a:p>
          <a:p>
            <a:pPr algn="just">
              <a:buFont typeface="Wingdings" charset="2"/>
              <a:buChar char="Ø"/>
            </a:pPr>
            <a:r>
              <a:rPr lang="it-IT" dirty="0">
                <a:latin typeface="Cambria" charset="0"/>
                <a:ea typeface="Cambria" charset="0"/>
                <a:cs typeface="Cambria" charset="0"/>
              </a:rPr>
              <a:t>copia del dispositivo delle sentenze.</a:t>
            </a:r>
            <a:endParaRPr lang="it-IT" dirty="0"/>
          </a:p>
          <a:p>
            <a:endParaRPr lang="it-IT" dirty="0"/>
          </a:p>
        </p:txBody>
      </p:sp>
    </p:spTree>
    <p:extLst>
      <p:ext uri="{BB962C8B-B14F-4D97-AF65-F5344CB8AC3E}">
        <p14:creationId xmlns:p14="http://schemas.microsoft.com/office/powerpoint/2010/main" val="1362290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925975" y="1013991"/>
            <a:ext cx="10313043" cy="4832092"/>
          </a:xfrm>
          <a:prstGeom prst="rect">
            <a:avLst/>
          </a:prstGeom>
        </p:spPr>
        <p:txBody>
          <a:bodyPr wrap="square">
            <a:spAutoFit/>
          </a:bodyPr>
          <a:lstStyle/>
          <a:p>
            <a:pPr algn="ctr"/>
            <a:r>
              <a:rPr lang="it-IT" sz="2800" b="1" dirty="0">
                <a:latin typeface="Cambria" charset="0"/>
                <a:ea typeface="Cambria" charset="0"/>
                <a:cs typeface="Cambria" charset="0"/>
              </a:rPr>
              <a:t>Con l’introduzione del PCT </a:t>
            </a:r>
          </a:p>
          <a:p>
            <a:pPr algn="ctr"/>
            <a:r>
              <a:rPr lang="it-IT" sz="2800" b="1" dirty="0">
                <a:latin typeface="Cambria" charset="0"/>
                <a:ea typeface="Cambria" charset="0"/>
                <a:cs typeface="Cambria" charset="0"/>
              </a:rPr>
              <a:t>la distinzione fra fascicolo d’ufficio e fascicolo di parte scompare.</a:t>
            </a:r>
            <a:r>
              <a:rPr lang="it-IT" sz="2800" dirty="0">
                <a:latin typeface="Cambria" charset="0"/>
                <a:ea typeface="Cambria" charset="0"/>
                <a:cs typeface="Cambria" charset="0"/>
              </a:rPr>
              <a:t> </a:t>
            </a:r>
          </a:p>
          <a:p>
            <a:pPr algn="ctr"/>
            <a:endParaRPr lang="it-IT" sz="2800" dirty="0">
              <a:latin typeface="Cambria" charset="0"/>
              <a:ea typeface="Cambria" charset="0"/>
              <a:cs typeface="Cambria" charset="0"/>
            </a:endParaRPr>
          </a:p>
          <a:p>
            <a:pPr algn="just"/>
            <a:r>
              <a:rPr lang="it-IT" sz="2800" dirty="0">
                <a:latin typeface="Cambria" charset="0"/>
                <a:ea typeface="Cambria" charset="0"/>
                <a:cs typeface="Cambria" charset="0"/>
              </a:rPr>
              <a:t>Nel fascicolo informatico non c’è una vera e propria distinzione fra fascicolo di parte e fascicolo d’ufficio. </a:t>
            </a:r>
          </a:p>
          <a:p>
            <a:pPr algn="just"/>
            <a:r>
              <a:rPr lang="it-IT" sz="2800" u="sng" dirty="0">
                <a:latin typeface="Cambria" charset="0"/>
                <a:ea typeface="Cambria" charset="0"/>
                <a:cs typeface="Cambria" charset="0"/>
              </a:rPr>
              <a:t>Da un lato</a:t>
            </a:r>
            <a:r>
              <a:rPr lang="it-IT" sz="2800" dirty="0">
                <a:latin typeface="Cambria" charset="0"/>
                <a:ea typeface="Cambria" charset="0"/>
                <a:cs typeface="Cambria" charset="0"/>
              </a:rPr>
              <a:t> </a:t>
            </a:r>
            <a:r>
              <a:rPr lang="it-IT" sz="2800" u="sng" dirty="0">
                <a:latin typeface="Cambria" charset="0"/>
                <a:ea typeface="Cambria" charset="0"/>
                <a:cs typeface="Cambria" charset="0"/>
              </a:rPr>
              <a:t>vi è la visibilità dell’atto da parte di tutti i soggetti associati al fascicolo informatico</a:t>
            </a:r>
            <a:r>
              <a:rPr lang="it-IT" sz="2800" dirty="0">
                <a:latin typeface="Cambria" charset="0"/>
                <a:ea typeface="Cambria" charset="0"/>
                <a:cs typeface="Cambria" charset="0"/>
              </a:rPr>
              <a:t>, </a:t>
            </a:r>
          </a:p>
          <a:p>
            <a:pPr algn="just"/>
            <a:r>
              <a:rPr lang="it-IT" sz="2800" u="sng" dirty="0">
                <a:latin typeface="Cambria" charset="0"/>
                <a:ea typeface="Cambria" charset="0"/>
                <a:cs typeface="Cambria" charset="0"/>
              </a:rPr>
              <a:t>Dall’altro lato</a:t>
            </a:r>
            <a:r>
              <a:rPr lang="it-IT" sz="2800" dirty="0">
                <a:latin typeface="Cambria" charset="0"/>
                <a:ea typeface="Cambria" charset="0"/>
                <a:cs typeface="Cambria" charset="0"/>
              </a:rPr>
              <a:t> </a:t>
            </a:r>
            <a:r>
              <a:rPr lang="it-IT" sz="2800" u="sng" dirty="0">
                <a:latin typeface="Cambria" charset="0"/>
                <a:ea typeface="Cambria" charset="0"/>
                <a:cs typeface="Cambria" charset="0"/>
              </a:rPr>
              <a:t>una volta che i documenti sono depositati telematicamente, la parte non ha più la possibilità di estrapolarli dal fascicolo informatico.</a:t>
            </a:r>
            <a:r>
              <a:rPr lang="it-IT" sz="2800" dirty="0">
                <a:latin typeface="Cambria" charset="0"/>
                <a:ea typeface="Cambria" charset="0"/>
                <a:cs typeface="Cambria" charset="0"/>
              </a:rPr>
              <a:t> </a:t>
            </a:r>
          </a:p>
        </p:txBody>
      </p:sp>
    </p:spTree>
    <p:extLst>
      <p:ext uri="{BB962C8B-B14F-4D97-AF65-F5344CB8AC3E}">
        <p14:creationId xmlns:p14="http://schemas.microsoft.com/office/powerpoint/2010/main" val="1016028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500851" y="1423304"/>
            <a:ext cx="9144000" cy="4043025"/>
          </a:xfrm>
        </p:spPr>
        <p:txBody>
          <a:bodyPr>
            <a:noAutofit/>
          </a:bodyPr>
          <a:lstStyle/>
          <a:p>
            <a:r>
              <a:rPr lang="it-IT" sz="6600" b="1" dirty="0">
                <a:latin typeface="Cambria" charset="0"/>
                <a:ea typeface="Cambria" charset="0"/>
                <a:cs typeface="Cambria" charset="0"/>
              </a:rPr>
              <a:t>PRINCIPI DI </a:t>
            </a:r>
            <a:br>
              <a:rPr lang="it-IT" sz="6600" b="1" dirty="0">
                <a:latin typeface="Cambria" charset="0"/>
                <a:ea typeface="Cambria" charset="0"/>
                <a:cs typeface="Cambria" charset="0"/>
              </a:rPr>
            </a:br>
            <a:r>
              <a:rPr lang="it-IT" sz="6600" b="1" dirty="0">
                <a:latin typeface="Cambria" charset="0"/>
                <a:ea typeface="Cambria" charset="0"/>
                <a:cs typeface="Cambria" charset="0"/>
              </a:rPr>
              <a:t>SINTETICITÀ </a:t>
            </a:r>
            <a:br>
              <a:rPr lang="it-IT" sz="6600" b="1" dirty="0">
                <a:latin typeface="Cambria" charset="0"/>
                <a:ea typeface="Cambria" charset="0"/>
                <a:cs typeface="Cambria" charset="0"/>
              </a:rPr>
            </a:br>
            <a:r>
              <a:rPr lang="it-IT" sz="6600" b="1" dirty="0">
                <a:latin typeface="Cambria" charset="0"/>
                <a:ea typeface="Cambria" charset="0"/>
                <a:cs typeface="Cambria" charset="0"/>
              </a:rPr>
              <a:t>E </a:t>
            </a:r>
            <a:br>
              <a:rPr lang="it-IT" sz="6600" b="1" dirty="0">
                <a:latin typeface="Cambria" charset="0"/>
                <a:ea typeface="Cambria" charset="0"/>
                <a:cs typeface="Cambria" charset="0"/>
              </a:rPr>
            </a:br>
            <a:r>
              <a:rPr lang="it-IT" sz="6600" b="1" dirty="0">
                <a:latin typeface="Cambria" charset="0"/>
                <a:ea typeface="Cambria" charset="0"/>
                <a:cs typeface="Cambria" charset="0"/>
              </a:rPr>
              <a:t>CHIAREZZA</a:t>
            </a:r>
          </a:p>
        </p:txBody>
      </p:sp>
    </p:spTree>
    <p:extLst>
      <p:ext uri="{BB962C8B-B14F-4D97-AF65-F5344CB8AC3E}">
        <p14:creationId xmlns:p14="http://schemas.microsoft.com/office/powerpoint/2010/main" val="2002035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1307577" y="593725"/>
            <a:ext cx="9601200" cy="1304925"/>
          </a:xfrm>
        </p:spPr>
        <p:txBody>
          <a:bodyPr/>
          <a:lstStyle/>
          <a:p>
            <a:pPr algn="ctr"/>
            <a:r>
              <a:rPr lang="it-IT" b="1" dirty="0">
                <a:latin typeface="Cambria" charset="0"/>
                <a:ea typeface="Cambria" charset="0"/>
                <a:cs typeface="Cambria" charset="0"/>
              </a:rPr>
              <a:t>Nel processo amministrativo</a:t>
            </a:r>
          </a:p>
        </p:txBody>
      </p:sp>
      <p:sp>
        <p:nvSpPr>
          <p:cNvPr id="3" name="Segnaposto contenuto 2"/>
          <p:cNvSpPr>
            <a:spLocks noGrp="1"/>
          </p:cNvSpPr>
          <p:nvPr>
            <p:ph idx="4294967295"/>
          </p:nvPr>
        </p:nvSpPr>
        <p:spPr>
          <a:xfrm>
            <a:off x="1307577" y="1713838"/>
            <a:ext cx="9877425" cy="4294187"/>
          </a:xfrm>
        </p:spPr>
        <p:txBody>
          <a:bodyPr>
            <a:noAutofit/>
          </a:bodyPr>
          <a:lstStyle/>
          <a:p>
            <a:pPr marL="0" indent="0" algn="just">
              <a:buNone/>
            </a:pPr>
            <a:r>
              <a:rPr lang="it-IT" b="1">
                <a:latin typeface="Cambria" charset="0"/>
                <a:ea typeface="Cambria" charset="0"/>
                <a:cs typeface="Cambria" charset="0"/>
              </a:rPr>
              <a:t>art. </a:t>
            </a:r>
            <a:r>
              <a:rPr lang="it-IT" b="1" dirty="0">
                <a:latin typeface="Cambria" charset="0"/>
                <a:ea typeface="Cambria" charset="0"/>
                <a:cs typeface="Cambria" charset="0"/>
              </a:rPr>
              <a:t>3, comma 2, </a:t>
            </a:r>
            <a:r>
              <a:rPr lang="it-IT" b="1" dirty="0" err="1">
                <a:latin typeface="Cambria" charset="0"/>
                <a:ea typeface="Cambria" charset="0"/>
                <a:cs typeface="Cambria" charset="0"/>
              </a:rPr>
              <a:t>c.p.a</a:t>
            </a:r>
            <a:r>
              <a:rPr lang="it-IT" b="1" dirty="0">
                <a:latin typeface="Cambria" charset="0"/>
                <a:ea typeface="Cambria" charset="0"/>
                <a:cs typeface="Cambria" charset="0"/>
              </a:rPr>
              <a:t>. – d.lgs. 2 luglio 2010, n. 104 – Dovere di motivazione e sinteticità degli atti</a:t>
            </a:r>
            <a:endParaRPr lang="it-IT" dirty="0">
              <a:latin typeface="Cambria" charset="0"/>
              <a:ea typeface="Cambria" charset="0"/>
              <a:cs typeface="Cambria" charset="0"/>
            </a:endParaRPr>
          </a:p>
          <a:p>
            <a:pPr marL="0" indent="0">
              <a:buNone/>
            </a:pPr>
            <a:r>
              <a:rPr lang="it-IT" dirty="0">
                <a:latin typeface="Cambria" charset="0"/>
                <a:ea typeface="Cambria" charset="0"/>
                <a:cs typeface="Cambria" charset="0"/>
              </a:rPr>
              <a:t>«</a:t>
            </a:r>
            <a:r>
              <a:rPr lang="it-IT" i="1" dirty="0">
                <a:latin typeface="Cambria" charset="0"/>
                <a:ea typeface="Cambria" charset="0"/>
                <a:cs typeface="Cambria" charset="0"/>
              </a:rPr>
              <a:t>il giudice e le parti redigono gli atti in maniera chiara e sintetica, secondo quanto disposto dalle norme di attuazione</a:t>
            </a:r>
            <a:r>
              <a:rPr lang="it-IT" dirty="0">
                <a:latin typeface="Cambria" charset="0"/>
                <a:ea typeface="Cambria" charset="0"/>
                <a:cs typeface="Cambria" charset="0"/>
              </a:rPr>
              <a:t>.».</a:t>
            </a:r>
            <a:r>
              <a:rPr lang="it-IT" b="1" dirty="0">
                <a:latin typeface="Cambria" charset="0"/>
                <a:ea typeface="Cambria" charset="0"/>
                <a:cs typeface="Cambria" charset="0"/>
              </a:rPr>
              <a:t/>
            </a:r>
            <a:br>
              <a:rPr lang="it-IT" b="1" dirty="0">
                <a:latin typeface="Cambria" charset="0"/>
                <a:ea typeface="Cambria" charset="0"/>
                <a:cs typeface="Cambria" charset="0"/>
              </a:rPr>
            </a:br>
            <a:endParaRPr lang="it-IT" dirty="0">
              <a:latin typeface="Cambria" charset="0"/>
              <a:ea typeface="Cambria" charset="0"/>
              <a:cs typeface="Cambria" charset="0"/>
            </a:endParaRPr>
          </a:p>
          <a:p>
            <a:pPr marL="0" indent="0" algn="just">
              <a:buNone/>
            </a:pPr>
            <a:r>
              <a:rPr lang="it-IT" dirty="0">
                <a:latin typeface="Cambria" charset="0"/>
                <a:ea typeface="Cambria" charset="0"/>
                <a:cs typeface="Cambria" charset="0"/>
              </a:rPr>
              <a:t>L’esperienza del </a:t>
            </a:r>
            <a:r>
              <a:rPr lang="it-IT" dirty="0" err="1">
                <a:latin typeface="Cambria" charset="0"/>
                <a:ea typeface="Cambria" charset="0"/>
                <a:cs typeface="Cambria" charset="0"/>
              </a:rPr>
              <a:t>c.p.a</a:t>
            </a:r>
            <a:r>
              <a:rPr lang="it-IT" dirty="0">
                <a:latin typeface="Cambria" charset="0"/>
                <a:ea typeface="Cambria" charset="0"/>
                <a:cs typeface="Cambria" charset="0"/>
              </a:rPr>
              <a:t>. ha portato la dottrina a definire la sinteticità, quale espressione del più lato principio di economia processuale, come uno dei mezzi per dare ausilio agli obiettivi della ragionevole durata del processo, dell’abbattimento dell’arretrato, della qualità delle decisioni e del processo telematico e più in generale la sinteticità degli atti rappresenterebbe uno dei modi per arrivare ad una giustizia rapida ed efficace.</a:t>
            </a:r>
          </a:p>
        </p:txBody>
      </p:sp>
    </p:spTree>
    <p:extLst>
      <p:ext uri="{BB962C8B-B14F-4D97-AF65-F5344CB8AC3E}">
        <p14:creationId xmlns:p14="http://schemas.microsoft.com/office/powerpoint/2010/main" val="12320024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63929" y="720566"/>
            <a:ext cx="10648709" cy="5509200"/>
          </a:xfrm>
          <a:prstGeom prst="rect">
            <a:avLst/>
          </a:prstGeom>
        </p:spPr>
        <p:txBody>
          <a:bodyPr wrap="square">
            <a:spAutoFit/>
          </a:bodyPr>
          <a:lstStyle/>
          <a:p>
            <a:pPr algn="just">
              <a:spcBef>
                <a:spcPts val="576"/>
              </a:spcBef>
              <a:spcAft>
                <a:spcPts val="600"/>
              </a:spcAft>
            </a:pPr>
            <a:r>
              <a:rPr lang="it-IT" sz="2400" b="1" dirty="0">
                <a:solidFill>
                  <a:srgbClr val="262626"/>
                </a:solidFill>
                <a:latin typeface="Cambria" charset="0"/>
                <a:ea typeface="Cambria" charset="0"/>
                <a:cs typeface="Cambria" charset="0"/>
              </a:rPr>
              <a:t>art. 26, comma 1, </a:t>
            </a:r>
            <a:r>
              <a:rPr lang="it-IT" sz="2400" b="1" dirty="0" err="1">
                <a:solidFill>
                  <a:srgbClr val="262626"/>
                </a:solidFill>
                <a:latin typeface="Cambria" charset="0"/>
                <a:ea typeface="Cambria" charset="0"/>
                <a:cs typeface="Cambria" charset="0"/>
              </a:rPr>
              <a:t>c.p.a</a:t>
            </a:r>
            <a:r>
              <a:rPr lang="it-IT" sz="2400" b="1" dirty="0">
                <a:solidFill>
                  <a:srgbClr val="262626"/>
                </a:solidFill>
                <a:latin typeface="Cambria" charset="0"/>
                <a:ea typeface="Cambria" charset="0"/>
                <a:cs typeface="Cambria" charset="0"/>
              </a:rPr>
              <a:t>. Spese di giudizio (come modificato dal d.lgs. 14 settembre 2012, n. 160, c.d. "secondo correttivo” al codice del processo amministrativo)</a:t>
            </a:r>
            <a:endParaRPr lang="it-IT" sz="2400" dirty="0">
              <a:latin typeface="Cambria" charset="0"/>
              <a:ea typeface="Cambria" charset="0"/>
              <a:cs typeface="Cambria" charset="0"/>
            </a:endParaRPr>
          </a:p>
          <a:p>
            <a:pPr algn="just">
              <a:spcBef>
                <a:spcPts val="576"/>
              </a:spcBef>
              <a:spcAft>
                <a:spcPts val="600"/>
              </a:spcAft>
            </a:pPr>
            <a:r>
              <a:rPr lang="it-IT" sz="2400" i="1" dirty="0">
                <a:solidFill>
                  <a:srgbClr val="262626"/>
                </a:solidFill>
                <a:latin typeface="Cambria" charset="0"/>
                <a:ea typeface="Cambria" charset="0"/>
                <a:cs typeface="Cambria" charset="0"/>
              </a:rPr>
              <a:t>Quando emette una decisione, il giudice provvede anche sulle spese del giudizio, secondo gli articoli 91, 92, 93, 94, 96 e 97 del codice di procedura civile, tenendo anche conto del rispetto dei principi di chiarezza e sinteticità di cui all'articolo 3, comma 2.</a:t>
            </a:r>
            <a:r>
              <a:rPr lang="it-IT" sz="2400" dirty="0">
                <a:solidFill>
                  <a:srgbClr val="262626"/>
                </a:solidFill>
                <a:latin typeface="Cambria" charset="0"/>
                <a:ea typeface="Cambria" charset="0"/>
                <a:cs typeface="Cambria" charset="0"/>
              </a:rPr>
              <a:t>  </a:t>
            </a:r>
            <a:endParaRPr lang="it-IT" sz="2400" dirty="0">
              <a:latin typeface="Cambria" charset="0"/>
              <a:ea typeface="Cambria" charset="0"/>
              <a:cs typeface="Cambria" charset="0"/>
            </a:endParaRPr>
          </a:p>
          <a:p>
            <a:pPr algn="just">
              <a:spcBef>
                <a:spcPts val="576"/>
              </a:spcBef>
              <a:spcAft>
                <a:spcPts val="600"/>
              </a:spcAft>
            </a:pPr>
            <a:r>
              <a:rPr lang="it-IT" sz="2400" b="1" dirty="0">
                <a:solidFill>
                  <a:srgbClr val="262626"/>
                </a:solidFill>
                <a:latin typeface="Cambria" charset="0"/>
                <a:ea typeface="Cambria" charset="0"/>
                <a:cs typeface="Cambria" charset="0"/>
              </a:rPr>
              <a:t>Il decreto del Presidente del Consiglio</a:t>
            </a:r>
            <a:r>
              <a:rPr lang="it-IT" sz="2400" dirty="0">
                <a:solidFill>
                  <a:srgbClr val="262626"/>
                </a:solidFill>
                <a:latin typeface="Cambria" charset="0"/>
                <a:ea typeface="Cambria" charset="0"/>
                <a:cs typeface="Cambria" charset="0"/>
              </a:rPr>
              <a:t> </a:t>
            </a:r>
            <a:r>
              <a:rPr lang="it-IT" sz="2400" b="1" dirty="0">
                <a:solidFill>
                  <a:srgbClr val="262626"/>
                </a:solidFill>
                <a:latin typeface="Cambria" charset="0"/>
                <a:ea typeface="Cambria" charset="0"/>
                <a:cs typeface="Cambria" charset="0"/>
              </a:rPr>
              <a:t>di Stato 25 maggio 2015, n. 40</a:t>
            </a:r>
            <a:endParaRPr lang="it-IT" sz="2400" dirty="0">
              <a:latin typeface="Cambria" charset="0"/>
              <a:ea typeface="Cambria" charset="0"/>
              <a:cs typeface="Cambria" charset="0"/>
            </a:endParaRPr>
          </a:p>
          <a:p>
            <a:pPr algn="just">
              <a:spcBef>
                <a:spcPts val="576"/>
              </a:spcBef>
              <a:spcAft>
                <a:spcPts val="600"/>
              </a:spcAft>
            </a:pPr>
            <a:r>
              <a:rPr lang="it-IT" sz="2400" dirty="0">
                <a:solidFill>
                  <a:srgbClr val="262626"/>
                </a:solidFill>
                <a:latin typeface="Cambria" charset="0"/>
                <a:ea typeface="Cambria" charset="0"/>
                <a:cs typeface="Cambria" charset="0"/>
              </a:rPr>
              <a:t>Con tale decreto il Presidente del Consiglio di Stato ha dato attuazione all’art. 120 del Codice del Processo Amministrativo, come modificato dall’art. 40 del </a:t>
            </a:r>
            <a:r>
              <a:rPr lang="it-IT" sz="2400" dirty="0" err="1">
                <a:solidFill>
                  <a:srgbClr val="262626"/>
                </a:solidFill>
                <a:latin typeface="Cambria" charset="0"/>
                <a:ea typeface="Cambria" charset="0"/>
                <a:cs typeface="Cambria" charset="0"/>
              </a:rPr>
              <a:t>d.l.</a:t>
            </a:r>
            <a:r>
              <a:rPr lang="it-IT" sz="2400" dirty="0">
                <a:solidFill>
                  <a:srgbClr val="262626"/>
                </a:solidFill>
                <a:latin typeface="Cambria" charset="0"/>
                <a:ea typeface="Cambria" charset="0"/>
                <a:cs typeface="Cambria" charset="0"/>
              </a:rPr>
              <a:t> 24 giugno 2014, n. 90, convertito nella l. 11 agosto 2014, n. 114.</a:t>
            </a:r>
            <a:endParaRPr lang="it-IT" sz="2400" dirty="0">
              <a:latin typeface="Cambria" charset="0"/>
              <a:ea typeface="Cambria" charset="0"/>
              <a:cs typeface="Cambria" charset="0"/>
            </a:endParaRPr>
          </a:p>
          <a:p>
            <a:pPr algn="just">
              <a:spcBef>
                <a:spcPts val="576"/>
              </a:spcBef>
              <a:spcAft>
                <a:spcPts val="600"/>
              </a:spcAft>
            </a:pPr>
            <a:r>
              <a:rPr lang="it-IT" sz="2400" dirty="0">
                <a:solidFill>
                  <a:srgbClr val="262626"/>
                </a:solidFill>
                <a:latin typeface="Cambria" charset="0"/>
                <a:ea typeface="Cambria" charset="0"/>
                <a:cs typeface="Cambria" charset="0"/>
              </a:rPr>
              <a:t>È stata introdotta la «Disciplina della dimensione dei ricorsi e degli altri atti difensivi nel rito appalti».</a:t>
            </a:r>
            <a:endParaRPr lang="it-IT" sz="2400" dirty="0">
              <a:effectLst/>
              <a:latin typeface="Cambria" charset="0"/>
              <a:ea typeface="Cambria" charset="0"/>
              <a:cs typeface="Cambria" charset="0"/>
            </a:endParaRPr>
          </a:p>
        </p:txBody>
      </p:sp>
    </p:spTree>
    <p:extLst>
      <p:ext uri="{BB962C8B-B14F-4D97-AF65-F5344CB8AC3E}">
        <p14:creationId xmlns:p14="http://schemas.microsoft.com/office/powerpoint/2010/main" val="3314569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949125" y="680706"/>
            <a:ext cx="10197296" cy="5632311"/>
          </a:xfrm>
          <a:prstGeom prst="rect">
            <a:avLst/>
          </a:prstGeom>
        </p:spPr>
        <p:txBody>
          <a:bodyPr wrap="square">
            <a:spAutoFit/>
          </a:bodyPr>
          <a:lstStyle/>
          <a:p>
            <a:pPr algn="just"/>
            <a:r>
              <a:rPr lang="it-IT" sz="2400" b="1" dirty="0">
                <a:latin typeface="Cambria" charset="0"/>
                <a:ea typeface="Cambria" charset="0"/>
                <a:cs typeface="Cambria" charset="0"/>
              </a:rPr>
              <a:t>13-ter</a:t>
            </a:r>
            <a:r>
              <a:rPr lang="it-IT" sz="2400" dirty="0">
                <a:latin typeface="Cambria" charset="0"/>
                <a:ea typeface="Cambria" charset="0"/>
                <a:cs typeface="Cambria" charset="0"/>
              </a:rPr>
              <a:t> </a:t>
            </a:r>
            <a:r>
              <a:rPr lang="it-IT" sz="2400" b="1" dirty="0">
                <a:latin typeface="Cambria" charset="0"/>
                <a:ea typeface="Cambria" charset="0"/>
                <a:cs typeface="Cambria" charset="0"/>
              </a:rPr>
              <a:t>Allegato 2 al </a:t>
            </a:r>
            <a:r>
              <a:rPr lang="it-IT" sz="2400" b="1" dirty="0" err="1">
                <a:latin typeface="Cambria" charset="0"/>
                <a:ea typeface="Cambria" charset="0"/>
                <a:cs typeface="Cambria" charset="0"/>
              </a:rPr>
              <a:t>c.p.a</a:t>
            </a:r>
            <a:r>
              <a:rPr lang="it-IT" sz="2400" b="1" dirty="0">
                <a:latin typeface="Cambria" charset="0"/>
                <a:ea typeface="Cambria" charset="0"/>
                <a:cs typeface="Cambria" charset="0"/>
              </a:rPr>
              <a:t> - Criteri per la </a:t>
            </a:r>
            <a:r>
              <a:rPr lang="it-IT" sz="2400" b="1" dirty="0" err="1">
                <a:latin typeface="Cambria" charset="0"/>
                <a:ea typeface="Cambria" charset="0"/>
                <a:cs typeface="Cambria" charset="0"/>
              </a:rPr>
              <a:t>sinteticita'</a:t>
            </a:r>
            <a:r>
              <a:rPr lang="it-IT" sz="2400" b="1" dirty="0">
                <a:latin typeface="Cambria" charset="0"/>
                <a:ea typeface="Cambria" charset="0"/>
                <a:cs typeface="Cambria" charset="0"/>
              </a:rPr>
              <a:t> e la chiarezza degli atti di parte (articolo aggiunto dall'art.  7 bis, </a:t>
            </a:r>
            <a:r>
              <a:rPr lang="it-IT" sz="2400" b="1" dirty="0" err="1">
                <a:latin typeface="Cambria" charset="0"/>
                <a:ea typeface="Cambria" charset="0"/>
                <a:cs typeface="Cambria" charset="0"/>
              </a:rPr>
              <a:t>d.l.</a:t>
            </a:r>
            <a:r>
              <a:rPr lang="it-IT" sz="2400" b="1" dirty="0">
                <a:latin typeface="Cambria" charset="0"/>
                <a:ea typeface="Cambria" charset="0"/>
                <a:cs typeface="Cambria" charset="0"/>
              </a:rPr>
              <a:t> 31 agosto 2016, n. 168, recante Misure urgenti per la definizione del contenzioso presso la Corte di cassazione, per l'efficienza degli uffici giudiziari, nonché per la giustizia amministrativa, come introdotto dalla legge di conversione 25 ottobre 2016, n. 197)</a:t>
            </a:r>
          </a:p>
          <a:p>
            <a:pPr algn="just"/>
            <a:endParaRPr lang="it-IT" sz="2400" b="1" dirty="0">
              <a:latin typeface="Cambria" charset="0"/>
              <a:ea typeface="Cambria" charset="0"/>
              <a:cs typeface="Cambria" charset="0"/>
            </a:endParaRPr>
          </a:p>
          <a:p>
            <a:pPr algn="just"/>
            <a:r>
              <a:rPr lang="it-IT" sz="2400" dirty="0">
                <a:latin typeface="Cambria" charset="0"/>
                <a:ea typeface="Cambria" charset="0"/>
                <a:cs typeface="Cambria" charset="0"/>
              </a:rPr>
              <a:t>L’articolo disciplina i criteri per la sinteticità e la chiarezza degli atti di parte, da un lato rinviando ad un decreto del presidente del Consiglio di Stato e dall’altro lato giungendo a sanzionare con l’esclusione dal </a:t>
            </a:r>
            <a:r>
              <a:rPr lang="it-IT" sz="2400" dirty="0" err="1">
                <a:latin typeface="Cambria" charset="0"/>
                <a:ea typeface="Cambria" charset="0"/>
                <a:cs typeface="Cambria" charset="0"/>
              </a:rPr>
              <a:t>thema</a:t>
            </a:r>
            <a:r>
              <a:rPr lang="it-IT" sz="2400" dirty="0">
                <a:latin typeface="Cambria" charset="0"/>
                <a:ea typeface="Cambria" charset="0"/>
                <a:cs typeface="Cambria" charset="0"/>
              </a:rPr>
              <a:t> </a:t>
            </a:r>
            <a:r>
              <a:rPr lang="it-IT" sz="2400" dirty="0" err="1">
                <a:latin typeface="Cambria" charset="0"/>
                <a:ea typeface="Cambria" charset="0"/>
                <a:cs typeface="Cambria" charset="0"/>
              </a:rPr>
              <a:t>decidendum</a:t>
            </a:r>
            <a:r>
              <a:rPr lang="it-IT" sz="2400" dirty="0">
                <a:latin typeface="Cambria" charset="0"/>
                <a:ea typeface="Cambria" charset="0"/>
                <a:cs typeface="Cambria" charset="0"/>
              </a:rPr>
              <a:t> (perfino esonerando il giudice dalla sua disamina e negando dall’ambito di impugnazione l’omessa disamina) ciò che eccede i limiti imposti dal decreto del presidente del Consiglio di Stato. Ciò che non è chiaro e sintetico non è giustiziabile; ciò che eccede i canoni di chiarezza e sinteticità è al di fuori della garanzia della giurisdizione.</a:t>
            </a:r>
          </a:p>
        </p:txBody>
      </p:sp>
    </p:spTree>
    <p:extLst>
      <p:ext uri="{BB962C8B-B14F-4D97-AF65-F5344CB8AC3E}">
        <p14:creationId xmlns:p14="http://schemas.microsoft.com/office/powerpoint/2010/main" val="2250506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3"/>
          <p:cNvSpPr>
            <a:spLocks noGrp="1"/>
          </p:cNvSpPr>
          <p:nvPr>
            <p:ph idx="4294967295"/>
          </p:nvPr>
        </p:nvSpPr>
        <p:spPr>
          <a:xfrm>
            <a:off x="970345" y="851121"/>
            <a:ext cx="10515600" cy="5903912"/>
          </a:xfrm>
        </p:spPr>
        <p:txBody>
          <a:bodyPr>
            <a:normAutofit/>
          </a:bodyPr>
          <a:lstStyle/>
          <a:p>
            <a:pPr marL="0" indent="0" algn="just">
              <a:buNone/>
            </a:pPr>
            <a:r>
              <a:rPr lang="it-IT" dirty="0">
                <a:latin typeface="Cambria" charset="0"/>
                <a:ea typeface="Cambria" charset="0"/>
                <a:cs typeface="Cambria" charset="0"/>
              </a:rPr>
              <a:t>Sulla </a:t>
            </a:r>
            <a:r>
              <a:rPr lang="it-IT" dirty="0" err="1">
                <a:latin typeface="Cambria" charset="0"/>
                <a:ea typeface="Cambria" charset="0"/>
                <a:cs typeface="Cambria" charset="0"/>
              </a:rPr>
              <a:t>sinteticita'</a:t>
            </a:r>
            <a:r>
              <a:rPr lang="it-IT" dirty="0">
                <a:latin typeface="Cambria" charset="0"/>
                <a:ea typeface="Cambria" charset="0"/>
                <a:cs typeface="Cambria" charset="0"/>
              </a:rPr>
              <a:t> degli atti di parte è stato adottato il decreto del Presidente del Consiglio di Stato  22 dicembre 2017, n. 167,   adottato ai sensi dell'art. 13 ter dell'allegato 2 al Codice.</a:t>
            </a:r>
          </a:p>
          <a:p>
            <a:pPr marL="0" indent="0">
              <a:buNone/>
            </a:pPr>
            <a:r>
              <a:rPr lang="it-IT" dirty="0">
                <a:latin typeface="Cambria" charset="0"/>
                <a:ea typeface="Cambria" charset="0"/>
                <a:cs typeface="Cambria" charset="0"/>
              </a:rPr>
              <a:t> </a:t>
            </a:r>
            <a:r>
              <a:rPr lang="it-IT" sz="2400" dirty="0" err="1">
                <a:latin typeface="Cambria" charset="0"/>
                <a:ea typeface="Cambria" charset="0"/>
                <a:cs typeface="Cambria" charset="0"/>
              </a:rPr>
              <a:t>https</a:t>
            </a:r>
            <a:r>
              <a:rPr lang="it-IT" sz="2400" dirty="0">
                <a:latin typeface="Cambria" charset="0"/>
                <a:ea typeface="Cambria" charset="0"/>
                <a:cs typeface="Cambria" charset="0"/>
              </a:rPr>
              <a:t>://</a:t>
            </a:r>
            <a:r>
              <a:rPr lang="it-IT" sz="2400" dirty="0" err="1">
                <a:latin typeface="Cambria" charset="0"/>
                <a:ea typeface="Cambria" charset="0"/>
                <a:cs typeface="Cambria" charset="0"/>
              </a:rPr>
              <a:t>www.giustizia-amministrativa.it</a:t>
            </a:r>
            <a:r>
              <a:rPr lang="it-IT" sz="2400" dirty="0">
                <a:latin typeface="Cambria" charset="0"/>
                <a:ea typeface="Cambria" charset="0"/>
                <a:cs typeface="Cambria" charset="0"/>
              </a:rPr>
              <a:t>/</a:t>
            </a:r>
            <a:r>
              <a:rPr lang="it-IT" sz="2400" dirty="0" err="1">
                <a:latin typeface="Cambria" charset="0"/>
                <a:ea typeface="Cambria" charset="0"/>
                <a:cs typeface="Cambria" charset="0"/>
              </a:rPr>
              <a:t>cdsintra</a:t>
            </a:r>
            <a:r>
              <a:rPr lang="it-IT" sz="2400" dirty="0">
                <a:latin typeface="Cambria" charset="0"/>
                <a:ea typeface="Cambria" charset="0"/>
                <a:cs typeface="Cambria" charset="0"/>
              </a:rPr>
              <a:t>/</a:t>
            </a:r>
            <a:r>
              <a:rPr lang="it-IT" sz="2400" dirty="0" err="1">
                <a:latin typeface="Cambria" charset="0"/>
                <a:ea typeface="Cambria" charset="0"/>
                <a:cs typeface="Cambria" charset="0"/>
              </a:rPr>
              <a:t>wcm</a:t>
            </a:r>
            <a:r>
              <a:rPr lang="it-IT" sz="2400" dirty="0">
                <a:latin typeface="Cambria" charset="0"/>
                <a:ea typeface="Cambria" charset="0"/>
                <a:cs typeface="Cambria" charset="0"/>
              </a:rPr>
              <a:t>/</a:t>
            </a:r>
            <a:r>
              <a:rPr lang="it-IT" sz="2400" dirty="0" err="1">
                <a:latin typeface="Cambria" charset="0"/>
                <a:ea typeface="Cambria" charset="0"/>
                <a:cs typeface="Cambria" charset="0"/>
              </a:rPr>
              <a:t>idc</a:t>
            </a:r>
            <a:r>
              <a:rPr lang="it-IT" sz="2400" dirty="0">
                <a:latin typeface="Cambria" charset="0"/>
                <a:ea typeface="Cambria" charset="0"/>
                <a:cs typeface="Cambria" charset="0"/>
              </a:rPr>
              <a:t>/</a:t>
            </a:r>
            <a:r>
              <a:rPr lang="it-IT" sz="2400" dirty="0" err="1">
                <a:latin typeface="Cambria" charset="0"/>
                <a:ea typeface="Cambria" charset="0"/>
                <a:cs typeface="Cambria" charset="0"/>
              </a:rPr>
              <a:t>groups</a:t>
            </a:r>
            <a:r>
              <a:rPr lang="it-IT" sz="2400" dirty="0">
                <a:latin typeface="Cambria" charset="0"/>
                <a:ea typeface="Cambria" charset="0"/>
                <a:cs typeface="Cambria" charset="0"/>
              </a:rPr>
              <a:t>/public/</a:t>
            </a:r>
            <a:r>
              <a:rPr lang="it-IT" sz="2400" dirty="0" err="1">
                <a:latin typeface="Cambria" charset="0"/>
                <a:ea typeface="Cambria" charset="0"/>
                <a:cs typeface="Cambria" charset="0"/>
              </a:rPr>
              <a:t>documents</a:t>
            </a:r>
            <a:r>
              <a:rPr lang="it-IT" sz="2400" dirty="0">
                <a:latin typeface="Cambria" charset="0"/>
                <a:ea typeface="Cambria" charset="0"/>
                <a:cs typeface="Cambria" charset="0"/>
              </a:rPr>
              <a:t>/</a:t>
            </a:r>
            <a:r>
              <a:rPr lang="it-IT" sz="2400" dirty="0" err="1">
                <a:latin typeface="Cambria" charset="0"/>
                <a:ea typeface="Cambria" charset="0"/>
                <a:cs typeface="Cambria" charset="0"/>
              </a:rPr>
              <a:t>document</a:t>
            </a:r>
            <a:r>
              <a:rPr lang="it-IT" sz="2400" dirty="0">
                <a:latin typeface="Cambria" charset="0"/>
                <a:ea typeface="Cambria" charset="0"/>
                <a:cs typeface="Cambria" charset="0"/>
              </a:rPr>
              <a:t>/</a:t>
            </a:r>
            <a:r>
              <a:rPr lang="it-IT" sz="2400" dirty="0" err="1">
                <a:latin typeface="Cambria" charset="0"/>
                <a:ea typeface="Cambria" charset="0"/>
                <a:cs typeface="Cambria" charset="0"/>
              </a:rPr>
              <a:t>mday</a:t>
            </a:r>
            <a:r>
              <a:rPr lang="it-IT" sz="2400" dirty="0">
                <a:latin typeface="Cambria" charset="0"/>
                <a:ea typeface="Cambria" charset="0"/>
                <a:cs typeface="Cambria" charset="0"/>
              </a:rPr>
              <a:t>/mza5/~</a:t>
            </a:r>
            <a:r>
              <a:rPr lang="it-IT" sz="2400" dirty="0" err="1">
                <a:latin typeface="Cambria" charset="0"/>
                <a:ea typeface="Cambria" charset="0"/>
                <a:cs typeface="Cambria" charset="0"/>
              </a:rPr>
              <a:t>edisp</a:t>
            </a:r>
            <a:r>
              <a:rPr lang="it-IT" sz="2400" dirty="0">
                <a:latin typeface="Cambria" charset="0"/>
                <a:ea typeface="Cambria" charset="0"/>
                <a:cs typeface="Cambria" charset="0"/>
              </a:rPr>
              <a:t>/nsiga_4187678.pdf</a:t>
            </a:r>
            <a:endParaRPr lang="it-IT" dirty="0">
              <a:latin typeface="Cambria" charset="0"/>
              <a:ea typeface="Cambria" charset="0"/>
              <a:cs typeface="Cambria" charset="0"/>
            </a:endParaRPr>
          </a:p>
          <a:p>
            <a:pPr marL="0" marR="0" lvl="0" indent="0" algn="just" defTabSz="914400" eaLnBrk="1" fontAlgn="auto" latinLnBrk="0" hangingPunct="1">
              <a:lnSpc>
                <a:spcPct val="100000"/>
              </a:lnSpc>
              <a:spcBef>
                <a:spcPts val="0"/>
              </a:spcBef>
              <a:spcAft>
                <a:spcPts val="0"/>
              </a:spcAft>
              <a:buClrTx/>
              <a:buSzTx/>
              <a:buNone/>
              <a:tabLst/>
              <a:defRPr/>
            </a:pPr>
            <a:endParaRPr lang="it-IT" dirty="0">
              <a:latin typeface="Cambria" charset="0"/>
              <a:ea typeface="Cambria" charset="0"/>
              <a:cs typeface="Cambria" charset="0"/>
            </a:endParaRPr>
          </a:p>
          <a:p>
            <a:pPr marL="0" indent="0">
              <a:buNone/>
            </a:pPr>
            <a:r>
              <a:rPr lang="it-IT" dirty="0">
                <a:latin typeface="Cambria" charset="0"/>
                <a:ea typeface="Cambria" charset="0"/>
                <a:cs typeface="Cambria" charset="0"/>
              </a:rPr>
              <a:t>Sulla </a:t>
            </a:r>
            <a:r>
              <a:rPr lang="it-IT" dirty="0" err="1">
                <a:latin typeface="Cambria" charset="0"/>
                <a:ea typeface="Cambria" charset="0"/>
                <a:cs typeface="Cambria" charset="0"/>
              </a:rPr>
              <a:t>sinteticita'</a:t>
            </a:r>
            <a:r>
              <a:rPr lang="it-IT" dirty="0">
                <a:latin typeface="Cambria" charset="0"/>
                <a:ea typeface="Cambria" charset="0"/>
                <a:cs typeface="Cambria" charset="0"/>
              </a:rPr>
              <a:t> delle decisioni dei magistrati v.  la Nota del Presidente del Consiglio di Stato del 22 dicembre 2016</a:t>
            </a:r>
          </a:p>
          <a:p>
            <a:pPr marL="0" indent="0">
              <a:buNone/>
            </a:pPr>
            <a:r>
              <a:rPr lang="it-IT" dirty="0" err="1">
                <a:latin typeface="Cambria" charset="0"/>
                <a:ea typeface="Cambria" charset="0"/>
                <a:cs typeface="Cambria" charset="0"/>
              </a:rPr>
              <a:t>https</a:t>
            </a:r>
            <a:r>
              <a:rPr lang="it-IT" dirty="0">
                <a:latin typeface="Cambria" charset="0"/>
                <a:ea typeface="Cambria" charset="0"/>
                <a:cs typeface="Cambria" charset="0"/>
              </a:rPr>
              <a:t>://</a:t>
            </a:r>
            <a:r>
              <a:rPr lang="it-IT" dirty="0" err="1">
                <a:latin typeface="Cambria" charset="0"/>
                <a:ea typeface="Cambria" charset="0"/>
                <a:cs typeface="Cambria" charset="0"/>
              </a:rPr>
              <a:t>www.giustizia-amministrativa.it</a:t>
            </a:r>
            <a:r>
              <a:rPr lang="it-IT" dirty="0">
                <a:latin typeface="Cambria" charset="0"/>
                <a:ea typeface="Cambria" charset="0"/>
                <a:cs typeface="Cambria" charset="0"/>
              </a:rPr>
              <a:t>/</a:t>
            </a:r>
            <a:r>
              <a:rPr lang="it-IT" dirty="0" err="1">
                <a:latin typeface="Cambria" charset="0"/>
                <a:ea typeface="Cambria" charset="0"/>
                <a:cs typeface="Cambria" charset="0"/>
              </a:rPr>
              <a:t>cdsintra</a:t>
            </a:r>
            <a:r>
              <a:rPr lang="it-IT" dirty="0">
                <a:latin typeface="Cambria" charset="0"/>
                <a:ea typeface="Cambria" charset="0"/>
                <a:cs typeface="Cambria" charset="0"/>
              </a:rPr>
              <a:t>/</a:t>
            </a:r>
            <a:r>
              <a:rPr lang="it-IT" dirty="0" err="1">
                <a:latin typeface="Cambria" charset="0"/>
                <a:ea typeface="Cambria" charset="0"/>
                <a:cs typeface="Cambria" charset="0"/>
              </a:rPr>
              <a:t>wcm</a:t>
            </a:r>
            <a:r>
              <a:rPr lang="it-IT" dirty="0">
                <a:latin typeface="Cambria" charset="0"/>
                <a:ea typeface="Cambria" charset="0"/>
                <a:cs typeface="Cambria" charset="0"/>
              </a:rPr>
              <a:t>/</a:t>
            </a:r>
            <a:r>
              <a:rPr lang="it-IT" dirty="0" err="1">
                <a:latin typeface="Cambria" charset="0"/>
                <a:ea typeface="Cambria" charset="0"/>
                <a:cs typeface="Cambria" charset="0"/>
              </a:rPr>
              <a:t>idc</a:t>
            </a:r>
            <a:r>
              <a:rPr lang="it-IT" dirty="0">
                <a:latin typeface="Cambria" charset="0"/>
                <a:ea typeface="Cambria" charset="0"/>
                <a:cs typeface="Cambria" charset="0"/>
              </a:rPr>
              <a:t>/</a:t>
            </a:r>
            <a:r>
              <a:rPr lang="it-IT" dirty="0" err="1">
                <a:latin typeface="Cambria" charset="0"/>
                <a:ea typeface="Cambria" charset="0"/>
                <a:cs typeface="Cambria" charset="0"/>
              </a:rPr>
              <a:t>groups</a:t>
            </a:r>
            <a:r>
              <a:rPr lang="it-IT" dirty="0">
                <a:latin typeface="Cambria" charset="0"/>
                <a:ea typeface="Cambria" charset="0"/>
                <a:cs typeface="Cambria" charset="0"/>
              </a:rPr>
              <a:t>/public/</a:t>
            </a:r>
            <a:r>
              <a:rPr lang="it-IT" dirty="0" err="1">
                <a:latin typeface="Cambria" charset="0"/>
                <a:ea typeface="Cambria" charset="0"/>
                <a:cs typeface="Cambria" charset="0"/>
              </a:rPr>
              <a:t>documents</a:t>
            </a:r>
            <a:r>
              <a:rPr lang="it-IT" dirty="0">
                <a:latin typeface="Cambria" charset="0"/>
                <a:ea typeface="Cambria" charset="0"/>
                <a:cs typeface="Cambria" charset="0"/>
              </a:rPr>
              <a:t>/</a:t>
            </a:r>
            <a:r>
              <a:rPr lang="it-IT" dirty="0" err="1">
                <a:latin typeface="Cambria" charset="0"/>
                <a:ea typeface="Cambria" charset="0"/>
                <a:cs typeface="Cambria" charset="0"/>
              </a:rPr>
              <a:t>document</a:t>
            </a:r>
            <a:r>
              <a:rPr lang="it-IT" dirty="0">
                <a:latin typeface="Cambria" charset="0"/>
                <a:ea typeface="Cambria" charset="0"/>
                <a:cs typeface="Cambria" charset="0"/>
              </a:rPr>
              <a:t>/</a:t>
            </a:r>
            <a:r>
              <a:rPr lang="it-IT" dirty="0" err="1">
                <a:latin typeface="Cambria" charset="0"/>
                <a:ea typeface="Cambria" charset="0"/>
                <a:cs typeface="Cambria" charset="0"/>
              </a:rPr>
              <a:t>mday</a:t>
            </a:r>
            <a:r>
              <a:rPr lang="it-IT" dirty="0">
                <a:latin typeface="Cambria" charset="0"/>
                <a:ea typeface="Cambria" charset="0"/>
                <a:cs typeface="Cambria" charset="0"/>
              </a:rPr>
              <a:t>/mza5/~</a:t>
            </a:r>
            <a:r>
              <a:rPr lang="it-IT" dirty="0" err="1">
                <a:latin typeface="Cambria" charset="0"/>
                <a:ea typeface="Cambria" charset="0"/>
                <a:cs typeface="Cambria" charset="0"/>
              </a:rPr>
              <a:t>edisp</a:t>
            </a:r>
            <a:r>
              <a:rPr lang="it-IT" dirty="0">
                <a:latin typeface="Cambria" charset="0"/>
                <a:ea typeface="Cambria" charset="0"/>
                <a:cs typeface="Cambria" charset="0"/>
              </a:rPr>
              <a:t>/nsiga_4187679.pdf</a:t>
            </a:r>
          </a:p>
          <a:p>
            <a:pPr marL="0" marR="0" lvl="0" indent="0" algn="just" defTabSz="914400" eaLnBrk="1" fontAlgn="auto" latinLnBrk="0" hangingPunct="1">
              <a:lnSpc>
                <a:spcPct val="100000"/>
              </a:lnSpc>
              <a:spcBef>
                <a:spcPts val="0"/>
              </a:spcBef>
              <a:spcAft>
                <a:spcPts val="0"/>
              </a:spcAft>
              <a:buClrTx/>
              <a:buSzTx/>
              <a:buFontTx/>
              <a:buNone/>
              <a:tabLst/>
              <a:defRPr/>
            </a:pPr>
            <a:endParaRPr lang="it-IT" dirty="0">
              <a:latin typeface="Cambria" charset="0"/>
              <a:ea typeface="Cambria" charset="0"/>
              <a:cs typeface="Cambria" charset="0"/>
            </a:endParaRPr>
          </a:p>
        </p:txBody>
      </p:sp>
    </p:spTree>
    <p:extLst>
      <p:ext uri="{BB962C8B-B14F-4D97-AF65-F5344CB8AC3E}">
        <p14:creationId xmlns:p14="http://schemas.microsoft.com/office/powerpoint/2010/main" val="18968585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1169043" y="322263"/>
            <a:ext cx="9601200" cy="1303337"/>
          </a:xfrm>
        </p:spPr>
        <p:txBody>
          <a:bodyPr/>
          <a:lstStyle/>
          <a:p>
            <a:pPr algn="ctr"/>
            <a:r>
              <a:rPr lang="it-IT" b="1" dirty="0">
                <a:latin typeface="Cambria" charset="0"/>
                <a:ea typeface="Cambria" charset="0"/>
                <a:cs typeface="Cambria" charset="0"/>
              </a:rPr>
              <a:t>Nella giurisprudenza civile</a:t>
            </a:r>
          </a:p>
        </p:txBody>
      </p:sp>
      <p:sp>
        <p:nvSpPr>
          <p:cNvPr id="3" name="Segnaposto contenuto 2"/>
          <p:cNvSpPr>
            <a:spLocks noGrp="1"/>
          </p:cNvSpPr>
          <p:nvPr>
            <p:ph idx="4294967295"/>
          </p:nvPr>
        </p:nvSpPr>
        <p:spPr>
          <a:xfrm>
            <a:off x="810227" y="1383898"/>
            <a:ext cx="10515600" cy="4989513"/>
          </a:xfrm>
        </p:spPr>
        <p:txBody>
          <a:bodyPr>
            <a:noAutofit/>
          </a:bodyPr>
          <a:lstStyle/>
          <a:p>
            <a:pPr marL="0" indent="0" algn="just">
              <a:buNone/>
            </a:pPr>
            <a:r>
              <a:rPr lang="it-IT" sz="2200" b="1" dirty="0">
                <a:latin typeface="Cambria" charset="0"/>
                <a:ea typeface="Cambria" charset="0"/>
                <a:cs typeface="Cambria" charset="0"/>
              </a:rPr>
              <a:t>Nella giurisprudenza della Corte di cassazione il richiamo al dovere di chiarezza e di sinteticità degli atti di parte, è più insistente di quanto sembri.</a:t>
            </a:r>
            <a:endParaRPr lang="it-IT" sz="2200" dirty="0">
              <a:latin typeface="Cambria" charset="0"/>
              <a:ea typeface="Cambria" charset="0"/>
              <a:cs typeface="Cambria" charset="0"/>
            </a:endParaRPr>
          </a:p>
          <a:p>
            <a:pPr marL="0" indent="0" algn="just">
              <a:buNone/>
            </a:pPr>
            <a:r>
              <a:rPr lang="it-IT" sz="2200" b="1" dirty="0" err="1">
                <a:latin typeface="Cambria" charset="0"/>
                <a:ea typeface="Cambria" charset="0"/>
                <a:cs typeface="Cambria" charset="0"/>
              </a:rPr>
              <a:t>Cass</a:t>
            </a:r>
            <a:r>
              <a:rPr lang="it-IT" sz="2200" b="1" dirty="0">
                <a:latin typeface="Cambria" charset="0"/>
                <a:ea typeface="Cambria" charset="0"/>
                <a:cs typeface="Cambria" charset="0"/>
              </a:rPr>
              <a:t>. 29 luglio 2014, n. 17178</a:t>
            </a:r>
            <a:r>
              <a:rPr lang="it-IT" sz="2200" dirty="0">
                <a:latin typeface="Cambria" charset="0"/>
                <a:ea typeface="Cambria" charset="0"/>
                <a:cs typeface="Cambria" charset="0"/>
              </a:rPr>
              <a:t>, il rispetto del canone della chiarezza e della sinteticità espositiva rappresenta l’adempimento di un preciso dovere processuale il cui mancato rispetto, da parte del ricorrente per cassazione, lo espone al rischio di una declaratoria d’inammissibilità dell’impugnazione (</a:t>
            </a:r>
            <a:r>
              <a:rPr lang="it-IT" sz="2200" dirty="0" err="1">
                <a:latin typeface="Cambria" charset="0"/>
                <a:ea typeface="Cambria" charset="0"/>
                <a:cs typeface="Cambria" charset="0"/>
              </a:rPr>
              <a:t>Cass</a:t>
            </a:r>
            <a:r>
              <a:rPr lang="it-IT" sz="2200" dirty="0">
                <a:latin typeface="Cambria" charset="0"/>
                <a:ea typeface="Cambria" charset="0"/>
                <a:cs typeface="Cambria" charset="0"/>
              </a:rPr>
              <a:t>. 22 giugno 2006, n. 19100), principalmente in quanto esso collide con l’obiettivo di attribuire maggiore rilevanza allo scopo del processo costituito dalla tendente finalizzazione ad una decisione di merito, al duplice fine di assicurare un’effettiva tutela del diritto di difesa di cui all’art. 24 </a:t>
            </a:r>
            <a:r>
              <a:rPr lang="it-IT" sz="2200" dirty="0" err="1">
                <a:latin typeface="Cambria" charset="0"/>
                <a:ea typeface="Cambria" charset="0"/>
                <a:cs typeface="Cambria" charset="0"/>
              </a:rPr>
              <a:t>Cost</a:t>
            </a:r>
            <a:r>
              <a:rPr lang="it-IT" sz="2200" dirty="0">
                <a:latin typeface="Cambria" charset="0"/>
                <a:ea typeface="Cambria" charset="0"/>
                <a:cs typeface="Cambria" charset="0"/>
              </a:rPr>
              <a:t>., nell’ambito del rispetto dei principi del giusto processo di cui all’art. 111 </a:t>
            </a:r>
            <a:r>
              <a:rPr lang="it-IT" sz="2200" dirty="0" err="1">
                <a:latin typeface="Cambria" charset="0"/>
                <a:ea typeface="Cambria" charset="0"/>
                <a:cs typeface="Cambria" charset="0"/>
              </a:rPr>
              <a:t>Cost</a:t>
            </a:r>
            <a:r>
              <a:rPr lang="it-IT" sz="2200" dirty="0">
                <a:latin typeface="Cambria" charset="0"/>
                <a:ea typeface="Cambria" charset="0"/>
                <a:cs typeface="Cambria" charset="0"/>
              </a:rPr>
              <a:t>., comma 2, e in coerenza con l’art. 6 CEDU (</a:t>
            </a:r>
            <a:r>
              <a:rPr lang="it-IT" sz="2200" dirty="0" err="1">
                <a:latin typeface="Cambria" charset="0"/>
                <a:ea typeface="Cambria" charset="0"/>
                <a:cs typeface="Cambria" charset="0"/>
              </a:rPr>
              <a:t>Cass</a:t>
            </a:r>
            <a:r>
              <a:rPr lang="it-IT" sz="2200" dirty="0">
                <a:latin typeface="Cambria" charset="0"/>
                <a:ea typeface="Cambria" charset="0"/>
                <a:cs typeface="Cambria" charset="0"/>
              </a:rPr>
              <a:t>. 1 agosto 2013, n. 18410; </a:t>
            </a:r>
            <a:r>
              <a:rPr lang="it-IT" sz="2200" dirty="0" err="1">
                <a:latin typeface="Cambria" charset="0"/>
                <a:ea typeface="Cambria" charset="0"/>
                <a:cs typeface="Cambria" charset="0"/>
              </a:rPr>
              <a:t>Cass</a:t>
            </a:r>
            <a:r>
              <a:rPr lang="it-IT" sz="2200" dirty="0">
                <a:latin typeface="Cambria" charset="0"/>
                <a:ea typeface="Cambria" charset="0"/>
                <a:cs typeface="Cambria" charset="0"/>
              </a:rPr>
              <a:t>. 25 settembre 2013, n. 21909), nonché di evitare di gravare sia lo Stato sia le parti di oneri processuali superflui (</a:t>
            </a:r>
            <a:r>
              <a:rPr lang="it-IT" sz="2200" dirty="0" err="1">
                <a:latin typeface="Cambria" charset="0"/>
                <a:ea typeface="Cambria" charset="0"/>
                <a:cs typeface="Cambria" charset="0"/>
              </a:rPr>
              <a:t>arg</a:t>
            </a:r>
            <a:r>
              <a:rPr lang="it-IT" sz="2200" dirty="0">
                <a:latin typeface="Cambria" charset="0"/>
                <a:ea typeface="Cambria" charset="0"/>
                <a:cs typeface="Cambria" charset="0"/>
              </a:rPr>
              <a:t>. ex </a:t>
            </a:r>
            <a:r>
              <a:rPr lang="it-IT" sz="2200" dirty="0" err="1">
                <a:latin typeface="Cambria" charset="0"/>
                <a:ea typeface="Cambria" charset="0"/>
                <a:cs typeface="Cambria" charset="0"/>
              </a:rPr>
              <a:t>Cass</a:t>
            </a:r>
            <a:r>
              <a:rPr lang="it-IT" sz="2200" dirty="0">
                <a:latin typeface="Cambria" charset="0"/>
                <a:ea typeface="Cambria" charset="0"/>
                <a:cs typeface="Cambria" charset="0"/>
              </a:rPr>
              <a:t>. 4 luglio 2012, n. 11199; </a:t>
            </a:r>
            <a:r>
              <a:rPr lang="it-IT" sz="2200" dirty="0" err="1">
                <a:latin typeface="Cambria" charset="0"/>
                <a:ea typeface="Cambria" charset="0"/>
                <a:cs typeface="Cambria" charset="0"/>
              </a:rPr>
              <a:t>Cass</a:t>
            </a:r>
            <a:r>
              <a:rPr lang="it-IT" sz="2200" dirty="0">
                <a:latin typeface="Cambria" charset="0"/>
                <a:ea typeface="Cambria" charset="0"/>
                <a:cs typeface="Cambria" charset="0"/>
              </a:rPr>
              <a:t>. 30 aprile 2014, n. 9488). </a:t>
            </a:r>
          </a:p>
        </p:txBody>
      </p:sp>
    </p:spTree>
    <p:extLst>
      <p:ext uri="{BB962C8B-B14F-4D97-AF65-F5344CB8AC3E}">
        <p14:creationId xmlns:p14="http://schemas.microsoft.com/office/powerpoint/2010/main" val="14765346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3"/>
          <p:cNvSpPr>
            <a:spLocks noGrp="1"/>
          </p:cNvSpPr>
          <p:nvPr>
            <p:ph idx="4294967295"/>
          </p:nvPr>
        </p:nvSpPr>
        <p:spPr>
          <a:xfrm>
            <a:off x="1064871" y="883595"/>
            <a:ext cx="10164260" cy="5285712"/>
          </a:xfrm>
        </p:spPr>
        <p:txBody>
          <a:bodyPr>
            <a:noAutofit/>
          </a:bodyPr>
          <a:lstStyle/>
          <a:p>
            <a:pPr algn="just">
              <a:lnSpc>
                <a:spcPct val="100000"/>
              </a:lnSpc>
            </a:pPr>
            <a:endParaRPr lang="en-US" sz="1600" b="1" dirty="0">
              <a:latin typeface="Cambria" charset="0"/>
              <a:ea typeface="Cambria" charset="0"/>
              <a:cs typeface="Cambria" charset="0"/>
            </a:endParaRPr>
          </a:p>
          <a:p>
            <a:pPr marL="0" indent="0" algn="just">
              <a:buNone/>
            </a:pPr>
            <a:r>
              <a:rPr lang="it-IT" b="1" dirty="0">
                <a:latin typeface="Cambria" charset="0"/>
                <a:ea typeface="Cambria" charset="0"/>
                <a:cs typeface="Cambria" charset="0"/>
              </a:rPr>
              <a:t>Lo stesso principio è poi stato applicato numerose altre volte: </a:t>
            </a:r>
          </a:p>
          <a:p>
            <a:pPr marL="0" indent="0" algn="just">
              <a:buNone/>
            </a:pPr>
            <a:endParaRPr lang="en-US" b="1" dirty="0">
              <a:latin typeface="Cambria" charset="0"/>
              <a:ea typeface="Cambria" charset="0"/>
              <a:cs typeface="Cambria" charset="0"/>
            </a:endParaRPr>
          </a:p>
          <a:p>
            <a:pPr marL="0" indent="0" algn="just">
              <a:buNone/>
            </a:pPr>
            <a:r>
              <a:rPr lang="en-US" b="1" dirty="0">
                <a:latin typeface="Cambria" charset="0"/>
                <a:ea typeface="Cambria" charset="0"/>
                <a:cs typeface="Cambria" charset="0"/>
              </a:rPr>
              <a:t>Cass. </a:t>
            </a:r>
            <a:r>
              <a:rPr lang="en-US" b="1" dirty="0" err="1">
                <a:latin typeface="Cambria" charset="0"/>
                <a:ea typeface="Cambria" charset="0"/>
                <a:cs typeface="Cambria" charset="0"/>
              </a:rPr>
              <a:t>Civ</a:t>
            </a:r>
            <a:r>
              <a:rPr lang="en-US" b="1" dirty="0">
                <a:latin typeface="Cambria" charset="0"/>
                <a:ea typeface="Cambria" charset="0"/>
                <a:cs typeface="Cambria" charset="0"/>
              </a:rPr>
              <a:t>, </a:t>
            </a:r>
            <a:r>
              <a:rPr lang="en-US" b="1" dirty="0" err="1">
                <a:latin typeface="Cambria" charset="0"/>
                <a:ea typeface="Cambria" charset="0"/>
                <a:cs typeface="Cambria" charset="0"/>
              </a:rPr>
              <a:t>Sez</a:t>
            </a:r>
            <a:r>
              <a:rPr lang="en-US" b="1" dirty="0">
                <a:latin typeface="Cambria" charset="0"/>
                <a:ea typeface="Cambria" charset="0"/>
                <a:cs typeface="Cambria" charset="0"/>
              </a:rPr>
              <a:t>. L, sent. n. 17698 del 06/08/2014 </a:t>
            </a:r>
            <a:r>
              <a:rPr lang="it-IT" dirty="0">
                <a:latin typeface="Cambria" charset="0"/>
                <a:ea typeface="Cambria" charset="0"/>
                <a:cs typeface="Cambria" charset="0"/>
              </a:rPr>
              <a:t> Il mancato rispetto del dovere processuale della chiarezza e della sinteticità espositiva espone il ricorrente per cassazione al rischio di una declaratoria d'inammissibilità dell'impugnazione, in quanto esso collide con l'obiettivo di attribuire maggiore rilevanza allo scopo del processo, tendente ad una decisione di merito, al duplice fine di assicurare un'effettiva tutela del diritto di difesa di cui all'art. 24 </a:t>
            </a:r>
            <a:r>
              <a:rPr lang="it-IT" dirty="0" err="1">
                <a:latin typeface="Cambria" charset="0"/>
                <a:ea typeface="Cambria" charset="0"/>
                <a:cs typeface="Cambria" charset="0"/>
              </a:rPr>
              <a:t>Cost</a:t>
            </a:r>
            <a:r>
              <a:rPr lang="it-IT" dirty="0">
                <a:latin typeface="Cambria" charset="0"/>
                <a:ea typeface="Cambria" charset="0"/>
                <a:cs typeface="Cambria" charset="0"/>
              </a:rPr>
              <a:t>., nell'ambito del rispetto dei principi del giusto processo di cui all'art. 111, comma secondo, </a:t>
            </a:r>
            <a:r>
              <a:rPr lang="it-IT" dirty="0" err="1">
                <a:latin typeface="Cambria" charset="0"/>
                <a:ea typeface="Cambria" charset="0"/>
                <a:cs typeface="Cambria" charset="0"/>
              </a:rPr>
              <a:t>Cost</a:t>
            </a:r>
            <a:r>
              <a:rPr lang="it-IT" dirty="0">
                <a:latin typeface="Cambria" charset="0"/>
                <a:ea typeface="Cambria" charset="0"/>
                <a:cs typeface="Cambria" charset="0"/>
              </a:rPr>
              <a:t>. e in coerenza con l'art. 6 CEDU, nonché di evitare di gravare sia lo Stato che le parti di oneri processuali superflui.</a:t>
            </a:r>
          </a:p>
        </p:txBody>
      </p:sp>
    </p:spTree>
    <p:extLst>
      <p:ext uri="{BB962C8B-B14F-4D97-AF65-F5344CB8AC3E}">
        <p14:creationId xmlns:p14="http://schemas.microsoft.com/office/powerpoint/2010/main" val="16448760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3"/>
          <p:cNvSpPr>
            <a:spLocks noGrp="1"/>
          </p:cNvSpPr>
          <p:nvPr>
            <p:ph idx="4294967295"/>
          </p:nvPr>
        </p:nvSpPr>
        <p:spPr>
          <a:xfrm>
            <a:off x="997151" y="246988"/>
            <a:ext cx="10245725" cy="5517205"/>
          </a:xfrm>
        </p:spPr>
        <p:txBody>
          <a:bodyPr>
            <a:noAutofit/>
          </a:bodyPr>
          <a:lstStyle/>
          <a:p>
            <a:pPr algn="just">
              <a:lnSpc>
                <a:spcPct val="100000"/>
              </a:lnSpc>
            </a:pPr>
            <a:endParaRPr lang="en-US" sz="1600" b="1" dirty="0">
              <a:latin typeface="Cambria" charset="0"/>
              <a:ea typeface="Cambria" charset="0"/>
              <a:cs typeface="Cambria" charset="0"/>
            </a:endParaRPr>
          </a:p>
          <a:p>
            <a:pPr marL="0" indent="0" algn="just">
              <a:lnSpc>
                <a:spcPct val="100000"/>
              </a:lnSpc>
              <a:buNone/>
            </a:pPr>
            <a:endParaRPr lang="en-US" sz="2200" b="1" dirty="0">
              <a:latin typeface="Cambria" charset="0"/>
              <a:ea typeface="Cambria" charset="0"/>
              <a:cs typeface="Cambria" charset="0"/>
            </a:endParaRPr>
          </a:p>
          <a:p>
            <a:pPr marL="0" indent="0" algn="just">
              <a:lnSpc>
                <a:spcPct val="100000"/>
              </a:lnSpc>
              <a:buNone/>
            </a:pPr>
            <a:endParaRPr lang="en-US" b="1" dirty="0">
              <a:latin typeface="Cambria" charset="0"/>
              <a:ea typeface="Cambria" charset="0"/>
              <a:cs typeface="Cambria" charset="0"/>
            </a:endParaRPr>
          </a:p>
          <a:p>
            <a:pPr marL="0" indent="0" algn="just">
              <a:lnSpc>
                <a:spcPct val="100000"/>
              </a:lnSpc>
              <a:buNone/>
            </a:pPr>
            <a:r>
              <a:rPr lang="en-US" b="1" dirty="0">
                <a:latin typeface="Cambria" charset="0"/>
                <a:ea typeface="Cambria" charset="0"/>
                <a:cs typeface="Cambria" charset="0"/>
              </a:rPr>
              <a:t>Cass. Civ. </a:t>
            </a:r>
            <a:r>
              <a:rPr lang="en-US" b="1" dirty="0" err="1">
                <a:latin typeface="Cambria" charset="0"/>
                <a:ea typeface="Cambria" charset="0"/>
                <a:cs typeface="Cambria" charset="0"/>
              </a:rPr>
              <a:t>Sez</a:t>
            </a:r>
            <a:r>
              <a:rPr lang="en-US" b="1" dirty="0">
                <a:latin typeface="Cambria" charset="0"/>
                <a:ea typeface="Cambria" charset="0"/>
                <a:cs typeface="Cambria" charset="0"/>
              </a:rPr>
              <a:t>. 1 - , sent. n. 21750 del 27/10/2016 </a:t>
            </a:r>
            <a:r>
              <a:rPr lang="it-IT" dirty="0">
                <a:latin typeface="Cambria" charset="0"/>
                <a:ea typeface="Cambria" charset="0"/>
                <a:cs typeface="Cambria" charset="0"/>
              </a:rPr>
              <a:t> L'art. 366, comma 1, n. 3, </a:t>
            </a:r>
            <a:r>
              <a:rPr lang="it-IT" dirty="0" err="1">
                <a:latin typeface="Cambria" charset="0"/>
                <a:ea typeface="Cambria" charset="0"/>
                <a:cs typeface="Cambria" charset="0"/>
              </a:rPr>
              <a:t>c.p.c.</a:t>
            </a:r>
            <a:r>
              <a:rPr lang="it-IT" dirty="0">
                <a:latin typeface="Cambria" charset="0"/>
                <a:ea typeface="Cambria" charset="0"/>
                <a:cs typeface="Cambria" charset="0"/>
              </a:rPr>
              <a:t>, nel prescrivere che il ricorso per cassazione deve essere corredato dall'esposizione "sommaria" dei fatti di causa, implica che la stessa deve contenere il necessario e non il superfluo, sicché è inammissibile il ricorso con il quale il ricorrente, senza una sintesi riassuntiva finale, si limiti a trascrivere il testo integrale di tutti gli atti di causa, rendendo particolarmente complessa l'individuazione della materia del contendere e contravvenendo lo scopo della disposizione, la cui finalità è agevolare la comprensione della pretesa e del tenore della sentenza impugnata, in immediato coordinamento con i motivi di censura. </a:t>
            </a:r>
          </a:p>
        </p:txBody>
      </p:sp>
    </p:spTree>
    <p:extLst>
      <p:ext uri="{BB962C8B-B14F-4D97-AF65-F5344CB8AC3E}">
        <p14:creationId xmlns:p14="http://schemas.microsoft.com/office/powerpoint/2010/main" val="530233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4294967295"/>
          </p:nvPr>
        </p:nvSpPr>
        <p:spPr>
          <a:xfrm>
            <a:off x="555584" y="161664"/>
            <a:ext cx="10926763" cy="6569075"/>
          </a:xfrm>
        </p:spPr>
        <p:txBody>
          <a:bodyPr>
            <a:normAutofit lnSpcReduction="10000"/>
          </a:bodyPr>
          <a:lstStyle/>
          <a:p>
            <a:pPr marL="0" indent="0">
              <a:buNone/>
            </a:pPr>
            <a:r>
              <a:rPr lang="it-IT" b="1" dirty="0">
                <a:latin typeface="Cambria" charset="0"/>
                <a:ea typeface="Cambria" charset="0"/>
                <a:cs typeface="Cambria" charset="0"/>
              </a:rPr>
              <a:t>I PRESUPPOSTI PRIMA DELL’INVIO DELLA BUSTA TELEMATICA.</a:t>
            </a:r>
            <a:endParaRPr lang="it-IT" dirty="0">
              <a:latin typeface="Cambria" charset="0"/>
              <a:ea typeface="Cambria" charset="0"/>
              <a:cs typeface="Cambria" charset="0"/>
            </a:endParaRPr>
          </a:p>
          <a:p>
            <a:pPr marL="0" indent="0">
              <a:buNone/>
            </a:pPr>
            <a:r>
              <a:rPr lang="it-IT" dirty="0">
                <a:latin typeface="Cambria" charset="0"/>
                <a:ea typeface="Cambria" charset="0"/>
                <a:cs typeface="Cambria" charset="0"/>
              </a:rPr>
              <a:t>Il professionista utente abilitato esterno (avvocato, consulente del giudice, curatore fallimentare, commissario giudiziario, delegato alle operazioni di vendita ecc.) deve:</a:t>
            </a:r>
          </a:p>
          <a:p>
            <a:pPr lvl="1" algn="just">
              <a:buFont typeface="Wingdings" charset="2"/>
              <a:buChar char="Ø"/>
            </a:pPr>
            <a:r>
              <a:rPr lang="it-IT" sz="2400" dirty="0">
                <a:latin typeface="Cambria" charset="0"/>
                <a:ea typeface="Cambria" charset="0"/>
                <a:cs typeface="Cambria" charset="0"/>
              </a:rPr>
              <a:t>essere censito nel Registro Generale degli Indirizzi Elettronici (</a:t>
            </a:r>
            <a:r>
              <a:rPr lang="it-IT" sz="2400" dirty="0" err="1">
                <a:latin typeface="Cambria" charset="0"/>
                <a:ea typeface="Cambria" charset="0"/>
                <a:cs typeface="Cambria" charset="0"/>
              </a:rPr>
              <a:t>ReglndE</a:t>
            </a:r>
            <a:r>
              <a:rPr lang="it-IT" sz="2400" dirty="0">
                <a:latin typeface="Cambria" charset="0"/>
                <a:ea typeface="Cambria" charset="0"/>
                <a:cs typeface="Cambria" charset="0"/>
              </a:rPr>
              <a:t>);</a:t>
            </a:r>
          </a:p>
          <a:p>
            <a:pPr lvl="1" algn="just">
              <a:buFont typeface="Wingdings" charset="2"/>
              <a:buChar char="Ø"/>
            </a:pPr>
            <a:r>
              <a:rPr lang="it-IT" sz="2400" dirty="0">
                <a:latin typeface="Cambria" charset="0"/>
                <a:ea typeface="Cambria" charset="0"/>
                <a:cs typeface="Cambria" charset="0"/>
              </a:rPr>
              <a:t>essere dotato di casella di PEC, regolarmente censita nel </a:t>
            </a:r>
            <a:r>
              <a:rPr lang="it-IT" sz="2400" dirty="0" err="1">
                <a:latin typeface="Cambria" charset="0"/>
                <a:ea typeface="Cambria" charset="0"/>
                <a:cs typeface="Cambria" charset="0"/>
              </a:rPr>
              <a:t>ReglndE</a:t>
            </a:r>
            <a:r>
              <a:rPr lang="it-IT" sz="2400" dirty="0">
                <a:latin typeface="Cambria" charset="0"/>
                <a:ea typeface="Cambria" charset="0"/>
                <a:cs typeface="Cambria" charset="0"/>
              </a:rPr>
              <a:t>. Non possono essere utilizzate a tale scopo gli indirizzi di posta elettronica certificata per le comunicazioni tra cittadino e pubblica amministrazione (CEC-PAC);</a:t>
            </a:r>
          </a:p>
          <a:p>
            <a:pPr lvl="1" algn="just">
              <a:buFont typeface="Wingdings" charset="2"/>
              <a:buChar char="Ø"/>
            </a:pPr>
            <a:r>
              <a:rPr lang="it-IT" sz="2400" dirty="0">
                <a:latin typeface="Cambria" charset="0"/>
                <a:ea typeface="Cambria" charset="0"/>
                <a:cs typeface="Cambria" charset="0"/>
              </a:rPr>
              <a:t>essere dotato di certificato di firma digitale su </a:t>
            </a:r>
            <a:r>
              <a:rPr lang="it-IT" sz="2400" dirty="0" err="1">
                <a:latin typeface="Cambria" charset="0"/>
                <a:ea typeface="Cambria" charset="0"/>
                <a:cs typeface="Cambria" charset="0"/>
              </a:rPr>
              <a:t>token</a:t>
            </a:r>
            <a:r>
              <a:rPr lang="it-IT" sz="2400" dirty="0">
                <a:latin typeface="Cambria" charset="0"/>
                <a:ea typeface="Cambria" charset="0"/>
                <a:cs typeface="Cambria" charset="0"/>
              </a:rPr>
              <a:t> crittografico (</a:t>
            </a:r>
            <a:r>
              <a:rPr lang="it-IT" sz="2400" dirty="0" err="1">
                <a:latin typeface="Cambria" charset="0"/>
                <a:ea typeface="Cambria" charset="0"/>
                <a:cs typeface="Cambria" charset="0"/>
              </a:rPr>
              <a:t>smart</a:t>
            </a:r>
            <a:r>
              <a:rPr lang="it-IT" sz="2400" dirty="0">
                <a:latin typeface="Cambria" charset="0"/>
                <a:ea typeface="Cambria" charset="0"/>
                <a:cs typeface="Cambria" charset="0"/>
              </a:rPr>
              <a:t> card o chiavetta USB);</a:t>
            </a:r>
          </a:p>
          <a:p>
            <a:pPr lvl="1" algn="just">
              <a:buFont typeface="Wingdings" charset="2"/>
              <a:buChar char="Ø"/>
            </a:pPr>
            <a:r>
              <a:rPr lang="it-IT" sz="2400" dirty="0">
                <a:latin typeface="Cambria" charset="0"/>
                <a:ea typeface="Cambria" charset="0"/>
                <a:cs typeface="Cambria" charset="0"/>
              </a:rPr>
              <a:t>disporre di un apposito software per la creazione della busta telematica, secondo le specifiche tecniche definite nel provvedimento del direttore generale (DG)SIA. Il Ministero della giustizia non fornisce software per questa funzione. Nella sezione download del Portale dei Servizi Telematici è però disponibile un elenco dei software gratuiti. </a:t>
            </a:r>
          </a:p>
          <a:p>
            <a:pPr algn="just">
              <a:buFont typeface="Wingdings" charset="2"/>
              <a:buChar char="Ø"/>
            </a:pPr>
            <a:endParaRPr lang="it-IT" dirty="0">
              <a:latin typeface="Cambria" charset="0"/>
              <a:ea typeface="Cambria" charset="0"/>
              <a:cs typeface="Cambria" charset="0"/>
            </a:endParaRPr>
          </a:p>
          <a:p>
            <a:endParaRPr lang="it-IT" dirty="0">
              <a:latin typeface="Cambria" charset="0"/>
              <a:ea typeface="Cambria" charset="0"/>
              <a:cs typeface="Cambria" charset="0"/>
            </a:endParaRPr>
          </a:p>
        </p:txBody>
      </p:sp>
    </p:spTree>
    <p:extLst>
      <p:ext uri="{BB962C8B-B14F-4D97-AF65-F5344CB8AC3E}">
        <p14:creationId xmlns:p14="http://schemas.microsoft.com/office/powerpoint/2010/main" val="21243036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3"/>
          <p:cNvSpPr>
            <a:spLocks noGrp="1"/>
          </p:cNvSpPr>
          <p:nvPr>
            <p:ph idx="4294967295"/>
          </p:nvPr>
        </p:nvSpPr>
        <p:spPr>
          <a:xfrm>
            <a:off x="881404" y="-134978"/>
            <a:ext cx="10245725" cy="6127750"/>
          </a:xfrm>
        </p:spPr>
        <p:txBody>
          <a:bodyPr>
            <a:noAutofit/>
          </a:bodyPr>
          <a:lstStyle/>
          <a:p>
            <a:pPr algn="just">
              <a:lnSpc>
                <a:spcPct val="100000"/>
              </a:lnSpc>
            </a:pPr>
            <a:endParaRPr lang="en-US" sz="1600" b="1" dirty="0">
              <a:latin typeface="Cambria" charset="0"/>
              <a:ea typeface="Cambria" charset="0"/>
              <a:cs typeface="Cambria" charset="0"/>
            </a:endParaRPr>
          </a:p>
          <a:p>
            <a:pPr marL="0" indent="0" algn="just">
              <a:lnSpc>
                <a:spcPct val="100000"/>
              </a:lnSpc>
              <a:buNone/>
            </a:pPr>
            <a:endParaRPr lang="en-US" sz="2200" b="1" dirty="0">
              <a:latin typeface="Cambria" charset="0"/>
              <a:ea typeface="Cambria" charset="0"/>
              <a:cs typeface="Cambria" charset="0"/>
            </a:endParaRPr>
          </a:p>
          <a:p>
            <a:pPr marL="0" indent="0" algn="just">
              <a:lnSpc>
                <a:spcPct val="100000"/>
              </a:lnSpc>
              <a:buNone/>
            </a:pPr>
            <a:r>
              <a:rPr lang="en-US" b="1" dirty="0">
                <a:latin typeface="Cambria" charset="0"/>
                <a:ea typeface="Cambria" charset="0"/>
                <a:cs typeface="Cambria" charset="0"/>
              </a:rPr>
              <a:t>Cass. Civ. </a:t>
            </a:r>
            <a:r>
              <a:rPr lang="en-US" b="1" dirty="0" err="1">
                <a:latin typeface="Cambria" charset="0"/>
                <a:ea typeface="Cambria" charset="0"/>
                <a:cs typeface="Cambria" charset="0"/>
              </a:rPr>
              <a:t>Sez</a:t>
            </a:r>
            <a:r>
              <a:rPr lang="en-US" b="1" dirty="0">
                <a:latin typeface="Cambria" charset="0"/>
                <a:ea typeface="Cambria" charset="0"/>
                <a:cs typeface="Cambria" charset="0"/>
              </a:rPr>
              <a:t>. 2, sent. n. 21297 del 20/10/2016</a:t>
            </a:r>
            <a:r>
              <a:rPr lang="en-US" dirty="0">
                <a:latin typeface="Cambria" charset="0"/>
                <a:ea typeface="Cambria" charset="0"/>
                <a:cs typeface="Cambria" charset="0"/>
              </a:rPr>
              <a:t> </a:t>
            </a:r>
            <a:r>
              <a:rPr lang="it-IT" dirty="0">
                <a:latin typeface="Cambria" charset="0"/>
                <a:ea typeface="Cambria" charset="0"/>
                <a:cs typeface="Cambria" charset="0"/>
              </a:rPr>
              <a:t> In tema di ricorso per cassazione, il mancato rispetto del dovere di chiarezza e sinteticità espositiva degli atti processuali che, fissato dall'art. 3, comma 2, del </a:t>
            </a:r>
            <a:r>
              <a:rPr lang="it-IT" dirty="0" err="1">
                <a:latin typeface="Cambria" charset="0"/>
                <a:ea typeface="Cambria" charset="0"/>
                <a:cs typeface="Cambria" charset="0"/>
              </a:rPr>
              <a:t>c.p.a</a:t>
            </a:r>
            <a:r>
              <a:rPr lang="it-IT" dirty="0">
                <a:latin typeface="Cambria" charset="0"/>
                <a:ea typeface="Cambria" charset="0"/>
                <a:cs typeface="Cambria" charset="0"/>
              </a:rPr>
              <a:t>., esprime tuttavia un principio generale del diritto processuale, destinato ad operare anche nel processo civile, espone il ricorrente al rischio di una declaratoria di inammissibilità dell'impugnazione, non già per l'irragionevole estensione del ricorso (la quale non è normativa sanzionata), ma in quanto rischia di pregiudicare l'intelligibilità delle questioni, rendendo oscura l'esposizione dei fatti di causa e confuse le censure mosse alla sentenza gravata, ridondando nella violazione delle prescrizioni di cui ai </a:t>
            </a:r>
            <a:r>
              <a:rPr lang="it-IT" dirty="0" err="1">
                <a:latin typeface="Cambria" charset="0"/>
                <a:ea typeface="Cambria" charset="0"/>
                <a:cs typeface="Cambria" charset="0"/>
              </a:rPr>
              <a:t>nn</a:t>
            </a:r>
            <a:r>
              <a:rPr lang="it-IT" dirty="0">
                <a:latin typeface="Cambria" charset="0"/>
                <a:ea typeface="Cambria" charset="0"/>
                <a:cs typeface="Cambria" charset="0"/>
              </a:rPr>
              <a:t>. 3 e 4 dell'art. 366 </a:t>
            </a:r>
            <a:r>
              <a:rPr lang="it-IT" dirty="0" err="1">
                <a:latin typeface="Cambria" charset="0"/>
                <a:ea typeface="Cambria" charset="0"/>
                <a:cs typeface="Cambria" charset="0"/>
              </a:rPr>
              <a:t>c.p.c.</a:t>
            </a:r>
            <a:r>
              <a:rPr lang="it-IT" dirty="0">
                <a:latin typeface="Cambria" charset="0"/>
                <a:ea typeface="Cambria" charset="0"/>
                <a:cs typeface="Cambria" charset="0"/>
              </a:rPr>
              <a:t>, assistite - queste sì - da una sanzione testuale di inammissibilità. (Nella specie la S.C. ha dichiarato inammissibile un ricorso di 251 pagine i cui motivi erano redatti mediante una riproposizione di stralci di atti processuali e documenti, con la quale in sostanza il ricorrente ha riversato in sede di legittimità il contenuto dei gradi di merito)</a:t>
            </a:r>
          </a:p>
        </p:txBody>
      </p:sp>
    </p:spTree>
    <p:extLst>
      <p:ext uri="{BB962C8B-B14F-4D97-AF65-F5344CB8AC3E}">
        <p14:creationId xmlns:p14="http://schemas.microsoft.com/office/powerpoint/2010/main" val="11575452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3"/>
          <p:cNvSpPr>
            <a:spLocks noGrp="1"/>
          </p:cNvSpPr>
          <p:nvPr>
            <p:ph idx="4294967295"/>
          </p:nvPr>
        </p:nvSpPr>
        <p:spPr>
          <a:xfrm>
            <a:off x="844952" y="411946"/>
            <a:ext cx="10515600" cy="5903913"/>
          </a:xfrm>
        </p:spPr>
        <p:txBody>
          <a:bodyPr>
            <a:noAutofit/>
          </a:bodyPr>
          <a:lstStyle/>
          <a:p>
            <a:pPr algn="just"/>
            <a:endParaRPr lang="it-IT" sz="2200" b="1" dirty="0">
              <a:latin typeface="Cambria" charset="0"/>
              <a:ea typeface="Cambria" charset="0"/>
              <a:cs typeface="Cambria" charset="0"/>
            </a:endParaRPr>
          </a:p>
          <a:p>
            <a:pPr marL="0" indent="0" algn="just">
              <a:buNone/>
            </a:pPr>
            <a:endParaRPr lang="it-IT" sz="2200" b="1" dirty="0">
              <a:latin typeface="Cambria" charset="0"/>
              <a:ea typeface="Cambria" charset="0"/>
              <a:cs typeface="Cambria" charset="0"/>
            </a:endParaRPr>
          </a:p>
          <a:p>
            <a:pPr marL="0" indent="0" algn="just">
              <a:buNone/>
            </a:pPr>
            <a:r>
              <a:rPr lang="it-IT" b="1" dirty="0" err="1">
                <a:latin typeface="Cambria" charset="0"/>
                <a:ea typeface="Cambria" charset="0"/>
                <a:cs typeface="Cambria" charset="0"/>
              </a:rPr>
              <a:t>Cass</a:t>
            </a:r>
            <a:r>
              <a:rPr lang="it-IT" b="1" dirty="0">
                <a:latin typeface="Cambria" charset="0"/>
                <a:ea typeface="Cambria" charset="0"/>
                <a:cs typeface="Cambria" charset="0"/>
              </a:rPr>
              <a:t>. </a:t>
            </a:r>
            <a:r>
              <a:rPr lang="it-IT" b="1" dirty="0" err="1">
                <a:latin typeface="Cambria" charset="0"/>
                <a:ea typeface="Cambria" charset="0"/>
                <a:cs typeface="Cambria" charset="0"/>
              </a:rPr>
              <a:t>Civ</a:t>
            </a:r>
            <a:r>
              <a:rPr lang="it-IT" b="1" dirty="0">
                <a:latin typeface="Cambria" charset="0"/>
                <a:ea typeface="Cambria" charset="0"/>
                <a:cs typeface="Cambria" charset="0"/>
              </a:rPr>
              <a:t>. Sez. Un. - , </a:t>
            </a:r>
            <a:r>
              <a:rPr lang="it-IT" b="1" dirty="0" err="1">
                <a:latin typeface="Cambria" charset="0"/>
                <a:ea typeface="Cambria" charset="0"/>
                <a:cs typeface="Cambria" charset="0"/>
              </a:rPr>
              <a:t>sent</a:t>
            </a:r>
            <a:r>
              <a:rPr lang="it-IT" b="1" dirty="0">
                <a:latin typeface="Cambria" charset="0"/>
                <a:ea typeface="Cambria" charset="0"/>
                <a:cs typeface="Cambria" charset="0"/>
              </a:rPr>
              <a:t>. n. 964 del 17/01/2017</a:t>
            </a:r>
            <a:r>
              <a:rPr lang="it-IT" dirty="0">
                <a:latin typeface="Cambria" charset="0"/>
                <a:ea typeface="Cambria" charset="0"/>
                <a:cs typeface="Cambria" charset="0"/>
              </a:rPr>
              <a:t> l'art. 3, comma 2, del </a:t>
            </a:r>
            <a:r>
              <a:rPr lang="it-IT" dirty="0" err="1">
                <a:latin typeface="Cambria" charset="0"/>
                <a:ea typeface="Cambria" charset="0"/>
                <a:cs typeface="Cambria" charset="0"/>
              </a:rPr>
              <a:t>c.p.a</a:t>
            </a:r>
            <a:r>
              <a:rPr lang="it-IT" dirty="0">
                <a:latin typeface="Cambria" charset="0"/>
                <a:ea typeface="Cambria" charset="0"/>
                <a:cs typeface="Cambria" charset="0"/>
              </a:rPr>
              <a:t>., che esprime un principio generale del diritto processuale, destinato ad operare anche nel processo civile la cui mancanza , espone il ricorrente al rischio di una declaratoria di </a:t>
            </a:r>
            <a:r>
              <a:rPr lang="it-IT" dirty="0" err="1">
                <a:latin typeface="Cambria" charset="0"/>
                <a:ea typeface="Cambria" charset="0"/>
                <a:cs typeface="Cambria" charset="0"/>
              </a:rPr>
              <a:t>inammissibilita</a:t>
            </a:r>
            <a:r>
              <a:rPr lang="it-IT" dirty="0">
                <a:latin typeface="Cambria" charset="0"/>
                <a:ea typeface="Cambria" charset="0"/>
                <a:cs typeface="Cambria" charset="0"/>
              </a:rPr>
              <a:t>̀ dell'impugnazione, in quanto rischia di pregiudicare l'</a:t>
            </a:r>
            <a:r>
              <a:rPr lang="it-IT" dirty="0" err="1">
                <a:latin typeface="Cambria" charset="0"/>
                <a:ea typeface="Cambria" charset="0"/>
                <a:cs typeface="Cambria" charset="0"/>
              </a:rPr>
              <a:t>intelligibilita</a:t>
            </a:r>
            <a:r>
              <a:rPr lang="it-IT" dirty="0">
                <a:latin typeface="Cambria" charset="0"/>
                <a:ea typeface="Cambria" charset="0"/>
                <a:cs typeface="Cambria" charset="0"/>
              </a:rPr>
              <a:t>̀ delle questioni, rendendo oscura l'esposizione dei fatti di causa e confuse le censure mosse alla sentenza gravata, con </a:t>
            </a:r>
            <a:r>
              <a:rPr lang="it-IT" dirty="0" err="1">
                <a:latin typeface="Cambria" charset="0"/>
                <a:ea typeface="Cambria" charset="0"/>
                <a:cs typeface="Cambria" charset="0"/>
              </a:rPr>
              <a:t>cio</a:t>
            </a:r>
            <a:r>
              <a:rPr lang="it-IT" dirty="0">
                <a:latin typeface="Cambria" charset="0"/>
                <a:ea typeface="Cambria" charset="0"/>
                <a:cs typeface="Cambria" charset="0"/>
              </a:rPr>
              <a:t>̀ ponendosi in contrasto con il principio di ragionevole durata del processo, costituzionalizzato con la modifica dell'articolo 111 </a:t>
            </a:r>
            <a:r>
              <a:rPr lang="it-IT" dirty="0" err="1">
                <a:latin typeface="Cambria" charset="0"/>
                <a:ea typeface="Cambria" charset="0"/>
                <a:cs typeface="Cambria" charset="0"/>
              </a:rPr>
              <a:t>Cost</a:t>
            </a:r>
            <a:r>
              <a:rPr lang="it-IT" dirty="0">
                <a:latin typeface="Cambria" charset="0"/>
                <a:ea typeface="Cambria" charset="0"/>
                <a:cs typeface="Cambria" charset="0"/>
              </a:rPr>
              <a:t>., e, per altro verso, con il principio di leale collaborazione tra le parti processuali e tra queste ed il giudice risolvendosi, in definitiva, in un impedimento al pieno e proficuo svolgimento del contraddittorio processuale (cfr. </a:t>
            </a:r>
            <a:r>
              <a:rPr lang="it-IT" dirty="0" err="1">
                <a:latin typeface="Cambria" charset="0"/>
                <a:ea typeface="Cambria" charset="0"/>
                <a:cs typeface="Cambria" charset="0"/>
              </a:rPr>
              <a:t>Cass</a:t>
            </a:r>
            <a:r>
              <a:rPr lang="it-IT" dirty="0">
                <a:latin typeface="Cambria" charset="0"/>
                <a:ea typeface="Cambria" charset="0"/>
                <a:cs typeface="Cambria" charset="0"/>
              </a:rPr>
              <a:t>. n. 11199/12, </a:t>
            </a:r>
            <a:r>
              <a:rPr lang="it-IT" dirty="0" err="1">
                <a:latin typeface="Cambria" charset="0"/>
                <a:ea typeface="Cambria" charset="0"/>
                <a:cs typeface="Cambria" charset="0"/>
              </a:rPr>
              <a:t>Cass</a:t>
            </a:r>
            <a:r>
              <a:rPr lang="it-IT" dirty="0">
                <a:latin typeface="Cambria" charset="0"/>
                <a:ea typeface="Cambria" charset="0"/>
                <a:cs typeface="Cambria" charset="0"/>
              </a:rPr>
              <a:t> n.21297/16).</a:t>
            </a:r>
          </a:p>
          <a:p>
            <a:pPr marL="0" marR="0" lvl="0" indent="0" algn="just" defTabSz="914400" eaLnBrk="1" fontAlgn="auto" latinLnBrk="0" hangingPunct="1">
              <a:lnSpc>
                <a:spcPct val="100000"/>
              </a:lnSpc>
              <a:spcBef>
                <a:spcPts val="0"/>
              </a:spcBef>
              <a:spcAft>
                <a:spcPts val="0"/>
              </a:spcAft>
              <a:buClrTx/>
              <a:buSzTx/>
              <a:buFontTx/>
              <a:buNone/>
              <a:tabLst/>
              <a:defRPr/>
            </a:pPr>
            <a:endParaRPr lang="it-IT" sz="2200" dirty="0">
              <a:latin typeface="Cambria" charset="0"/>
              <a:ea typeface="Cambria" charset="0"/>
              <a:cs typeface="Cambria" charset="0"/>
            </a:endParaRPr>
          </a:p>
        </p:txBody>
      </p:sp>
    </p:spTree>
    <p:extLst>
      <p:ext uri="{BB962C8B-B14F-4D97-AF65-F5344CB8AC3E}">
        <p14:creationId xmlns:p14="http://schemas.microsoft.com/office/powerpoint/2010/main" val="3093598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3"/>
          <p:cNvSpPr>
            <a:spLocks noGrp="1"/>
          </p:cNvSpPr>
          <p:nvPr>
            <p:ph idx="4294967295"/>
          </p:nvPr>
        </p:nvSpPr>
        <p:spPr>
          <a:xfrm>
            <a:off x="902825" y="562417"/>
            <a:ext cx="10515600" cy="5903913"/>
          </a:xfrm>
        </p:spPr>
        <p:txBody>
          <a:bodyPr>
            <a:noAutofit/>
          </a:bodyPr>
          <a:lstStyle/>
          <a:p>
            <a:pPr algn="just"/>
            <a:endParaRPr lang="it-IT" sz="1800" b="1" dirty="0">
              <a:latin typeface="Cambria" charset="0"/>
              <a:ea typeface="Cambria" charset="0"/>
              <a:cs typeface="Cambria" charset="0"/>
            </a:endParaRPr>
          </a:p>
          <a:p>
            <a:pPr algn="just"/>
            <a:endParaRPr lang="it-IT" sz="1800" b="1" dirty="0">
              <a:latin typeface="Cambria" charset="0"/>
              <a:ea typeface="Cambria" charset="0"/>
              <a:cs typeface="Cambria" charset="0"/>
            </a:endParaRPr>
          </a:p>
          <a:p>
            <a:pPr marL="0" indent="0" algn="just">
              <a:buNone/>
            </a:pPr>
            <a:r>
              <a:rPr lang="it-IT" b="1" dirty="0">
                <a:latin typeface="Cambria" charset="0"/>
                <a:ea typeface="Cambria" charset="0"/>
                <a:cs typeface="Cambria" charset="0"/>
              </a:rPr>
              <a:t>Protocollo d’intesa del </a:t>
            </a:r>
            <a:r>
              <a:rPr lang="it-IT" dirty="0">
                <a:latin typeface="Cambria" charset="0"/>
                <a:ea typeface="Cambria" charset="0"/>
                <a:cs typeface="Cambria" charset="0"/>
              </a:rPr>
              <a:t>17 dicembre 2015 </a:t>
            </a:r>
            <a:r>
              <a:rPr lang="it-IT" b="1" dirty="0">
                <a:latin typeface="Cambria" charset="0"/>
                <a:ea typeface="Cambria" charset="0"/>
                <a:cs typeface="Cambria" charset="0"/>
              </a:rPr>
              <a:t>tra la Corte di Cassazione e il Consiglio Nazionale Forense in merito alle regole redazionali dei motivi di ricorso in materia civile e tributaria</a:t>
            </a:r>
            <a:endParaRPr lang="it-IT" dirty="0">
              <a:latin typeface="Cambria" charset="0"/>
              <a:ea typeface="Cambria" charset="0"/>
              <a:cs typeface="Cambria" charset="0"/>
            </a:endParaRPr>
          </a:p>
          <a:p>
            <a:pPr marL="0" indent="0" algn="just">
              <a:buNone/>
            </a:pPr>
            <a:r>
              <a:rPr lang="it-IT" u="sng" dirty="0">
                <a:solidFill>
                  <a:srgbClr val="00B0F0"/>
                </a:solidFill>
                <a:latin typeface="Cambria" charset="0"/>
                <a:ea typeface="Cambria" charset="0"/>
                <a:cs typeface="Cambria" charset="0"/>
                <a:hlinkClick r:id="rId2"/>
              </a:rPr>
              <a:t>http://www.consiglionazionaleforense.it/documents/20182/219809/Schema+per+la+redazione+dei+ricorsi+per+cassazione+in+materia+civile+e+tributaria/dd6a4a0d-23a4-4235-be01-6432ac449ebd</a:t>
            </a:r>
            <a:endParaRPr lang="it-IT" dirty="0">
              <a:latin typeface="Cambria" charset="0"/>
              <a:ea typeface="Cambria" charset="0"/>
              <a:cs typeface="Cambria" charset="0"/>
            </a:endParaRPr>
          </a:p>
          <a:p>
            <a:pPr marL="0" indent="0" algn="just" defTabSz="914400">
              <a:spcBef>
                <a:spcPts val="0"/>
              </a:spcBef>
              <a:spcAft>
                <a:spcPts val="0"/>
              </a:spcAft>
              <a:buClrTx/>
              <a:buSzTx/>
              <a:buNone/>
              <a:defRPr/>
            </a:pPr>
            <a:endParaRPr lang="it-IT" b="1" dirty="0">
              <a:latin typeface="Cambria" charset="0"/>
              <a:ea typeface="Cambria" charset="0"/>
              <a:cs typeface="Cambria" charset="0"/>
            </a:endParaRPr>
          </a:p>
          <a:p>
            <a:pPr marL="0" indent="0" algn="just">
              <a:spcBef>
                <a:spcPts val="0"/>
              </a:spcBef>
              <a:buNone/>
            </a:pPr>
            <a:r>
              <a:rPr lang="it-IT" dirty="0">
                <a:latin typeface="Cambria" charset="0"/>
                <a:ea typeface="Cambria" charset="0"/>
                <a:cs typeface="Cambria" charset="0"/>
              </a:rPr>
              <a:t>Si sofferma sulle tecniche redazionali (suggerendo anche i formati di composizione dei documenti e la struttura del singolo ricorso e controricorso, in modo assai simile ad un formulario) e sulle modalità del rispetto del c.d. principio di autosufficienza, </a:t>
            </a:r>
          </a:p>
          <a:p>
            <a:pPr marL="0" marR="0" lvl="0" indent="0" algn="just" defTabSz="914400" eaLnBrk="1" fontAlgn="auto" latinLnBrk="0" hangingPunct="1">
              <a:lnSpc>
                <a:spcPct val="100000"/>
              </a:lnSpc>
              <a:spcBef>
                <a:spcPts val="0"/>
              </a:spcBef>
              <a:spcAft>
                <a:spcPts val="0"/>
              </a:spcAft>
              <a:buClrTx/>
              <a:buSzTx/>
              <a:buFontTx/>
              <a:buNone/>
              <a:tabLst/>
              <a:defRPr/>
            </a:pPr>
            <a:endParaRPr lang="it-IT" sz="1400" dirty="0">
              <a:latin typeface="Cambria" charset="0"/>
              <a:ea typeface="Cambria" charset="0"/>
              <a:cs typeface="Cambria" charset="0"/>
            </a:endParaRPr>
          </a:p>
        </p:txBody>
      </p:sp>
    </p:spTree>
    <p:extLst>
      <p:ext uri="{BB962C8B-B14F-4D97-AF65-F5344CB8AC3E}">
        <p14:creationId xmlns:p14="http://schemas.microsoft.com/office/powerpoint/2010/main" val="18766295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646458"/>
            <a:ext cx="10515600" cy="5924044"/>
          </a:xfrm>
        </p:spPr>
        <p:txBody>
          <a:bodyPr>
            <a:normAutofit/>
          </a:bodyPr>
          <a:lstStyle/>
          <a:p>
            <a:pPr marL="0" indent="0" algn="just">
              <a:buNone/>
            </a:pPr>
            <a:r>
              <a:rPr lang="it-IT" sz="2800" b="1" dirty="0">
                <a:latin typeface="Cambria" charset="0"/>
                <a:ea typeface="Cambria" charset="0"/>
                <a:cs typeface="Cambria" charset="0"/>
              </a:rPr>
              <a:t>Il principio della sinteticità è rivolto a dare concreta attuazione al principio costituzionale della ragionevole durata del processo, sicché appare indispensabile in via interpretativa:</a:t>
            </a:r>
          </a:p>
          <a:p>
            <a:pPr algn="just"/>
            <a:endParaRPr lang="it-IT" b="1" dirty="0"/>
          </a:p>
          <a:p>
            <a:pPr algn="just"/>
            <a:endParaRPr lang="it-IT" dirty="0"/>
          </a:p>
          <a:p>
            <a:endParaRPr lang="it-IT" dirty="0"/>
          </a:p>
        </p:txBody>
      </p:sp>
      <p:graphicFrame>
        <p:nvGraphicFramePr>
          <p:cNvPr id="4" name="Tabella 3"/>
          <p:cNvGraphicFramePr>
            <a:graphicFrameLocks noGrp="1"/>
          </p:cNvGraphicFramePr>
          <p:nvPr>
            <p:extLst>
              <p:ext uri="{D42A27DB-BD31-4B8C-83A1-F6EECF244321}">
                <p14:modId xmlns:p14="http://schemas.microsoft.com/office/powerpoint/2010/main" val="514577795"/>
              </p:ext>
            </p:extLst>
          </p:nvPr>
        </p:nvGraphicFramePr>
        <p:xfrm>
          <a:off x="1225952" y="2558006"/>
          <a:ext cx="9688975" cy="3409605"/>
        </p:xfrm>
        <a:graphic>
          <a:graphicData uri="http://schemas.openxmlformats.org/drawingml/2006/table">
            <a:tbl>
              <a:tblPr firstRow="1" bandRow="1">
                <a:tableStyleId>{22838BEF-8BB2-4498-84A7-C5851F593DF1}</a:tableStyleId>
              </a:tblPr>
              <a:tblGrid>
                <a:gridCol w="4582424">
                  <a:extLst>
                    <a:ext uri="{9D8B030D-6E8A-4147-A177-3AD203B41FA5}">
                      <a16:colId xmlns="" xmlns:a16="http://schemas.microsoft.com/office/drawing/2014/main" val="20000"/>
                    </a:ext>
                  </a:extLst>
                </a:gridCol>
                <a:gridCol w="5106551">
                  <a:extLst>
                    <a:ext uri="{9D8B030D-6E8A-4147-A177-3AD203B41FA5}">
                      <a16:colId xmlns="" xmlns:a16="http://schemas.microsoft.com/office/drawing/2014/main" val="20001"/>
                    </a:ext>
                  </a:extLst>
                </a:gridCol>
              </a:tblGrid>
              <a:tr h="340960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sz="4400" dirty="0" smtClean="0">
                        <a:latin typeface="Cambria" charset="0"/>
                        <a:ea typeface="Cambria" charset="0"/>
                        <a:cs typeface="Cambria"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it-IT" sz="4400" dirty="0" smtClean="0">
                        <a:latin typeface="Cambria" charset="0"/>
                        <a:ea typeface="Cambria" charset="0"/>
                        <a:cs typeface="Cambria"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it-IT" sz="4400" dirty="0" smtClean="0">
                          <a:latin typeface="Cambria" charset="0"/>
                          <a:ea typeface="Cambria" charset="0"/>
                          <a:cs typeface="Cambria" charset="0"/>
                        </a:rPr>
                        <a:t>CONTENUTO</a:t>
                      </a:r>
                    </a:p>
                    <a:p>
                      <a:endParaRPr lang="it-IT" sz="2800" dirty="0">
                        <a:solidFill>
                          <a:schemeClr val="tx1"/>
                        </a:solidFill>
                        <a:latin typeface="Cambria" charset="0"/>
                        <a:ea typeface="Cambria" charset="0"/>
                        <a:cs typeface="Cambria"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sz="3200" dirty="0" smtClean="0">
                        <a:latin typeface="Cambria" charset="0"/>
                        <a:ea typeface="Cambria" charset="0"/>
                        <a:cs typeface="Cambria"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it-IT" sz="3200" dirty="0" smtClean="0">
                        <a:latin typeface="Cambria" charset="0"/>
                        <a:ea typeface="Cambria" charset="0"/>
                        <a:cs typeface="Cambria"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it-IT" sz="4000" dirty="0" smtClean="0">
                          <a:latin typeface="Cambria" charset="0"/>
                          <a:ea typeface="Cambria" charset="0"/>
                          <a:cs typeface="Cambria" charset="0"/>
                        </a:rPr>
                        <a:t>CONSEGUENZE</a:t>
                      </a:r>
                    </a:p>
                    <a:p>
                      <a:pPr marL="0" marR="0" indent="0" algn="ctr" defTabSz="914400" rtl="0" eaLnBrk="1" fontAlgn="auto" latinLnBrk="0" hangingPunct="1">
                        <a:lnSpc>
                          <a:spcPct val="100000"/>
                        </a:lnSpc>
                        <a:spcBef>
                          <a:spcPts val="0"/>
                        </a:spcBef>
                        <a:spcAft>
                          <a:spcPts val="0"/>
                        </a:spcAft>
                        <a:buClrTx/>
                        <a:buSzTx/>
                        <a:buFontTx/>
                        <a:buNone/>
                        <a:tabLst/>
                        <a:defRPr/>
                      </a:pPr>
                      <a:r>
                        <a:rPr lang="it-IT" sz="4000" dirty="0" smtClean="0">
                          <a:latin typeface="Cambria" charset="0"/>
                          <a:ea typeface="Cambria" charset="0"/>
                          <a:cs typeface="Cambria" charset="0"/>
                        </a:rPr>
                        <a:t>     SUA VIOLAZIONE </a:t>
                      </a:r>
                      <a:r>
                        <a:rPr lang="it-IT" sz="3200" dirty="0" smtClean="0">
                          <a:latin typeface="Cambria" charset="0"/>
                          <a:ea typeface="Cambria" charset="0"/>
                          <a:cs typeface="Cambria" charset="0"/>
                        </a:rPr>
                        <a:t> </a:t>
                      </a:r>
                    </a:p>
                    <a:p>
                      <a:endParaRPr lang="it-IT" dirty="0"/>
                    </a:p>
                  </a:txBody>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11940669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1296364" y="506373"/>
            <a:ext cx="9601200" cy="893763"/>
          </a:xfrm>
        </p:spPr>
        <p:txBody>
          <a:bodyPr/>
          <a:lstStyle/>
          <a:p>
            <a:pPr algn="ctr"/>
            <a:r>
              <a:rPr lang="it-IT" b="1" dirty="0">
                <a:latin typeface="Cambria" charset="0"/>
                <a:ea typeface="Cambria" charset="0"/>
                <a:cs typeface="Cambria" charset="0"/>
              </a:rPr>
              <a:t>CONTENUTO</a:t>
            </a:r>
          </a:p>
        </p:txBody>
      </p:sp>
      <p:sp>
        <p:nvSpPr>
          <p:cNvPr id="3" name="Segnaposto contenuto 2"/>
          <p:cNvSpPr>
            <a:spLocks noGrp="1"/>
          </p:cNvSpPr>
          <p:nvPr>
            <p:ph idx="4294967295"/>
          </p:nvPr>
        </p:nvSpPr>
        <p:spPr>
          <a:xfrm>
            <a:off x="937549" y="1400136"/>
            <a:ext cx="10515600" cy="5446712"/>
          </a:xfrm>
        </p:spPr>
        <p:txBody>
          <a:bodyPr>
            <a:normAutofit/>
          </a:bodyPr>
          <a:lstStyle/>
          <a:p>
            <a:pPr marL="0" indent="0" algn="just">
              <a:buNone/>
            </a:pPr>
            <a:r>
              <a:rPr lang="it-IT" b="1" dirty="0">
                <a:latin typeface="Cambria" charset="0"/>
                <a:ea typeface="Cambria" charset="0"/>
                <a:cs typeface="Cambria" charset="0"/>
              </a:rPr>
              <a:t>un’opera intellettuale particolarmente curata in punto di chiarezza espositiva e di sintesi, cioè di forma piana e comprensibile, espressa in idee concise e lineari, privilegiando brevi paragrafi in paratassi e cioè articolati su due o tre proposizioni coordinate piuttosto che subordinate</a:t>
            </a:r>
            <a:r>
              <a:rPr lang="it-IT" dirty="0">
                <a:latin typeface="Cambria" charset="0"/>
                <a:ea typeface="Cambria" charset="0"/>
                <a:cs typeface="Cambria" charset="0"/>
              </a:rPr>
              <a:t>.</a:t>
            </a:r>
          </a:p>
          <a:p>
            <a:pPr marL="0" indent="0" algn="just">
              <a:buNone/>
            </a:pPr>
            <a:endParaRPr lang="it-IT" dirty="0">
              <a:latin typeface="Cambria" charset="0"/>
              <a:ea typeface="Cambria" charset="0"/>
              <a:cs typeface="Cambria" charset="0"/>
            </a:endParaRPr>
          </a:p>
          <a:p>
            <a:pPr marL="0" indent="0" algn="just">
              <a:buNone/>
            </a:pPr>
            <a:r>
              <a:rPr lang="it-IT" dirty="0">
                <a:latin typeface="Cambria" charset="0"/>
                <a:ea typeface="Cambria" charset="0"/>
                <a:cs typeface="Cambria" charset="0"/>
              </a:rPr>
              <a:t>Linee guida Assemblea Nazionale Osservatori Sulla Giustizia Civile 2017;</a:t>
            </a:r>
          </a:p>
          <a:p>
            <a:pPr marL="0" indent="0" algn="just">
              <a:buNone/>
            </a:pPr>
            <a:r>
              <a:rPr lang="it-IT" dirty="0">
                <a:latin typeface="Cambria" charset="0"/>
                <a:ea typeface="Cambria" charset="0"/>
                <a:cs typeface="Cambria" charset="0"/>
              </a:rPr>
              <a:t>Linee guida commissione mista Tribunale di Milano 2015</a:t>
            </a:r>
          </a:p>
          <a:p>
            <a:pPr marL="0" indent="0" algn="just">
              <a:buNone/>
            </a:pPr>
            <a:endParaRPr lang="it-IT" dirty="0">
              <a:latin typeface="Cambria" charset="0"/>
              <a:ea typeface="Cambria" charset="0"/>
              <a:cs typeface="Cambria" charset="0"/>
            </a:endParaRPr>
          </a:p>
          <a:p>
            <a:pPr marL="0" indent="0" algn="just">
              <a:buNone/>
            </a:pPr>
            <a:r>
              <a:rPr lang="it-IT" dirty="0">
                <a:latin typeface="Cambria" charset="0"/>
                <a:ea typeface="Cambria" charset="0"/>
                <a:cs typeface="Cambria" charset="0"/>
              </a:rPr>
              <a:t>il dovere per le parti e il giudice di attenersi al canone della sintesi nella discussione orale in udienza e nella redazione degli atti processuali non può andare a detrimento né della chiarezza né, tanto meno, della completezza. </a:t>
            </a:r>
          </a:p>
          <a:p>
            <a:pPr marL="0" indent="0" algn="just">
              <a:buNone/>
            </a:pPr>
            <a:endParaRPr lang="it-IT" dirty="0">
              <a:latin typeface="Cambria" charset="0"/>
              <a:ea typeface="Cambria" charset="0"/>
              <a:cs typeface="Cambria" charset="0"/>
            </a:endParaRPr>
          </a:p>
          <a:p>
            <a:pPr marL="0" indent="0" algn="just">
              <a:buNone/>
            </a:pPr>
            <a:endParaRPr lang="it-IT" dirty="0">
              <a:latin typeface="Cambria" charset="0"/>
              <a:ea typeface="Cambria" charset="0"/>
              <a:cs typeface="Cambria" charset="0"/>
            </a:endParaRPr>
          </a:p>
        </p:txBody>
      </p:sp>
    </p:spTree>
    <p:extLst>
      <p:ext uri="{BB962C8B-B14F-4D97-AF65-F5344CB8AC3E}">
        <p14:creationId xmlns:p14="http://schemas.microsoft.com/office/powerpoint/2010/main" val="21450628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798653" y="515596"/>
            <a:ext cx="10515600" cy="1931988"/>
          </a:xfrm>
        </p:spPr>
        <p:txBody>
          <a:bodyPr>
            <a:noAutofit/>
          </a:bodyPr>
          <a:lstStyle/>
          <a:p>
            <a:pPr algn="just"/>
            <a:r>
              <a:rPr lang="it-IT" sz="2800" b="1" dirty="0">
                <a:latin typeface="Cambria" charset="0"/>
                <a:ea typeface="Cambria" charset="0"/>
                <a:cs typeface="Cambria" charset="0"/>
              </a:rPr>
              <a:t>LINEE GUIDA PER LA REDAZIONE DI ATTI E PROVVEDIMENTI</a:t>
            </a:r>
            <a:br>
              <a:rPr lang="it-IT" sz="2800" b="1" dirty="0">
                <a:latin typeface="Cambria" charset="0"/>
                <a:ea typeface="Cambria" charset="0"/>
                <a:cs typeface="Cambria" charset="0"/>
              </a:rPr>
            </a:br>
            <a:r>
              <a:rPr lang="it-IT" sz="2800" b="1" dirty="0">
                <a:latin typeface="Cambria" charset="0"/>
                <a:ea typeface="Cambria" charset="0"/>
                <a:cs typeface="Cambria" charset="0"/>
              </a:rPr>
              <a:t>IN MANIERA CHIARA E SINTETICA A CURA DELL’</a:t>
            </a:r>
            <a:r>
              <a:rPr lang="it-IT" sz="2800" dirty="0">
                <a:latin typeface="Cambria" charset="0"/>
                <a:ea typeface="Cambria" charset="0"/>
                <a:cs typeface="Cambria" charset="0"/>
              </a:rPr>
              <a:t> </a:t>
            </a:r>
            <a:r>
              <a:rPr lang="it-IT" sz="2800" b="1" dirty="0">
                <a:latin typeface="Cambria" charset="0"/>
                <a:ea typeface="Cambria" charset="0"/>
                <a:cs typeface="Cambria" charset="0"/>
              </a:rPr>
              <a:t>ASSEMBLEA NAZIONALE DEGLI OSSERVATORI SULLA GIUSTIZIA CIVILE </a:t>
            </a:r>
            <a:br>
              <a:rPr lang="it-IT" sz="2800" b="1" dirty="0">
                <a:latin typeface="Cambria" charset="0"/>
                <a:ea typeface="Cambria" charset="0"/>
                <a:cs typeface="Cambria" charset="0"/>
              </a:rPr>
            </a:br>
            <a:r>
              <a:rPr lang="it-IT" sz="2800" b="1" dirty="0">
                <a:latin typeface="Cambria" charset="0"/>
                <a:ea typeface="Cambria" charset="0"/>
                <a:cs typeface="Cambria" charset="0"/>
              </a:rPr>
              <a:t>(ROMA 21 MAGGIO 2017)</a:t>
            </a:r>
            <a:endParaRPr lang="it-IT" sz="2800" dirty="0">
              <a:latin typeface="Cambria" charset="0"/>
              <a:ea typeface="Cambria" charset="0"/>
              <a:cs typeface="Cambria" charset="0"/>
            </a:endParaRPr>
          </a:p>
        </p:txBody>
      </p:sp>
      <p:sp>
        <p:nvSpPr>
          <p:cNvPr id="3" name="Segnaposto contenuto 2"/>
          <p:cNvSpPr>
            <a:spLocks noGrp="1"/>
          </p:cNvSpPr>
          <p:nvPr>
            <p:ph idx="4294967295"/>
          </p:nvPr>
        </p:nvSpPr>
        <p:spPr>
          <a:xfrm>
            <a:off x="914402" y="2598055"/>
            <a:ext cx="10515600" cy="3879850"/>
          </a:xfrm>
        </p:spPr>
        <p:txBody>
          <a:bodyPr>
            <a:normAutofit fontScale="92500" lnSpcReduction="20000"/>
          </a:bodyPr>
          <a:lstStyle/>
          <a:p>
            <a:pPr marL="0" lvl="0" indent="0" algn="ctr">
              <a:lnSpc>
                <a:spcPct val="100000"/>
              </a:lnSpc>
              <a:spcBef>
                <a:spcPts val="0"/>
              </a:spcBef>
              <a:buNone/>
            </a:pPr>
            <a:r>
              <a:rPr lang="it-IT" sz="3000" b="1" dirty="0">
                <a:latin typeface="Cambria" charset="0"/>
                <a:ea typeface="Cambria" charset="0"/>
                <a:cs typeface="Cambria" charset="0"/>
              </a:rPr>
              <a:t>CHIAREZZA</a:t>
            </a:r>
          </a:p>
          <a:p>
            <a:pPr marL="0" lvl="0" indent="0" algn="ctr">
              <a:lnSpc>
                <a:spcPct val="100000"/>
              </a:lnSpc>
              <a:spcBef>
                <a:spcPts val="0"/>
              </a:spcBef>
              <a:buNone/>
            </a:pPr>
            <a:endParaRPr lang="it-IT" sz="3000" b="1" dirty="0">
              <a:latin typeface="Cambria" charset="0"/>
              <a:ea typeface="Cambria" charset="0"/>
              <a:cs typeface="Cambria" charset="0"/>
            </a:endParaRPr>
          </a:p>
          <a:p>
            <a:pPr marL="0" lvl="0" indent="0" algn="just">
              <a:lnSpc>
                <a:spcPct val="100000"/>
              </a:lnSpc>
              <a:spcBef>
                <a:spcPts val="0"/>
              </a:spcBef>
              <a:buNone/>
            </a:pPr>
            <a:r>
              <a:rPr lang="it-IT" sz="3200" dirty="0">
                <a:latin typeface="Cambria" charset="0"/>
                <a:ea typeface="Cambria" charset="0"/>
                <a:cs typeface="Cambria" charset="0"/>
              </a:rPr>
              <a:t>La chiarezza degli atti processuali, di parte e del giudice, attiene all'agevole comprensione del testo, che deve seguire un lineare ordine argomentativo, evitando ripetizioni, espressioni gergali, termini desueti, periodi e frasi lunghe, punteggiatura approssimativa, forme verbali passive.</a:t>
            </a:r>
          </a:p>
          <a:p>
            <a:pPr marL="0" lvl="0" indent="0" algn="just">
              <a:lnSpc>
                <a:spcPct val="100000"/>
              </a:lnSpc>
              <a:spcBef>
                <a:spcPts val="0"/>
              </a:spcBef>
              <a:buNone/>
            </a:pPr>
            <a:r>
              <a:rPr lang="it-IT" sz="3200" dirty="0">
                <a:latin typeface="Cambria" charset="0"/>
                <a:ea typeface="Cambria" charset="0"/>
                <a:cs typeface="Cambria" charset="0"/>
              </a:rPr>
              <a:t>È preferibile impiegare nessi di coordinazione, anziché di dipendenza, fra due o più proposizioni.</a:t>
            </a:r>
          </a:p>
          <a:p>
            <a:pPr marL="0" marR="0" lvl="0" indent="0" defTabSz="914400" eaLnBrk="1" fontAlgn="auto" latinLnBrk="0" hangingPunct="1">
              <a:lnSpc>
                <a:spcPct val="100000"/>
              </a:lnSpc>
              <a:spcBef>
                <a:spcPts val="0"/>
              </a:spcBef>
              <a:spcAft>
                <a:spcPts val="0"/>
              </a:spcAft>
              <a:buClrTx/>
              <a:buSzTx/>
              <a:buFontTx/>
              <a:buNone/>
              <a:tabLst/>
              <a:defRPr/>
            </a:pPr>
            <a:endParaRPr lang="it-IT" dirty="0"/>
          </a:p>
        </p:txBody>
      </p:sp>
    </p:spTree>
    <p:extLst>
      <p:ext uri="{BB962C8B-B14F-4D97-AF65-F5344CB8AC3E}">
        <p14:creationId xmlns:p14="http://schemas.microsoft.com/office/powerpoint/2010/main" val="20927315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4294967295"/>
          </p:nvPr>
        </p:nvSpPr>
        <p:spPr>
          <a:xfrm>
            <a:off x="868103" y="1486885"/>
            <a:ext cx="10515600" cy="3879850"/>
          </a:xfrm>
        </p:spPr>
        <p:txBody>
          <a:bodyPr>
            <a:normAutofit/>
          </a:bodyPr>
          <a:lstStyle/>
          <a:p>
            <a:pPr marL="0" lvl="0" indent="0" algn="ctr">
              <a:lnSpc>
                <a:spcPct val="100000"/>
              </a:lnSpc>
              <a:spcBef>
                <a:spcPts val="0"/>
              </a:spcBef>
              <a:buNone/>
            </a:pPr>
            <a:r>
              <a:rPr lang="it-IT" sz="3200" b="1">
                <a:latin typeface="Cambria" charset="0"/>
                <a:ea typeface="Cambria" charset="0"/>
                <a:cs typeface="Cambria" charset="0"/>
              </a:rPr>
              <a:t>SINTETICITÀ</a:t>
            </a:r>
            <a:endParaRPr lang="it-IT" sz="3200" b="1" dirty="0">
              <a:latin typeface="Cambria" charset="0"/>
              <a:ea typeface="Cambria" charset="0"/>
              <a:cs typeface="Cambria" charset="0"/>
            </a:endParaRPr>
          </a:p>
          <a:p>
            <a:pPr marL="0" lvl="0" indent="0" algn="ctr">
              <a:lnSpc>
                <a:spcPct val="100000"/>
              </a:lnSpc>
              <a:spcBef>
                <a:spcPts val="0"/>
              </a:spcBef>
              <a:buNone/>
            </a:pPr>
            <a:endParaRPr lang="it-IT" sz="3200" b="1" dirty="0">
              <a:latin typeface="Cambria" charset="0"/>
              <a:ea typeface="Cambria" charset="0"/>
              <a:cs typeface="Cambria" charset="0"/>
            </a:endParaRPr>
          </a:p>
          <a:p>
            <a:pPr marL="0" lvl="0" indent="0" algn="just">
              <a:lnSpc>
                <a:spcPct val="100000"/>
              </a:lnSpc>
              <a:spcBef>
                <a:spcPts val="0"/>
              </a:spcBef>
              <a:buNone/>
            </a:pPr>
            <a:r>
              <a:rPr lang="it-IT" sz="3200" dirty="0">
                <a:latin typeface="Cambria" charset="0"/>
                <a:ea typeface="Cambria" charset="0"/>
                <a:cs typeface="Cambria" charset="0"/>
              </a:rPr>
              <a:t>La sinteticità degli atti, di parte e del giudice, è un concetto di relazione, che esprime una corretta proporzione tra la mole delle questioni da esaminare e la consistenza dell'atto chiamato ad esaminarle.</a:t>
            </a:r>
          </a:p>
          <a:p>
            <a:pPr marL="0" marR="0" lvl="0" indent="0" defTabSz="914400" eaLnBrk="1" fontAlgn="auto" latinLnBrk="0" hangingPunct="1">
              <a:lnSpc>
                <a:spcPct val="100000"/>
              </a:lnSpc>
              <a:spcBef>
                <a:spcPts val="0"/>
              </a:spcBef>
              <a:spcAft>
                <a:spcPts val="0"/>
              </a:spcAft>
              <a:buClrTx/>
              <a:buSzTx/>
              <a:buFontTx/>
              <a:buNone/>
              <a:tabLst/>
              <a:defRPr/>
            </a:pPr>
            <a:endParaRPr lang="it-IT" dirty="0"/>
          </a:p>
        </p:txBody>
      </p:sp>
    </p:spTree>
    <p:extLst>
      <p:ext uri="{BB962C8B-B14F-4D97-AF65-F5344CB8AC3E}">
        <p14:creationId xmlns:p14="http://schemas.microsoft.com/office/powerpoint/2010/main" val="3635108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a 2"/>
          <p:cNvGraphicFramePr>
            <a:graphicFrameLocks noGrp="1"/>
          </p:cNvGraphicFramePr>
          <p:nvPr>
            <p:extLst>
              <p:ext uri="{D42A27DB-BD31-4B8C-83A1-F6EECF244321}">
                <p14:modId xmlns:p14="http://schemas.microsoft.com/office/powerpoint/2010/main" val="293615842"/>
              </p:ext>
            </p:extLst>
          </p:nvPr>
        </p:nvGraphicFramePr>
        <p:xfrm>
          <a:off x="653143" y="719666"/>
          <a:ext cx="11038114" cy="5659362"/>
        </p:xfrm>
        <a:graphic>
          <a:graphicData uri="http://schemas.openxmlformats.org/drawingml/2006/table">
            <a:tbl>
              <a:tblPr firstRow="1" bandRow="1">
                <a:tableStyleId>{5FD0F851-EC5A-4D38-B0AD-8093EC10F338}</a:tableStyleId>
              </a:tblPr>
              <a:tblGrid>
                <a:gridCol w="11038114">
                  <a:extLst>
                    <a:ext uri="{9D8B030D-6E8A-4147-A177-3AD203B41FA5}">
                      <a16:colId xmlns="" xmlns:a16="http://schemas.microsoft.com/office/drawing/2014/main" val="20000"/>
                    </a:ext>
                  </a:extLst>
                </a:gridCol>
              </a:tblGrid>
              <a:tr h="1253619">
                <a:tc>
                  <a:txBody>
                    <a:bodyPr/>
                    <a:lstStyle/>
                    <a:p>
                      <a:r>
                        <a:rPr lang="it-IT" sz="2000" kern="1200" dirty="0">
                          <a:effectLst/>
                          <a:latin typeface="Cambria" charset="0"/>
                          <a:ea typeface="Cambria" charset="0"/>
                          <a:cs typeface="Cambria" charset="0"/>
                        </a:rPr>
                        <a:t>1. CONTENUTO DEGLI ATTI. Segue uno schema logico ed è formulato in paragrafi distinti. L'esposizione dei fatti segue un criterio cronologico.</a:t>
                      </a:r>
                      <a:endParaRPr lang="it-IT" sz="2000" b="1" kern="1200" dirty="0">
                        <a:solidFill>
                          <a:schemeClr val="tx1"/>
                        </a:solidFill>
                        <a:effectLst/>
                        <a:latin typeface="Cambria" charset="0"/>
                        <a:ea typeface="Cambria" charset="0"/>
                        <a:cs typeface="Cambria" charset="0"/>
                      </a:endParaRPr>
                    </a:p>
                  </a:txBody>
                  <a:tcPr/>
                </a:tc>
                <a:extLst>
                  <a:ext uri="{0D108BD9-81ED-4DB2-BD59-A6C34878D82A}">
                    <a16:rowId xmlns="" xmlns:a16="http://schemas.microsoft.com/office/drawing/2014/main" val="10000"/>
                  </a:ext>
                </a:extLst>
              </a:tr>
              <a:tr h="1253619">
                <a:tc>
                  <a:txBody>
                    <a:bodyPr/>
                    <a:lstStyle/>
                    <a:p>
                      <a:r>
                        <a:rPr lang="it-IT" sz="2000" b="1" kern="1200" dirty="0">
                          <a:effectLst/>
                          <a:latin typeface="Cambria" charset="0"/>
                          <a:ea typeface="Cambria" charset="0"/>
                          <a:cs typeface="Cambria" charset="0"/>
                        </a:rPr>
                        <a:t>2. PROSPETTO DI SINTESI. È raccomandato per gli atti complessi e svolge la funzione di orientamento e comprensione del testo.</a:t>
                      </a:r>
                      <a:endParaRPr lang="it-IT" sz="2000" b="1" dirty="0">
                        <a:solidFill>
                          <a:schemeClr val="tx1"/>
                        </a:solidFill>
                        <a:latin typeface="Cambria" charset="0"/>
                        <a:ea typeface="Cambria" charset="0"/>
                        <a:cs typeface="Cambria" charset="0"/>
                      </a:endParaRPr>
                    </a:p>
                  </a:txBody>
                  <a:tcPr/>
                </a:tc>
                <a:extLst>
                  <a:ext uri="{0D108BD9-81ED-4DB2-BD59-A6C34878D82A}">
                    <a16:rowId xmlns="" xmlns:a16="http://schemas.microsoft.com/office/drawing/2014/main" val="10001"/>
                  </a:ext>
                </a:extLst>
              </a:tr>
              <a:tr h="15760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2000" b="1" kern="1200" dirty="0">
                          <a:effectLst/>
                          <a:latin typeface="Cambria" charset="0"/>
                          <a:ea typeface="Cambria" charset="0"/>
                          <a:cs typeface="Cambria" charset="0"/>
                        </a:rPr>
                        <a:t>3.</a:t>
                      </a:r>
                      <a:r>
                        <a:rPr lang="it-IT" sz="2000" b="1" kern="1200" baseline="0" dirty="0">
                          <a:effectLst/>
                          <a:latin typeface="Cambria" charset="0"/>
                          <a:ea typeface="Cambria" charset="0"/>
                          <a:cs typeface="Cambria" charset="0"/>
                        </a:rPr>
                        <a:t> </a:t>
                      </a:r>
                      <a:r>
                        <a:rPr lang="it-IT" sz="2000" b="1" kern="1200" dirty="0">
                          <a:effectLst/>
                          <a:latin typeface="Cambria" charset="0"/>
                          <a:ea typeface="Cambria" charset="0"/>
                          <a:cs typeface="Cambria" charset="0"/>
                        </a:rPr>
                        <a:t>ELEMENTI ESSENZIALI DELL'ATTO. L'indice degli argomenti e la numerazione delle pagine sono elementi indispensabili dell'atto. La denominazione degli allegati abbinata alla loro numerazione ne favorisce l'immediato reperimento.</a:t>
                      </a:r>
                    </a:p>
                    <a:p>
                      <a:endParaRPr lang="it-IT" sz="2000" b="1" dirty="0">
                        <a:solidFill>
                          <a:schemeClr val="tx1"/>
                        </a:solidFill>
                        <a:latin typeface="Cambria" charset="0"/>
                        <a:ea typeface="Cambria" charset="0"/>
                        <a:cs typeface="Cambria" charset="0"/>
                      </a:endParaRPr>
                    </a:p>
                  </a:txBody>
                  <a:tcPr/>
                </a:tc>
                <a:extLst>
                  <a:ext uri="{0D108BD9-81ED-4DB2-BD59-A6C34878D82A}">
                    <a16:rowId xmlns="" xmlns:a16="http://schemas.microsoft.com/office/drawing/2014/main" val="10002"/>
                  </a:ext>
                </a:extLst>
              </a:tr>
              <a:tr h="15760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2000" b="1" kern="1200" dirty="0">
                          <a:effectLst/>
                          <a:latin typeface="Cambria" charset="0"/>
                          <a:ea typeface="Cambria" charset="0"/>
                          <a:cs typeface="Cambria" charset="0"/>
                        </a:rPr>
                        <a:t>4. COLLEGAMENTI IPERTESTUALI. Consentono la navigazione dell'atto fra le sue varie parti ed il collegamento diretto con risorse esterne, depositate nel rispetto delle preclusioni processuali, quali atti precedenti, documenti, immagini, filmati.</a:t>
                      </a:r>
                    </a:p>
                    <a:p>
                      <a:endParaRPr lang="it-IT" sz="2000" b="1" dirty="0">
                        <a:solidFill>
                          <a:schemeClr val="tx1"/>
                        </a:solidFill>
                        <a:latin typeface="Cambria" charset="0"/>
                        <a:ea typeface="Cambria" charset="0"/>
                        <a:cs typeface="Cambria" charset="0"/>
                      </a:endParaRPr>
                    </a:p>
                  </a:txBody>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3681901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a 2"/>
          <p:cNvGraphicFramePr>
            <a:graphicFrameLocks noGrp="1"/>
          </p:cNvGraphicFramePr>
          <p:nvPr>
            <p:extLst>
              <p:ext uri="{D42A27DB-BD31-4B8C-83A1-F6EECF244321}">
                <p14:modId xmlns:p14="http://schemas.microsoft.com/office/powerpoint/2010/main" val="1434765268"/>
              </p:ext>
            </p:extLst>
          </p:nvPr>
        </p:nvGraphicFramePr>
        <p:xfrm>
          <a:off x="566057" y="719666"/>
          <a:ext cx="11125200" cy="5690983"/>
        </p:xfrm>
        <a:graphic>
          <a:graphicData uri="http://schemas.openxmlformats.org/drawingml/2006/table">
            <a:tbl>
              <a:tblPr firstRow="1" bandRow="1">
                <a:tableStyleId>{5FD0F851-EC5A-4D38-B0AD-8093EC10F338}</a:tableStyleId>
              </a:tblPr>
              <a:tblGrid>
                <a:gridCol w="11125200">
                  <a:extLst>
                    <a:ext uri="{9D8B030D-6E8A-4147-A177-3AD203B41FA5}">
                      <a16:colId xmlns="" xmlns:a16="http://schemas.microsoft.com/office/drawing/2014/main" val="20000"/>
                    </a:ext>
                  </a:extLst>
                </a:gridCol>
              </a:tblGrid>
              <a:tr h="1253619">
                <a:tc>
                  <a:txBody>
                    <a:bodyPr/>
                    <a:lstStyle/>
                    <a:p>
                      <a:pPr indent="21590" algn="just">
                        <a:lnSpc>
                          <a:spcPts val="2220"/>
                        </a:lnSpc>
                        <a:spcAft>
                          <a:spcPts val="600"/>
                        </a:spcAft>
                        <a:tabLst>
                          <a:tab pos="198755" algn="l"/>
                        </a:tabLst>
                      </a:pPr>
                      <a:r>
                        <a:rPr lang="it-IT" sz="2000" b="1" spc="0" dirty="0">
                          <a:effectLst/>
                          <a:latin typeface="Cambria" charset="0"/>
                          <a:ea typeface="Cambria" charset="0"/>
                          <a:cs typeface="Cambria" charset="0"/>
                        </a:rPr>
                        <a:t>5. CARATTERI GRAFICI, CORPO E STILE. </a:t>
                      </a:r>
                      <a:r>
                        <a:rPr lang="it-IT" sz="2000" b="1" dirty="0">
                          <a:effectLst/>
                          <a:latin typeface="Cambria" charset="0"/>
                          <a:ea typeface="Cambria" charset="0"/>
                          <a:cs typeface="Cambria" charset="0"/>
                        </a:rPr>
                        <a:t>Si adottano i criteri di cui allo schema del Protocollo d'intesa tra la Corte di Cassazione e il Consiglio Nazionale Forense in merito alle regole redazionali dei motivi di ricorso in materia civile e tributaria in data 17.12.2015.</a:t>
                      </a:r>
                    </a:p>
                  </a:txBody>
                  <a:tcPr/>
                </a:tc>
                <a:extLst>
                  <a:ext uri="{0D108BD9-81ED-4DB2-BD59-A6C34878D82A}">
                    <a16:rowId xmlns="" xmlns:a16="http://schemas.microsoft.com/office/drawing/2014/main" val="10000"/>
                  </a:ext>
                </a:extLst>
              </a:tr>
              <a:tr h="1253619">
                <a:tc>
                  <a:txBody>
                    <a:bodyPr/>
                    <a:lstStyle/>
                    <a:p>
                      <a:pPr marL="23495" indent="21590" algn="just">
                        <a:lnSpc>
                          <a:spcPts val="2220"/>
                        </a:lnSpc>
                        <a:spcAft>
                          <a:spcPts val="600"/>
                        </a:spcAft>
                        <a:tabLst>
                          <a:tab pos="201930" algn="l"/>
                        </a:tabLst>
                      </a:pPr>
                      <a:r>
                        <a:rPr lang="it-IT" sz="2000" b="1" spc="0" dirty="0">
                          <a:effectLst/>
                          <a:latin typeface="Cambria" charset="0"/>
                          <a:ea typeface="Cambria" charset="0"/>
                          <a:cs typeface="Cambria" charset="0"/>
                        </a:rPr>
                        <a:t>6. RICHIAMI A DOTTRINA E GIURISPRUDENZA. </a:t>
                      </a:r>
                      <a:r>
                        <a:rPr lang="it-IT" sz="2000" b="1" dirty="0">
                          <a:effectLst/>
                          <a:latin typeface="Cambria" charset="0"/>
                          <a:ea typeface="Cambria" charset="0"/>
                          <a:cs typeface="Cambria" charset="0"/>
                        </a:rPr>
                        <a:t>Sono inseriti in nota, con allegazione o riferimenti per il loro reperimento. Per la giurisprudenza di legittimità edita è sufficiente l'indicazione del numero e dell'anno del provvedimento.</a:t>
                      </a:r>
                    </a:p>
                    <a:p>
                      <a:pPr marL="23495" indent="21590" algn="just">
                        <a:lnSpc>
                          <a:spcPts val="2220"/>
                        </a:lnSpc>
                        <a:spcAft>
                          <a:spcPts val="600"/>
                        </a:spcAft>
                        <a:tabLst>
                          <a:tab pos="201930" algn="l"/>
                        </a:tabLst>
                      </a:pPr>
                      <a:endParaRPr lang="it-IT" sz="2000" b="1" dirty="0">
                        <a:effectLst/>
                        <a:latin typeface="Cambria" charset="0"/>
                        <a:ea typeface="Cambria" charset="0"/>
                        <a:cs typeface="Cambria" charset="0"/>
                      </a:endParaRPr>
                    </a:p>
                  </a:txBody>
                  <a:tcPr/>
                </a:tc>
                <a:extLst>
                  <a:ext uri="{0D108BD9-81ED-4DB2-BD59-A6C34878D82A}">
                    <a16:rowId xmlns="" xmlns:a16="http://schemas.microsoft.com/office/drawing/2014/main" val="10001"/>
                  </a:ext>
                </a:extLst>
              </a:tr>
              <a:tr h="1576062">
                <a:tc>
                  <a:txBody>
                    <a:bodyPr/>
                    <a:lstStyle/>
                    <a:p>
                      <a:pPr marL="23495" indent="21590" algn="just">
                        <a:lnSpc>
                          <a:spcPts val="2220"/>
                        </a:lnSpc>
                        <a:spcAft>
                          <a:spcPts val="600"/>
                        </a:spcAft>
                        <a:tabLst>
                          <a:tab pos="201930" algn="l"/>
                        </a:tabLst>
                      </a:pPr>
                      <a:r>
                        <a:rPr lang="it-IT" sz="2000" b="1" spc="0" dirty="0">
                          <a:effectLst/>
                          <a:latin typeface="Cambria" charset="0"/>
                          <a:ea typeface="Cambria" charset="0"/>
                          <a:cs typeface="Cambria" charset="0"/>
                        </a:rPr>
                        <a:t>7. VERBALIZZAZIONE DELLE UDIENZE. </a:t>
                      </a:r>
                      <a:r>
                        <a:rPr lang="it-IT" sz="2000" b="1" dirty="0">
                          <a:effectLst/>
                          <a:latin typeface="Cambria" charset="0"/>
                          <a:ea typeface="Cambria" charset="0"/>
                          <a:cs typeface="Cambria" charset="0"/>
                        </a:rPr>
                        <a:t>La predisposizione di contenuti </a:t>
                      </a:r>
                      <a:r>
                        <a:rPr lang="it-IT" sz="2000" b="1" spc="0" dirty="0">
                          <a:effectLst/>
                          <a:latin typeface="Cambria" charset="0"/>
                          <a:ea typeface="Cambria" charset="0"/>
                          <a:cs typeface="Cambria" charset="0"/>
                        </a:rPr>
                        <a:t>standard</a:t>
                      </a:r>
                      <a:r>
                        <a:rPr lang="it-IT" sz="2000" b="1" dirty="0">
                          <a:effectLst/>
                          <a:latin typeface="Cambria" charset="0"/>
                          <a:ea typeface="Cambria" charset="0"/>
                          <a:cs typeface="Cambria" charset="0"/>
                        </a:rPr>
                        <a:t> dei verbali e l'utilizzo di opportuni accorgimenti (es. un doppio </a:t>
                      </a:r>
                      <a:r>
                        <a:rPr lang="it-IT" sz="2000" b="1" spc="0" dirty="0">
                          <a:effectLst/>
                          <a:latin typeface="Cambria" charset="0"/>
                          <a:ea typeface="Cambria" charset="0"/>
                          <a:cs typeface="Cambria" charset="0"/>
                        </a:rPr>
                        <a:t>monitor </a:t>
                      </a:r>
                      <a:r>
                        <a:rPr lang="it-IT" sz="2000" b="1" dirty="0">
                          <a:effectLst/>
                          <a:latin typeface="Cambria" charset="0"/>
                          <a:ea typeface="Cambria" charset="0"/>
                          <a:cs typeface="Cambria" charset="0"/>
                        </a:rPr>
                        <a:t>ove disponibile) consentono alle parti e ai testi di verificare in tempo reale il verbale.</a:t>
                      </a:r>
                    </a:p>
                    <a:p>
                      <a:pPr indent="23495" algn="just">
                        <a:lnSpc>
                          <a:spcPts val="2220"/>
                        </a:lnSpc>
                        <a:spcAft>
                          <a:spcPts val="600"/>
                        </a:spcAft>
                      </a:pPr>
                      <a:r>
                        <a:rPr lang="it-IT" sz="2000" b="1" dirty="0">
                          <a:effectLst/>
                          <a:latin typeface="Cambria" charset="0"/>
                          <a:ea typeface="Cambria" charset="0"/>
                          <a:cs typeface="Cambria" charset="0"/>
                        </a:rPr>
                        <a:t>La discussione tra le parti ed il giudice verbalizzata in udienza è essenziale ai fini della concentrazione del processo.</a:t>
                      </a:r>
                    </a:p>
                  </a:txBody>
                  <a:tcPr/>
                </a:tc>
                <a:extLst>
                  <a:ext uri="{0D108BD9-81ED-4DB2-BD59-A6C34878D82A}">
                    <a16:rowId xmlns="" xmlns:a16="http://schemas.microsoft.com/office/drawing/2014/main" val="10002"/>
                  </a:ext>
                </a:extLst>
              </a:tr>
              <a:tr h="1576062">
                <a:tc>
                  <a:txBody>
                    <a:bodyPr/>
                    <a:lstStyle/>
                    <a:p>
                      <a:r>
                        <a:rPr lang="it-IT" sz="2000" b="1" kern="1200" dirty="0">
                          <a:effectLst/>
                          <a:latin typeface="Cambria" charset="0"/>
                          <a:ea typeface="Cambria" charset="0"/>
                          <a:cs typeface="Cambria" charset="0"/>
                        </a:rPr>
                        <a:t>8. CONTENUTO DELLE MEMORIE EX ART. 183, COMMA SESTO, C.P.C.</a:t>
                      </a:r>
                    </a:p>
                    <a:p>
                      <a:r>
                        <a:rPr lang="it-IT" sz="2000" b="1" kern="1200" dirty="0">
                          <a:effectLst/>
                          <a:latin typeface="Cambria" charset="0"/>
                          <a:ea typeface="Cambria" charset="0"/>
                          <a:cs typeface="Cambria" charset="0"/>
                        </a:rPr>
                        <a:t>Il deposito delle memorie, ed in particolare di quelle di cui al n. 1, deve essere giustificato dal rispetto dei criteri di cui alla norma e/o per rispondere ai chiarimenti richiesti dal giudice e/o per illustrare le difese sulle questioni rilevate d'ufficio.</a:t>
                      </a:r>
                      <a:r>
                        <a:rPr lang="it-IT" sz="2000" b="1" dirty="0">
                          <a:effectLst/>
                          <a:latin typeface="Cambria" charset="0"/>
                          <a:ea typeface="Cambria" charset="0"/>
                          <a:cs typeface="Cambria" charset="0"/>
                        </a:rPr>
                        <a:t> </a:t>
                      </a:r>
                    </a:p>
                  </a:txBody>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9720427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a 2"/>
          <p:cNvGraphicFramePr>
            <a:graphicFrameLocks noGrp="1"/>
          </p:cNvGraphicFramePr>
          <p:nvPr>
            <p:extLst>
              <p:ext uri="{D42A27DB-BD31-4B8C-83A1-F6EECF244321}">
                <p14:modId xmlns:p14="http://schemas.microsoft.com/office/powerpoint/2010/main" val="2028041836"/>
              </p:ext>
            </p:extLst>
          </p:nvPr>
        </p:nvGraphicFramePr>
        <p:xfrm>
          <a:off x="566057" y="544010"/>
          <a:ext cx="11125200" cy="5814042"/>
        </p:xfrm>
        <a:graphic>
          <a:graphicData uri="http://schemas.openxmlformats.org/drawingml/2006/table">
            <a:tbl>
              <a:tblPr firstRow="1" bandRow="1">
                <a:tableStyleId>{5FD0F851-EC5A-4D38-B0AD-8093EC10F338}</a:tableStyleId>
              </a:tblPr>
              <a:tblGrid>
                <a:gridCol w="11125200">
                  <a:extLst>
                    <a:ext uri="{9D8B030D-6E8A-4147-A177-3AD203B41FA5}">
                      <a16:colId xmlns="" xmlns:a16="http://schemas.microsoft.com/office/drawing/2014/main" val="20000"/>
                    </a:ext>
                  </a:extLst>
                </a:gridCol>
              </a:tblGrid>
              <a:tr h="1152952">
                <a:tc>
                  <a:txBody>
                    <a:bodyPr/>
                    <a:lstStyle/>
                    <a:p>
                      <a:pPr marL="22225" indent="21590" algn="just">
                        <a:lnSpc>
                          <a:spcPct val="100000"/>
                        </a:lnSpc>
                        <a:spcAft>
                          <a:spcPts val="600"/>
                        </a:spcAft>
                        <a:tabLst>
                          <a:tab pos="193675" algn="l"/>
                        </a:tabLst>
                      </a:pPr>
                      <a:r>
                        <a:rPr lang="it-IT" sz="2000" b="1" spc="0" dirty="0">
                          <a:effectLst/>
                          <a:latin typeface="Cambria" charset="0"/>
                          <a:ea typeface="Cambria" charset="0"/>
                          <a:cs typeface="Cambria" charset="0"/>
                        </a:rPr>
                        <a:t>9. PRECISAZIONE DELLE CONCLUSIONI. </a:t>
                      </a:r>
                      <a:r>
                        <a:rPr lang="it-IT" sz="2000" b="1" dirty="0">
                          <a:effectLst/>
                          <a:latin typeface="Cambria" charset="0"/>
                          <a:ea typeface="Cambria" charset="0"/>
                          <a:cs typeface="Cambria" charset="0"/>
                        </a:rPr>
                        <a:t>Avviene in udienza; il giudice può consentire il deposito, con modalità telematica, del foglio di precisazione delle conclusioni.</a:t>
                      </a:r>
                    </a:p>
                  </a:txBody>
                  <a:tcPr/>
                </a:tc>
                <a:extLst>
                  <a:ext uri="{0D108BD9-81ED-4DB2-BD59-A6C34878D82A}">
                    <a16:rowId xmlns="" xmlns:a16="http://schemas.microsoft.com/office/drawing/2014/main" val="10000"/>
                  </a:ext>
                </a:extLst>
              </a:tr>
              <a:tr h="1152952">
                <a:tc>
                  <a:txBody>
                    <a:bodyPr/>
                    <a:lstStyle/>
                    <a:p>
                      <a:pPr marL="22225" indent="21590" algn="just">
                        <a:lnSpc>
                          <a:spcPct val="100000"/>
                        </a:lnSpc>
                        <a:spcAft>
                          <a:spcPts val="600"/>
                        </a:spcAft>
                        <a:tabLst>
                          <a:tab pos="273050" algn="l"/>
                        </a:tabLst>
                      </a:pPr>
                      <a:r>
                        <a:rPr lang="it-IT" sz="2000" b="1" spc="0" dirty="0">
                          <a:effectLst/>
                          <a:latin typeface="Cambria" charset="0"/>
                          <a:ea typeface="Cambria" charset="0"/>
                          <a:cs typeface="Cambria" charset="0"/>
                        </a:rPr>
                        <a:t>10. PROVVEDIMENTI DECISORI DEL GIUDICE. </a:t>
                      </a:r>
                      <a:r>
                        <a:rPr lang="it-IT" sz="2000" b="1" dirty="0">
                          <a:effectLst/>
                          <a:latin typeface="Cambria" charset="0"/>
                          <a:ea typeface="Cambria" charset="0"/>
                          <a:cs typeface="Cambria" charset="0"/>
                        </a:rPr>
                        <a:t>Seguono lo schema degli atti di parte e il dispositivo risponde a principi di liquidità ed eseguibilità.</a:t>
                      </a:r>
                    </a:p>
                  </a:txBody>
                  <a:tcPr/>
                </a:tc>
                <a:extLst>
                  <a:ext uri="{0D108BD9-81ED-4DB2-BD59-A6C34878D82A}">
                    <a16:rowId xmlns="" xmlns:a16="http://schemas.microsoft.com/office/drawing/2014/main" val="10001"/>
                  </a:ext>
                </a:extLst>
              </a:tr>
              <a:tr h="1449502">
                <a:tc>
                  <a:txBody>
                    <a:bodyPr/>
                    <a:lstStyle/>
                    <a:p>
                      <a:pPr marL="22225" indent="21590" algn="just">
                        <a:lnSpc>
                          <a:spcPct val="100000"/>
                        </a:lnSpc>
                        <a:spcAft>
                          <a:spcPts val="600"/>
                        </a:spcAft>
                        <a:tabLst>
                          <a:tab pos="273050" algn="l"/>
                        </a:tabLst>
                      </a:pPr>
                      <a:r>
                        <a:rPr lang="it-IT" sz="2000" b="1" spc="0" dirty="0">
                          <a:effectLst/>
                          <a:latin typeface="Cambria" charset="0"/>
                          <a:ea typeface="Cambria" charset="0"/>
                          <a:cs typeface="Cambria" charset="0"/>
                        </a:rPr>
                        <a:t>11. LIQUIDAZIONE DELLE SPESE. </a:t>
                      </a:r>
                      <a:r>
                        <a:rPr lang="it-IT" sz="2000" b="1" dirty="0">
                          <a:effectLst/>
                          <a:latin typeface="Cambria" charset="0"/>
                          <a:ea typeface="Cambria" charset="0"/>
                          <a:cs typeface="Cambria" charset="0"/>
                        </a:rPr>
                        <a:t>È contenuta in apposito punto della motivazione, sulla base di quanto indicato dai difensori negli atti conclusivi o nella nota spese, anche tenendo conto della sinteticità e chiarezza degli atti.</a:t>
                      </a:r>
                    </a:p>
                  </a:txBody>
                  <a:tcPr/>
                </a:tc>
                <a:extLst>
                  <a:ext uri="{0D108BD9-81ED-4DB2-BD59-A6C34878D82A}">
                    <a16:rowId xmlns="" xmlns:a16="http://schemas.microsoft.com/office/drawing/2014/main" val="10002"/>
                  </a:ext>
                </a:extLst>
              </a:tr>
              <a:tr h="2058636">
                <a:tc>
                  <a:txBody>
                    <a:bodyPr/>
                    <a:lstStyle/>
                    <a:p>
                      <a:pPr marL="22225" indent="21590" algn="just">
                        <a:lnSpc>
                          <a:spcPct val="100000"/>
                        </a:lnSpc>
                        <a:spcAft>
                          <a:spcPts val="600"/>
                        </a:spcAft>
                        <a:tabLst>
                          <a:tab pos="273050" algn="l"/>
                        </a:tabLst>
                      </a:pPr>
                      <a:r>
                        <a:rPr lang="it-IT" sz="2000" b="1" spc="0" dirty="0">
                          <a:effectLst/>
                          <a:latin typeface="Cambria" charset="0"/>
                          <a:ea typeface="Cambria" charset="0"/>
                          <a:cs typeface="Cambria" charset="0"/>
                        </a:rPr>
                        <a:t>12. ATTI E PROVVEDIMENTI IN APPELLO. </a:t>
                      </a:r>
                      <a:r>
                        <a:rPr lang="it-IT" sz="2000" b="1" dirty="0">
                          <a:effectLst/>
                          <a:latin typeface="Cambria" charset="0"/>
                          <a:ea typeface="Cambria" charset="0"/>
                          <a:cs typeface="Cambria" charset="0"/>
                        </a:rPr>
                        <a:t>Seguono le medesime regole dei punti precedenti. Sono riportati i passaggi processuali e le circostanze del giudizio di primo grado rilevanti ai fini dell'appello.</a:t>
                      </a:r>
                    </a:p>
                    <a:p>
                      <a:pPr indent="22225" algn="just">
                        <a:lnSpc>
                          <a:spcPct val="100000"/>
                        </a:lnSpc>
                        <a:spcAft>
                          <a:spcPts val="600"/>
                        </a:spcAft>
                      </a:pPr>
                      <a:r>
                        <a:rPr lang="it-IT" sz="2000" b="1" dirty="0">
                          <a:effectLst/>
                          <a:latin typeface="Cambria" charset="0"/>
                          <a:ea typeface="Cambria" charset="0"/>
                          <a:cs typeface="Cambria" charset="0"/>
                        </a:rPr>
                        <a:t>Nell'intestazione dell'atto di appello è espressamente indicata l'eventuale richiesta di sospensiva del provvedimento impugnato, che viene trattata in apposito paragrafo, sia quanto </a:t>
                      </a:r>
                      <a:r>
                        <a:rPr lang="it-IT" sz="2000" b="1" spc="0" dirty="0">
                          <a:effectLst/>
                          <a:latin typeface="Cambria" charset="0"/>
                          <a:ea typeface="Cambria" charset="0"/>
                          <a:cs typeface="Cambria" charset="0"/>
                        </a:rPr>
                        <a:t>al </a:t>
                      </a:r>
                      <a:r>
                        <a:rPr lang="it-IT" sz="2000" b="1" spc="0" dirty="0" err="1">
                          <a:effectLst/>
                          <a:latin typeface="Cambria" charset="0"/>
                          <a:ea typeface="Cambria" charset="0"/>
                          <a:cs typeface="Cambria" charset="0"/>
                        </a:rPr>
                        <a:t>fumus</a:t>
                      </a:r>
                      <a:r>
                        <a:rPr lang="it-IT" sz="2000" b="1" dirty="0">
                          <a:effectLst/>
                          <a:latin typeface="Cambria" charset="0"/>
                          <a:ea typeface="Cambria" charset="0"/>
                          <a:cs typeface="Cambria" charset="0"/>
                        </a:rPr>
                        <a:t> sia quanto al </a:t>
                      </a:r>
                      <a:r>
                        <a:rPr lang="it-IT" sz="2000" b="1" spc="0" dirty="0" err="1">
                          <a:effectLst/>
                          <a:latin typeface="Cambria" charset="0"/>
                          <a:ea typeface="Cambria" charset="0"/>
                          <a:cs typeface="Cambria" charset="0"/>
                        </a:rPr>
                        <a:t>periculum</a:t>
                      </a:r>
                      <a:r>
                        <a:rPr lang="it-IT" sz="2000" b="1" spc="0" dirty="0">
                          <a:effectLst/>
                          <a:latin typeface="Cambria" charset="0"/>
                          <a:ea typeface="Cambria" charset="0"/>
                          <a:cs typeface="Cambria" charset="0"/>
                        </a:rPr>
                        <a:t>.</a:t>
                      </a:r>
                      <a:endParaRPr lang="it-IT" sz="2000" b="1" dirty="0">
                        <a:effectLst/>
                        <a:latin typeface="Cambria" charset="0"/>
                        <a:ea typeface="Cambria" charset="0"/>
                        <a:cs typeface="Cambria" charset="0"/>
                      </a:endParaRPr>
                    </a:p>
                  </a:txBody>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78414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4294967295"/>
          </p:nvPr>
        </p:nvSpPr>
        <p:spPr>
          <a:xfrm>
            <a:off x="513868" y="472091"/>
            <a:ext cx="11029950" cy="5830887"/>
          </a:xfrm>
        </p:spPr>
        <p:txBody>
          <a:bodyPr>
            <a:normAutofit/>
          </a:bodyPr>
          <a:lstStyle/>
          <a:p>
            <a:pPr marL="0" indent="0" algn="ctr">
              <a:buNone/>
            </a:pPr>
            <a:r>
              <a:rPr lang="it-IT" sz="3400" b="1" dirty="0">
                <a:latin typeface="Cambria" charset="0"/>
                <a:ea typeface="Cambria" charset="0"/>
                <a:cs typeface="Cambria" charset="0"/>
              </a:rPr>
              <a:t>Un procedimento articolato, </a:t>
            </a:r>
          </a:p>
          <a:p>
            <a:pPr marL="0" indent="0" algn="ctr">
              <a:buNone/>
            </a:pPr>
            <a:r>
              <a:rPr lang="it-IT" sz="3400" b="1" dirty="0">
                <a:latin typeface="Cambria" charset="0"/>
                <a:ea typeface="Cambria" charset="0"/>
                <a:cs typeface="Cambria" charset="0"/>
              </a:rPr>
              <a:t>che si divide in due fasi principali: </a:t>
            </a:r>
          </a:p>
          <a:p>
            <a:pPr marL="0" indent="0" algn="just">
              <a:buNone/>
            </a:pPr>
            <a:r>
              <a:rPr lang="it-IT" sz="2600" u="sng" dirty="0">
                <a:latin typeface="Cambria" charset="0"/>
                <a:ea typeface="Cambria" charset="0"/>
                <a:cs typeface="Cambria" charset="0"/>
              </a:rPr>
              <a:t>Durante la prima fase</a:t>
            </a:r>
            <a:r>
              <a:rPr lang="it-IT" sz="2600" dirty="0">
                <a:latin typeface="Cambria" charset="0"/>
                <a:ea typeface="Cambria" charset="0"/>
                <a:cs typeface="Cambria" charset="0"/>
              </a:rPr>
              <a:t> (si svolge interamente nell’ambito di sistemi di posta elettronica certificata) </a:t>
            </a:r>
          </a:p>
          <a:p>
            <a:pPr algn="just">
              <a:buFontTx/>
              <a:buChar char="-"/>
            </a:pPr>
            <a:r>
              <a:rPr lang="it-IT" sz="2600" dirty="0">
                <a:latin typeface="Cambria" charset="0"/>
                <a:ea typeface="Cambria" charset="0"/>
                <a:cs typeface="Cambria" charset="0"/>
              </a:rPr>
              <a:t>I file vengono inseriti nella c.d. busta telematica: che è un “contenitore” virtuale nel quale inserire i file da depositare prima di procedere all'inoltro in cancelleria. </a:t>
            </a:r>
          </a:p>
          <a:p>
            <a:pPr algn="just">
              <a:buFontTx/>
              <a:buChar char="-"/>
            </a:pPr>
            <a:r>
              <a:rPr lang="it-IT" sz="2600" dirty="0">
                <a:latin typeface="Cambria" charset="0"/>
                <a:ea typeface="Cambria" charset="0"/>
                <a:cs typeface="Cambria" charset="0"/>
              </a:rPr>
              <a:t>la busta telematica via PEC viene inviata, dal gestore PEC del mittente, che rilascia la ricevuta di accettazione (</a:t>
            </a:r>
            <a:r>
              <a:rPr lang="it-IT" sz="2600" dirty="0" err="1">
                <a:latin typeface="Cambria" charset="0"/>
                <a:ea typeface="Cambria" charset="0"/>
                <a:cs typeface="Cambria" charset="0"/>
              </a:rPr>
              <a:t>RdA</a:t>
            </a:r>
            <a:r>
              <a:rPr lang="it-IT" sz="2600" dirty="0">
                <a:latin typeface="Cambria" charset="0"/>
                <a:ea typeface="Cambria" charset="0"/>
                <a:cs typeface="Cambria" charset="0"/>
              </a:rPr>
              <a:t>; che costituisce la prova dell’avvenuto invio del deposito) al Ministero della giustizia, in particolare al suo gestore PEC, </a:t>
            </a:r>
            <a:r>
              <a:rPr lang="it-IT" sz="2600" dirty="0" err="1">
                <a:latin typeface="Cambria" charset="0"/>
                <a:ea typeface="Cambria" charset="0"/>
                <a:cs typeface="Cambria" charset="0"/>
              </a:rPr>
              <a:t>Giustiziacert</a:t>
            </a:r>
            <a:r>
              <a:rPr lang="it-IT" sz="2600" dirty="0">
                <a:latin typeface="Cambria" charset="0"/>
                <a:ea typeface="Cambria" charset="0"/>
                <a:cs typeface="Cambria" charset="0"/>
              </a:rPr>
              <a:t>, che restituisce al mittente la seconda attestazione, la ricevuta di avvenuta consegna (</a:t>
            </a:r>
            <a:r>
              <a:rPr lang="it-IT" sz="2600" dirty="0" err="1">
                <a:latin typeface="Cambria" charset="0"/>
                <a:ea typeface="Cambria" charset="0"/>
                <a:cs typeface="Cambria" charset="0"/>
              </a:rPr>
              <a:t>RdAC</a:t>
            </a:r>
            <a:r>
              <a:rPr lang="it-IT" sz="2600" dirty="0">
                <a:latin typeface="Cambria" charset="0"/>
                <a:ea typeface="Cambria" charset="0"/>
                <a:cs typeface="Cambria" charset="0"/>
              </a:rPr>
              <a:t>). </a:t>
            </a:r>
          </a:p>
          <a:p>
            <a:pPr marL="0" indent="0">
              <a:buNone/>
            </a:pPr>
            <a:endParaRPr lang="it-IT" dirty="0"/>
          </a:p>
        </p:txBody>
      </p:sp>
    </p:spTree>
    <p:extLst>
      <p:ext uri="{BB962C8B-B14F-4D97-AF65-F5344CB8AC3E}">
        <p14:creationId xmlns:p14="http://schemas.microsoft.com/office/powerpoint/2010/main" val="8524086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579473"/>
            <a:ext cx="10515600" cy="1272477"/>
          </a:xfrm>
        </p:spPr>
        <p:txBody>
          <a:bodyPr>
            <a:noAutofit/>
          </a:bodyPr>
          <a:lstStyle/>
          <a:p>
            <a:r>
              <a:rPr lang="it-IT" sz="2400" b="1" dirty="0">
                <a:latin typeface="Cambria" charset="0"/>
                <a:ea typeface="Cambria" charset="0"/>
                <a:cs typeface="Cambria" charset="0"/>
              </a:rPr>
              <a:t>Le linee guida per la sintesi e l’efficacia negli atti giudiziari predisposte il 24 settembre 2015 dalla commissione mista Avvocati/Magistrati in collaborazione con la sezione lavoro del Tribunale di Milano.</a:t>
            </a:r>
            <a:endParaRPr lang="it-IT" sz="2400" dirty="0">
              <a:latin typeface="Cambria" charset="0"/>
              <a:ea typeface="Cambria" charset="0"/>
              <a:cs typeface="Cambria" charset="0"/>
            </a:endParaRPr>
          </a:p>
        </p:txBody>
      </p:sp>
      <p:graphicFrame>
        <p:nvGraphicFramePr>
          <p:cNvPr id="5" name="Segnaposto contenuto 4"/>
          <p:cNvGraphicFramePr>
            <a:graphicFrameLocks noGrp="1"/>
          </p:cNvGraphicFramePr>
          <p:nvPr>
            <p:ph idx="1"/>
            <p:extLst>
              <p:ext uri="{D42A27DB-BD31-4B8C-83A1-F6EECF244321}">
                <p14:modId xmlns:p14="http://schemas.microsoft.com/office/powerpoint/2010/main" val="1766287264"/>
              </p:ext>
            </p:extLst>
          </p:nvPr>
        </p:nvGraphicFramePr>
        <p:xfrm>
          <a:off x="838200" y="1990846"/>
          <a:ext cx="10515600" cy="4143737"/>
        </p:xfrm>
        <a:graphic>
          <a:graphicData uri="http://schemas.openxmlformats.org/drawingml/2006/table">
            <a:tbl>
              <a:tblPr firstRow="1" bandRow="1">
                <a:tableStyleId>{93296810-A885-4BE3-A3E7-6D5BEEA58F35}</a:tableStyleId>
              </a:tblPr>
              <a:tblGrid>
                <a:gridCol w="5257800">
                  <a:extLst>
                    <a:ext uri="{9D8B030D-6E8A-4147-A177-3AD203B41FA5}">
                      <a16:colId xmlns="" xmlns:a16="http://schemas.microsoft.com/office/drawing/2014/main" val="20000"/>
                    </a:ext>
                  </a:extLst>
                </a:gridCol>
                <a:gridCol w="5257800">
                  <a:extLst>
                    <a:ext uri="{9D8B030D-6E8A-4147-A177-3AD203B41FA5}">
                      <a16:colId xmlns="" xmlns:a16="http://schemas.microsoft.com/office/drawing/2014/main" val="20001"/>
                    </a:ext>
                  </a:extLst>
                </a:gridCol>
              </a:tblGrid>
              <a:tr h="1079061">
                <a:tc>
                  <a:txBody>
                    <a:bodyPr/>
                    <a:lstStyle/>
                    <a:p>
                      <a:pPr algn="just"/>
                      <a:r>
                        <a:rPr lang="it-IT" sz="2000" dirty="0"/>
                        <a:t>1. </a:t>
                      </a:r>
                      <a:r>
                        <a:rPr lang="it-IT" sz="2000" kern="1200" dirty="0">
                          <a:effectLst/>
                        </a:rPr>
                        <a:t>Specificare in intestazione l’oggetto della controversia</a:t>
                      </a:r>
                      <a:r>
                        <a:rPr lang="it-IT" sz="2000" dirty="0">
                          <a:effectLst/>
                        </a:rPr>
                        <a:t> </a:t>
                      </a:r>
                      <a:endParaRPr lang="it-IT" sz="2000" dirty="0">
                        <a:latin typeface="Cambria" charset="0"/>
                        <a:ea typeface="Cambria" charset="0"/>
                        <a:cs typeface="Cambria"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2000" dirty="0"/>
                        <a:t>2. </a:t>
                      </a:r>
                      <a:r>
                        <a:rPr lang="it-IT" sz="2000" kern="1200" dirty="0">
                          <a:effectLst/>
                        </a:rPr>
                        <a:t>Anticipare per estratto le questioni principali che saranno trattate.</a:t>
                      </a:r>
                    </a:p>
                    <a:p>
                      <a:pPr algn="just"/>
                      <a:endParaRPr lang="it-IT" sz="2000" dirty="0">
                        <a:latin typeface="Cambria" charset="0"/>
                        <a:ea typeface="Cambria" charset="0"/>
                        <a:cs typeface="Cambria" charset="0"/>
                      </a:endParaRPr>
                    </a:p>
                  </a:txBody>
                  <a:tcPr/>
                </a:tc>
                <a:extLst>
                  <a:ext uri="{0D108BD9-81ED-4DB2-BD59-A6C34878D82A}">
                    <a16:rowId xmlns="" xmlns:a16="http://schemas.microsoft.com/office/drawing/2014/main" val="10000"/>
                  </a:ext>
                </a:extLst>
              </a:tr>
              <a:tr h="9403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000" dirty="0"/>
                        <a:t>3. </a:t>
                      </a:r>
                      <a:r>
                        <a:rPr lang="it-IT" sz="2000" kern="1200" dirty="0">
                          <a:effectLst/>
                        </a:rPr>
                        <a:t>Inserire l’indice per gli atti particolarmente complessi</a:t>
                      </a:r>
                      <a:endParaRPr lang="it-IT" sz="2000" b="1" kern="1200" dirty="0">
                        <a:solidFill>
                          <a:schemeClr val="dk1"/>
                        </a:solidFill>
                        <a:effectLst/>
                        <a:latin typeface="Cambria" charset="0"/>
                        <a:ea typeface="Cambria" charset="0"/>
                        <a:cs typeface="Cambria"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000" kern="1200" dirty="0">
                          <a:effectLst/>
                        </a:rPr>
                        <a:t>4. Distribuire l’atto in modo chiaro tra le varie parti che lo compongono</a:t>
                      </a:r>
                      <a:endParaRPr lang="it-IT" sz="2000" b="1" kern="1200" dirty="0">
                        <a:solidFill>
                          <a:schemeClr val="dk1"/>
                        </a:solidFill>
                        <a:effectLst/>
                        <a:latin typeface="Cambria" charset="0"/>
                        <a:ea typeface="Cambria" charset="0"/>
                        <a:cs typeface="Cambria" charset="0"/>
                      </a:endParaRPr>
                    </a:p>
                  </a:txBody>
                  <a:tcPr/>
                </a:tc>
                <a:extLst>
                  <a:ext uri="{0D108BD9-81ED-4DB2-BD59-A6C34878D82A}">
                    <a16:rowId xmlns="" xmlns:a16="http://schemas.microsoft.com/office/drawing/2014/main" val="10001"/>
                  </a:ext>
                </a:extLst>
              </a:tr>
              <a:tr h="12007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000" dirty="0"/>
                        <a:t>5. </a:t>
                      </a:r>
                      <a:r>
                        <a:rPr lang="it-IT" sz="2000" kern="1200" dirty="0">
                          <a:effectLst/>
                        </a:rPr>
                        <a:t>Distribuire l’atto in paragrafi titolati.</a:t>
                      </a:r>
                      <a:endParaRPr lang="it-IT" sz="2000" b="1" kern="1200" dirty="0">
                        <a:solidFill>
                          <a:schemeClr val="dk1"/>
                        </a:solidFill>
                        <a:effectLst/>
                        <a:latin typeface="Cambria" charset="0"/>
                        <a:ea typeface="Cambria" charset="0"/>
                        <a:cs typeface="Cambria"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000" kern="1200" dirty="0">
                          <a:effectLst/>
                        </a:rPr>
                        <a:t>6 .Ricostruire il fatto per capitoli di prova numerati, espungendo ogni elemento valutativo e ogni giudizio.</a:t>
                      </a:r>
                      <a:endParaRPr lang="it-IT" sz="2000" b="1" kern="1200" dirty="0">
                        <a:solidFill>
                          <a:schemeClr val="dk1"/>
                        </a:solidFill>
                        <a:effectLst/>
                        <a:latin typeface="Cambria" charset="0"/>
                        <a:ea typeface="Cambria" charset="0"/>
                        <a:cs typeface="Cambria" charset="0"/>
                      </a:endParaRPr>
                    </a:p>
                  </a:txBody>
                  <a:tcPr/>
                </a:tc>
                <a:extLst>
                  <a:ext uri="{0D108BD9-81ED-4DB2-BD59-A6C34878D82A}">
                    <a16:rowId xmlns="" xmlns:a16="http://schemas.microsoft.com/office/drawing/2014/main" val="10002"/>
                  </a:ext>
                </a:extLst>
              </a:tr>
              <a:tr h="923628">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2000" kern="1200" dirty="0">
                          <a:effectLst/>
                        </a:rPr>
                        <a:t>7. Indicare i capitoli di prova solo su circostanze rilevanti e ammissibili.</a:t>
                      </a:r>
                      <a:endParaRPr lang="it-IT" sz="2000" b="1" kern="1200" dirty="0">
                        <a:solidFill>
                          <a:schemeClr val="dk1"/>
                        </a:solidFill>
                        <a:effectLst/>
                        <a:latin typeface="Cambria" charset="0"/>
                        <a:ea typeface="Cambria" charset="0"/>
                        <a:cs typeface="Cambria"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2000" kern="1200" dirty="0">
                          <a:effectLst/>
                        </a:rPr>
                        <a:t>8. Indicare i capitoli di prova sui quali i singoli testi sono chiamati a deporre.</a:t>
                      </a:r>
                      <a:endParaRPr lang="it-IT" sz="2000" b="1" kern="1200" dirty="0">
                        <a:solidFill>
                          <a:schemeClr val="dk1"/>
                        </a:solidFill>
                        <a:effectLst/>
                        <a:latin typeface="Cambria" charset="0"/>
                        <a:ea typeface="Cambria" charset="0"/>
                        <a:cs typeface="Cambria" charset="0"/>
                      </a:endParaRPr>
                    </a:p>
                  </a:txBody>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7419581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Segnaposto contenuto 4"/>
          <p:cNvGraphicFramePr>
            <a:graphicFrameLocks noGrp="1"/>
          </p:cNvGraphicFramePr>
          <p:nvPr>
            <p:ph idx="1"/>
            <p:extLst>
              <p:ext uri="{D42A27DB-BD31-4B8C-83A1-F6EECF244321}">
                <p14:modId xmlns:p14="http://schemas.microsoft.com/office/powerpoint/2010/main" val="403468915"/>
              </p:ext>
            </p:extLst>
          </p:nvPr>
        </p:nvGraphicFramePr>
        <p:xfrm>
          <a:off x="601881" y="520861"/>
          <a:ext cx="11007526" cy="5777944"/>
        </p:xfrm>
        <a:graphic>
          <a:graphicData uri="http://schemas.openxmlformats.org/drawingml/2006/table">
            <a:tbl>
              <a:tblPr firstRow="1" bandRow="1">
                <a:tableStyleId>{93296810-A885-4BE3-A3E7-6D5BEEA58F35}</a:tableStyleId>
              </a:tblPr>
              <a:tblGrid>
                <a:gridCol w="5503763">
                  <a:extLst>
                    <a:ext uri="{9D8B030D-6E8A-4147-A177-3AD203B41FA5}">
                      <a16:colId xmlns="" xmlns:a16="http://schemas.microsoft.com/office/drawing/2014/main" val="20000"/>
                    </a:ext>
                  </a:extLst>
                </a:gridCol>
                <a:gridCol w="5503763">
                  <a:extLst>
                    <a:ext uri="{9D8B030D-6E8A-4147-A177-3AD203B41FA5}">
                      <a16:colId xmlns="" xmlns:a16="http://schemas.microsoft.com/office/drawing/2014/main" val="20001"/>
                    </a:ext>
                  </a:extLst>
                </a:gridCol>
              </a:tblGrid>
              <a:tr h="1181844">
                <a:tc>
                  <a:txBody>
                    <a:bodyPr/>
                    <a:lstStyle/>
                    <a:p>
                      <a:pPr lvl="0" algn="just"/>
                      <a:r>
                        <a:rPr lang="it-IT" dirty="0"/>
                        <a:t>9. </a:t>
                      </a:r>
                      <a:r>
                        <a:rPr lang="it-IT" sz="1800" kern="1200" dirty="0">
                          <a:effectLst/>
                        </a:rPr>
                        <a:t>Argomentare in diritto trattando un singolo tema per volta, suddiviso per paragrafi numerati. (per es. Sulla prescrizione dell’azione </a:t>
                      </a:r>
                      <a:r>
                        <a:rPr lang="mr-IN" sz="1800" kern="1200" dirty="0">
                          <a:effectLst/>
                        </a:rPr>
                        <a:t>…</a:t>
                      </a:r>
                      <a:r>
                        <a:rPr lang="it-IT" sz="1800" kern="1200" dirty="0">
                          <a:effectLst/>
                        </a:rPr>
                        <a:t> compensazione del credito azionato.)</a:t>
                      </a:r>
                      <a:endParaRPr lang="it-IT" sz="1800" b="1" kern="1200" dirty="0">
                        <a:solidFill>
                          <a:schemeClr val="lt1"/>
                        </a:solidFill>
                        <a:effectLst/>
                        <a:latin typeface="Cambria" charset="0"/>
                        <a:ea typeface="Cambria" charset="0"/>
                        <a:cs typeface="Cambria"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dirty="0"/>
                        <a:t>10.</a:t>
                      </a:r>
                      <a:r>
                        <a:rPr lang="it-IT" baseline="0" dirty="0"/>
                        <a:t> </a:t>
                      </a:r>
                      <a:r>
                        <a:rPr lang="it-IT" sz="1800" kern="1200" dirty="0">
                          <a:effectLst/>
                        </a:rPr>
                        <a:t>Produrre solo i documenti rilevanti </a:t>
                      </a:r>
                      <a:endParaRPr lang="it-IT" dirty="0">
                        <a:latin typeface="Cambria" charset="0"/>
                        <a:ea typeface="Cambria" charset="0"/>
                        <a:cs typeface="Cambria" charset="0"/>
                      </a:endParaRPr>
                    </a:p>
                  </a:txBody>
                  <a:tcPr/>
                </a:tc>
                <a:extLst>
                  <a:ext uri="{0D108BD9-81ED-4DB2-BD59-A6C34878D82A}">
                    <a16:rowId xmlns="" xmlns:a16="http://schemas.microsoft.com/office/drawing/2014/main" val="10000"/>
                  </a:ext>
                </a:extLst>
              </a:tr>
              <a:tr h="17002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kern="1200" dirty="0">
                          <a:effectLst/>
                        </a:rPr>
                        <a:t>11.</a:t>
                      </a:r>
                      <a:r>
                        <a:rPr lang="it-IT" sz="1800" kern="1200" baseline="0" dirty="0">
                          <a:effectLst/>
                        </a:rPr>
                        <a:t> </a:t>
                      </a:r>
                      <a:r>
                        <a:rPr lang="it-IT" sz="1800" kern="1200" dirty="0">
                          <a:effectLst/>
                        </a:rPr>
                        <a:t>formare</a:t>
                      </a:r>
                      <a:r>
                        <a:rPr lang="it-IT" sz="1800" u="none" strike="noStrike" kern="1200" dirty="0">
                          <a:effectLst/>
                        </a:rPr>
                        <a:t> l’</a:t>
                      </a:r>
                      <a:r>
                        <a:rPr lang="it-IT" sz="1800" kern="1200" dirty="0">
                          <a:effectLst/>
                        </a:rPr>
                        <a:t>indice dei documenti con numerazione, denominazione e contenuto.</a:t>
                      </a:r>
                      <a:r>
                        <a:rPr lang="it-IT" dirty="0">
                          <a:effectLst/>
                        </a:rPr>
                        <a:t> </a:t>
                      </a:r>
                      <a:endParaRPr lang="it-IT" sz="1800" b="1" kern="1200" dirty="0">
                        <a:solidFill>
                          <a:schemeClr val="dk1"/>
                        </a:solidFill>
                        <a:effectLst/>
                        <a:latin typeface="Cambria" charset="0"/>
                        <a:ea typeface="Cambria" charset="0"/>
                        <a:cs typeface="Cambria"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800" kern="1200" dirty="0">
                          <a:effectLst/>
                        </a:rPr>
                        <a:t>12. Richiamare per ogni singola argomentazione in fatto e/o in diritto il documento offerto in produzione, evidenziandone la strumentalità rispetto a uno specifico tema di prova, e indicando per ogni documento il numero dell’allegato.</a:t>
                      </a:r>
                      <a:endParaRPr lang="it-IT" sz="1800" b="1" kern="1200" dirty="0">
                        <a:solidFill>
                          <a:schemeClr val="dk1"/>
                        </a:solidFill>
                        <a:effectLst/>
                        <a:latin typeface="Cambria" charset="0"/>
                        <a:ea typeface="Cambria" charset="0"/>
                        <a:cs typeface="Cambria" charset="0"/>
                      </a:endParaRPr>
                    </a:p>
                  </a:txBody>
                  <a:tcPr/>
                </a:tc>
                <a:extLst>
                  <a:ext uri="{0D108BD9-81ED-4DB2-BD59-A6C34878D82A}">
                    <a16:rowId xmlns="" xmlns:a16="http://schemas.microsoft.com/office/drawing/2014/main" val="10001"/>
                  </a:ext>
                </a:extLst>
              </a:tr>
              <a:tr h="1700252">
                <a:tc>
                  <a:txBody>
                    <a:bodyPr/>
                    <a:lstStyle/>
                    <a:p>
                      <a:pPr lvl="0" algn="just"/>
                      <a:r>
                        <a:rPr lang="it-IT" sz="1800" kern="1200" dirty="0">
                          <a:effectLst/>
                        </a:rPr>
                        <a:t>13. Negli atti telematici, inserire il richiamo ipertestuale del documento.</a:t>
                      </a:r>
                      <a:endParaRPr lang="it-IT" sz="1800" b="1" kern="1200" dirty="0">
                        <a:solidFill>
                          <a:schemeClr val="dk1"/>
                        </a:solidFill>
                        <a:effectLst/>
                        <a:latin typeface="Cambria" charset="0"/>
                        <a:ea typeface="Cambria" charset="0"/>
                        <a:cs typeface="Cambria"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800" kern="1200" dirty="0">
                          <a:effectLst/>
                        </a:rPr>
                        <a:t>14 . Descrivere i fatti senza trascrivere pedissequamente nell’atto il testo integrale dei documenti e degli atti prodotti in causa, limitandosi alla citazione di quelle parti direttamente funzionali al tema di prova o all’argomentazione in diritto.</a:t>
                      </a:r>
                      <a:endParaRPr lang="it-IT" sz="1800" b="1" kern="1200" dirty="0">
                        <a:solidFill>
                          <a:schemeClr val="dk1"/>
                        </a:solidFill>
                        <a:effectLst/>
                        <a:latin typeface="Cambria" charset="0"/>
                        <a:ea typeface="Cambria" charset="0"/>
                        <a:cs typeface="Cambria" charset="0"/>
                      </a:endParaRPr>
                    </a:p>
                  </a:txBody>
                  <a:tcPr/>
                </a:tc>
                <a:extLst>
                  <a:ext uri="{0D108BD9-81ED-4DB2-BD59-A6C34878D82A}">
                    <a16:rowId xmlns="" xmlns:a16="http://schemas.microsoft.com/office/drawing/2014/main" val="10002"/>
                  </a:ext>
                </a:extLst>
              </a:tr>
              <a:tr h="1181844">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800" kern="1200" dirty="0">
                          <a:effectLst/>
                        </a:rPr>
                        <a:t>15. Integrare l’argomentazione in diritto con limitati richiami giurisprudenziali e normativi, riportando solo il brano che si ritiene pertinente e direttamente funzionale all’argomentazione, avendo cura di indicare in modo completo il riferimento. Per il resto, sarà sufficiente produrre in allegato il testo completo del documento e/o della sentenza.</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it-IT" sz="1800" b="1" kern="1200" dirty="0">
                        <a:solidFill>
                          <a:schemeClr val="dk1"/>
                        </a:solidFill>
                        <a:effectLst/>
                        <a:latin typeface="Cambria" charset="0"/>
                        <a:ea typeface="Cambria" charset="0"/>
                        <a:cs typeface="Cambria" charset="0"/>
                      </a:endParaRPr>
                    </a:p>
                  </a:txBody>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it-IT" sz="1800" b="1" kern="1200" dirty="0">
                        <a:solidFill>
                          <a:schemeClr val="dk1"/>
                        </a:solidFill>
                        <a:effectLst/>
                        <a:latin typeface="Cambria" charset="0"/>
                        <a:ea typeface="Cambria" charset="0"/>
                        <a:cs typeface="Cambria" charset="0"/>
                      </a:endParaRPr>
                    </a:p>
                  </a:txBody>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371182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737824"/>
            <a:ext cx="10515600" cy="45719"/>
          </a:xfrm>
        </p:spPr>
        <p:txBody>
          <a:bodyPr>
            <a:noAutofit/>
          </a:bodyPr>
          <a:lstStyle/>
          <a:p>
            <a:pPr algn="ctr"/>
            <a:r>
              <a:rPr lang="it-IT" sz="2400" b="1">
                <a:latin typeface="Cambria" charset="0"/>
                <a:ea typeface="Cambria" charset="0"/>
                <a:cs typeface="Cambria" charset="0"/>
              </a:rPr>
              <a:t>LE 12 COSE DA NON FARE</a:t>
            </a:r>
            <a:endParaRPr lang="it-IT" sz="2400" dirty="0">
              <a:latin typeface="Cambria" charset="0"/>
              <a:ea typeface="Cambria" charset="0"/>
              <a:cs typeface="Cambria" charset="0"/>
            </a:endParaRPr>
          </a:p>
        </p:txBody>
      </p:sp>
      <p:graphicFrame>
        <p:nvGraphicFramePr>
          <p:cNvPr id="5" name="Segnaposto contenuto 4"/>
          <p:cNvGraphicFramePr>
            <a:graphicFrameLocks noGrp="1"/>
          </p:cNvGraphicFramePr>
          <p:nvPr>
            <p:ph idx="1"/>
            <p:extLst>
              <p:ext uri="{D42A27DB-BD31-4B8C-83A1-F6EECF244321}">
                <p14:modId xmlns:p14="http://schemas.microsoft.com/office/powerpoint/2010/main" val="1252957119"/>
              </p:ext>
            </p:extLst>
          </p:nvPr>
        </p:nvGraphicFramePr>
        <p:xfrm>
          <a:off x="838200" y="982494"/>
          <a:ext cx="10515600" cy="5199915"/>
        </p:xfrm>
        <a:graphic>
          <a:graphicData uri="http://schemas.openxmlformats.org/drawingml/2006/table">
            <a:tbl>
              <a:tblPr firstRow="1" bandRow="1">
                <a:tableStyleId>{93296810-A885-4BE3-A3E7-6D5BEEA58F35}</a:tableStyleId>
              </a:tblPr>
              <a:tblGrid>
                <a:gridCol w="5257800">
                  <a:extLst>
                    <a:ext uri="{9D8B030D-6E8A-4147-A177-3AD203B41FA5}">
                      <a16:colId xmlns="" xmlns:a16="http://schemas.microsoft.com/office/drawing/2014/main" val="20000"/>
                    </a:ext>
                  </a:extLst>
                </a:gridCol>
                <a:gridCol w="5257800">
                  <a:extLst>
                    <a:ext uri="{9D8B030D-6E8A-4147-A177-3AD203B41FA5}">
                      <a16:colId xmlns="" xmlns:a16="http://schemas.microsoft.com/office/drawing/2014/main" val="20001"/>
                    </a:ext>
                  </a:extLst>
                </a:gridCol>
              </a:tblGrid>
              <a:tr h="1413265">
                <a:tc>
                  <a:txBody>
                    <a:bodyPr/>
                    <a:lstStyle/>
                    <a:p>
                      <a:pPr algn="just"/>
                      <a:r>
                        <a:rPr lang="it-IT" sz="1900" b="1" dirty="0">
                          <a:latin typeface="Cambria" charset="0"/>
                          <a:ea typeface="Cambria" charset="0"/>
                          <a:cs typeface="Cambria" charset="0"/>
                        </a:rPr>
                        <a:t>1. </a:t>
                      </a:r>
                      <a:r>
                        <a:rPr lang="it-IT" sz="1900" b="1" kern="1200" dirty="0">
                          <a:solidFill>
                            <a:schemeClr val="lt1"/>
                          </a:solidFill>
                          <a:effectLst/>
                          <a:latin typeface="Cambria" charset="0"/>
                          <a:ea typeface="Cambria" charset="0"/>
                          <a:cs typeface="Cambria" charset="0"/>
                        </a:rPr>
                        <a:t>Nella comparsa di costituzione/memoria difensiva ripetere la narrativa in fatto e le argomentazioni difensive della controparte. È sufficiente solo una sintesi delle conclusioni.</a:t>
                      </a:r>
                      <a:r>
                        <a:rPr lang="it-IT" sz="1900" b="1" dirty="0">
                          <a:effectLst/>
                          <a:latin typeface="Cambria" charset="0"/>
                          <a:ea typeface="Cambria" charset="0"/>
                          <a:cs typeface="Cambria" charset="0"/>
                        </a:rPr>
                        <a:t> </a:t>
                      </a:r>
                      <a:endParaRPr lang="it-IT" sz="1900" b="1" dirty="0">
                        <a:latin typeface="Cambria" charset="0"/>
                        <a:ea typeface="Cambria" charset="0"/>
                        <a:cs typeface="Cambria"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900" b="1" dirty="0">
                          <a:latin typeface="Cambria" charset="0"/>
                          <a:ea typeface="Cambria" charset="0"/>
                          <a:cs typeface="Cambria" charset="0"/>
                        </a:rPr>
                        <a:t>5. </a:t>
                      </a:r>
                      <a:r>
                        <a:rPr lang="it-IT" sz="1900" b="1" kern="1200" dirty="0">
                          <a:solidFill>
                            <a:schemeClr val="lt1"/>
                          </a:solidFill>
                          <a:effectLst/>
                          <a:latin typeface="Cambria" charset="0"/>
                          <a:ea typeface="Cambria" charset="0"/>
                          <a:cs typeface="Cambria" charset="0"/>
                        </a:rPr>
                        <a:t>Il copia-incolla di giurisprudenza non argomentata; appesantire l’atto con citazioni fra loro identiche, ovvero con richiami giurisprudenziali </a:t>
                      </a:r>
                      <a:endParaRPr lang="it-IT" sz="1900" b="1" dirty="0">
                        <a:latin typeface="Cambria" charset="0"/>
                        <a:ea typeface="Cambria" charset="0"/>
                        <a:cs typeface="Cambria" charset="0"/>
                      </a:endParaRPr>
                    </a:p>
                  </a:txBody>
                  <a:tcPr/>
                </a:tc>
                <a:extLst>
                  <a:ext uri="{0D108BD9-81ED-4DB2-BD59-A6C34878D82A}">
                    <a16:rowId xmlns="" xmlns:a16="http://schemas.microsoft.com/office/drawing/2014/main" val="10000"/>
                  </a:ext>
                </a:extLst>
              </a:tr>
              <a:tr h="923867">
                <a:tc>
                  <a:txBody>
                    <a:bodyPr/>
                    <a:lstStyle/>
                    <a:p>
                      <a:pPr lvl="0" algn="just"/>
                      <a:r>
                        <a:rPr lang="it-IT" sz="1900" b="1" dirty="0">
                          <a:latin typeface="Cambria" charset="0"/>
                          <a:ea typeface="Cambria" charset="0"/>
                          <a:cs typeface="Cambria" charset="0"/>
                        </a:rPr>
                        <a:t>2. </a:t>
                      </a:r>
                      <a:r>
                        <a:rPr lang="it-IT" sz="1900" b="1" u="none" strike="noStrike" kern="1200" dirty="0">
                          <a:solidFill>
                            <a:schemeClr val="dk1"/>
                          </a:solidFill>
                          <a:effectLst/>
                          <a:latin typeface="Cambria" charset="0"/>
                          <a:ea typeface="Cambria" charset="0"/>
                          <a:cs typeface="Cambria" charset="0"/>
                        </a:rPr>
                        <a:t>La commistione tra la parte in fatto e la parte in diritto.</a:t>
                      </a: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900" b="1" u="none" strike="noStrike" kern="1200" dirty="0">
                          <a:solidFill>
                            <a:schemeClr val="dk1"/>
                          </a:solidFill>
                          <a:effectLst/>
                          <a:latin typeface="Cambria" charset="0"/>
                          <a:ea typeface="Cambria" charset="0"/>
                          <a:cs typeface="Cambria" charset="0"/>
                        </a:rPr>
                        <a:t>6. Inserire nell’atto documenti e/o sentenze nel testo integrale: più opportuno limitarsi a produrli fra gli allegati.</a:t>
                      </a:r>
                    </a:p>
                  </a:txBody>
                  <a:tcPr/>
                </a:tc>
                <a:extLst>
                  <a:ext uri="{0D108BD9-81ED-4DB2-BD59-A6C34878D82A}">
                    <a16:rowId xmlns="" xmlns:a16="http://schemas.microsoft.com/office/drawing/2014/main" val="10001"/>
                  </a:ext>
                </a:extLst>
              </a:tr>
              <a:tr h="1413265">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900" b="1" dirty="0">
                          <a:latin typeface="Cambria" charset="0"/>
                          <a:ea typeface="Cambria" charset="0"/>
                          <a:cs typeface="Cambria" charset="0"/>
                        </a:rPr>
                        <a:t>3. </a:t>
                      </a:r>
                      <a:r>
                        <a:rPr lang="it-IT" sz="1900" b="1" kern="1200" dirty="0">
                          <a:solidFill>
                            <a:schemeClr val="dk1"/>
                          </a:solidFill>
                          <a:effectLst/>
                          <a:latin typeface="Cambria" charset="0"/>
                          <a:ea typeface="Cambria" charset="0"/>
                          <a:cs typeface="Cambria" charset="0"/>
                        </a:rPr>
                        <a:t>Ripetere più volte le medesime argomentazioni in diritto</a:t>
                      </a:r>
                      <a:r>
                        <a:rPr lang="it-IT" sz="1900" b="1" dirty="0">
                          <a:effectLst/>
                          <a:latin typeface="Cambria" charset="0"/>
                          <a:ea typeface="Cambria" charset="0"/>
                          <a:cs typeface="Cambria" charset="0"/>
                        </a:rPr>
                        <a:t> </a:t>
                      </a:r>
                      <a:r>
                        <a:rPr lang="it-IT" sz="1900" b="1" kern="1200" dirty="0">
                          <a:effectLst/>
                          <a:latin typeface="Cambria" charset="0"/>
                          <a:ea typeface="Cambria" charset="0"/>
                          <a:cs typeface="Cambria" charset="0"/>
                        </a:rPr>
                        <a:t>.</a:t>
                      </a:r>
                      <a:endParaRPr lang="it-IT" sz="1900" b="1" kern="1200" dirty="0">
                        <a:solidFill>
                          <a:schemeClr val="dk1"/>
                        </a:solidFill>
                        <a:effectLst/>
                        <a:latin typeface="Cambria" charset="0"/>
                        <a:ea typeface="Cambria" charset="0"/>
                        <a:cs typeface="Cambria"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900" b="1" kern="1200" dirty="0">
                          <a:effectLst/>
                          <a:latin typeface="Cambria" charset="0"/>
                          <a:ea typeface="Cambria" charset="0"/>
                          <a:cs typeface="Cambria" charset="0"/>
                        </a:rPr>
                        <a:t> 7. </a:t>
                      </a:r>
                      <a:r>
                        <a:rPr lang="it-IT" sz="1900" b="1" u="none" strike="noStrike" kern="1200" dirty="0">
                          <a:solidFill>
                            <a:schemeClr val="dk1"/>
                          </a:solidFill>
                          <a:effectLst/>
                          <a:latin typeface="Cambria" charset="0"/>
                          <a:ea typeface="Cambria" charset="0"/>
                          <a:cs typeface="Cambria" charset="0"/>
                        </a:rPr>
                        <a:t>Evitare di riportare il testo integrale di articoli di legge e di contratti collettivi, più opportuno limitarsi a indicare solo i brani e/o i passaggi strettamente inerenti al tema.</a:t>
                      </a:r>
                    </a:p>
                  </a:txBody>
                  <a:tcPr/>
                </a:tc>
                <a:extLst>
                  <a:ext uri="{0D108BD9-81ED-4DB2-BD59-A6C34878D82A}">
                    <a16:rowId xmlns="" xmlns:a16="http://schemas.microsoft.com/office/drawing/2014/main" val="10002"/>
                  </a:ext>
                </a:extLst>
              </a:tr>
              <a:tr h="1413265">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900" b="1" kern="1200" dirty="0">
                          <a:effectLst/>
                          <a:latin typeface="Cambria" charset="0"/>
                          <a:ea typeface="Cambria" charset="0"/>
                          <a:cs typeface="Cambria" charset="0"/>
                        </a:rPr>
                        <a:t>4. </a:t>
                      </a:r>
                      <a:r>
                        <a:rPr lang="it-IT" sz="1900" b="1" u="none" strike="noStrike" kern="1200" dirty="0">
                          <a:solidFill>
                            <a:schemeClr val="dk1"/>
                          </a:solidFill>
                          <a:effectLst/>
                          <a:latin typeface="Cambria" charset="0"/>
                          <a:ea typeface="Cambria" charset="0"/>
                          <a:cs typeface="Cambria" charset="0"/>
                        </a:rPr>
                        <a:t>Estendere la memoria di replica alla riconvenzionale oltre i confini della domanda medesima, replicando integralmente alle difese di controparte.</a:t>
                      </a: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900" b="1" kern="1200" dirty="0">
                          <a:effectLst/>
                          <a:latin typeface="Cambria" charset="0"/>
                          <a:ea typeface="Cambria" charset="0"/>
                          <a:cs typeface="Cambria" charset="0"/>
                        </a:rPr>
                        <a:t>8. </a:t>
                      </a:r>
                      <a:r>
                        <a:rPr lang="it-IT" sz="1900" b="1" u="none" strike="noStrike" kern="1200" dirty="0">
                          <a:solidFill>
                            <a:schemeClr val="dk1"/>
                          </a:solidFill>
                          <a:effectLst/>
                          <a:latin typeface="Cambria" charset="0"/>
                          <a:ea typeface="Cambria" charset="0"/>
                          <a:cs typeface="Cambria" charset="0"/>
                        </a:rPr>
                        <a:t>Scrivere periodi lunghi con perifrasi e con subordinate: è preferibile ricorrere - in luogo di lunghi periodi - a frasi più brevi e distinte.</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it-IT" sz="1900" b="1" kern="1200" dirty="0">
                        <a:solidFill>
                          <a:schemeClr val="dk1"/>
                        </a:solidFill>
                        <a:effectLst/>
                        <a:latin typeface="Cambria" charset="0"/>
                        <a:ea typeface="Cambria" charset="0"/>
                        <a:cs typeface="Cambria" charset="0"/>
                      </a:endParaRPr>
                    </a:p>
                  </a:txBody>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16972281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Segnaposto contenuto 4"/>
          <p:cNvGraphicFramePr>
            <a:graphicFrameLocks noGrp="1"/>
          </p:cNvGraphicFramePr>
          <p:nvPr>
            <p:ph idx="1"/>
            <p:extLst>
              <p:ext uri="{D42A27DB-BD31-4B8C-83A1-F6EECF244321}">
                <p14:modId xmlns:p14="http://schemas.microsoft.com/office/powerpoint/2010/main" val="102620025"/>
              </p:ext>
            </p:extLst>
          </p:nvPr>
        </p:nvGraphicFramePr>
        <p:xfrm>
          <a:off x="896074" y="1076446"/>
          <a:ext cx="10515600" cy="4761382"/>
        </p:xfrm>
        <a:graphic>
          <a:graphicData uri="http://schemas.openxmlformats.org/drawingml/2006/table">
            <a:tbl>
              <a:tblPr firstRow="1" bandRow="1">
                <a:tableStyleId>{93296810-A885-4BE3-A3E7-6D5BEEA58F35}</a:tableStyleId>
              </a:tblPr>
              <a:tblGrid>
                <a:gridCol w="5257800">
                  <a:extLst>
                    <a:ext uri="{9D8B030D-6E8A-4147-A177-3AD203B41FA5}">
                      <a16:colId xmlns="" xmlns:a16="http://schemas.microsoft.com/office/drawing/2014/main" val="20000"/>
                    </a:ext>
                  </a:extLst>
                </a:gridCol>
                <a:gridCol w="5257800">
                  <a:extLst>
                    <a:ext uri="{9D8B030D-6E8A-4147-A177-3AD203B41FA5}">
                      <a16:colId xmlns="" xmlns:a16="http://schemas.microsoft.com/office/drawing/2014/main" val="20001"/>
                    </a:ext>
                  </a:extLst>
                </a:gridCol>
              </a:tblGrid>
              <a:tr h="2328459">
                <a:tc>
                  <a:txBody>
                    <a:bodyPr/>
                    <a:lstStyle/>
                    <a:p>
                      <a:pPr algn="just"/>
                      <a:r>
                        <a:rPr lang="it-IT" sz="2000" b="1" dirty="0">
                          <a:effectLst/>
                          <a:latin typeface="Cambria" charset="0"/>
                          <a:ea typeface="Cambria" charset="0"/>
                          <a:cs typeface="Cambria" charset="0"/>
                        </a:rPr>
                        <a:t>9.</a:t>
                      </a:r>
                      <a:r>
                        <a:rPr lang="it-IT" sz="2000" b="1" baseline="0" dirty="0">
                          <a:effectLst/>
                          <a:latin typeface="Cambria" charset="0"/>
                          <a:ea typeface="Cambria" charset="0"/>
                          <a:cs typeface="Cambria" charset="0"/>
                        </a:rPr>
                        <a:t> </a:t>
                      </a:r>
                      <a:r>
                        <a:rPr lang="it-IT" sz="2000" b="1" kern="1200" dirty="0">
                          <a:solidFill>
                            <a:schemeClr val="lt1"/>
                          </a:solidFill>
                          <a:effectLst/>
                          <a:latin typeface="Cambria" charset="0"/>
                          <a:ea typeface="Cambria" charset="0"/>
                          <a:cs typeface="Cambria" charset="0"/>
                        </a:rPr>
                        <a:t>Appesantire l’atto con note a piè pagina per aggiungere fatti, argomenti, citazioni marginali e non direttamente funzionali alla trattazione della causa</a:t>
                      </a:r>
                      <a:r>
                        <a:rPr lang="it-IT" sz="2000" b="1" dirty="0">
                          <a:effectLst/>
                          <a:latin typeface="Cambria" charset="0"/>
                          <a:ea typeface="Cambria" charset="0"/>
                          <a:cs typeface="Cambria" charset="0"/>
                        </a:rPr>
                        <a:t>  </a:t>
                      </a:r>
                      <a:endParaRPr lang="it-IT" sz="2000" b="1" dirty="0">
                        <a:latin typeface="Cambria" charset="0"/>
                        <a:ea typeface="Cambria" charset="0"/>
                        <a:cs typeface="Cambria" charset="0"/>
                      </a:endParaRPr>
                    </a:p>
                  </a:txBody>
                  <a:tcPr/>
                </a:tc>
                <a:tc>
                  <a:txBody>
                    <a:bodyPr/>
                    <a:lstStyle/>
                    <a:p>
                      <a:pPr lvl="0" algn="just"/>
                      <a:r>
                        <a:rPr lang="it-IT" sz="2000" b="1" dirty="0">
                          <a:latin typeface="Cambria" charset="0"/>
                          <a:ea typeface="Cambria" charset="0"/>
                          <a:cs typeface="Cambria" charset="0"/>
                        </a:rPr>
                        <a:t>11. </a:t>
                      </a:r>
                      <a:r>
                        <a:rPr lang="it-IT" sz="2000" b="1" u="none" strike="noStrike" kern="1200" dirty="0">
                          <a:solidFill>
                            <a:schemeClr val="lt1"/>
                          </a:solidFill>
                          <a:effectLst/>
                          <a:latin typeface="Cambria" charset="0"/>
                          <a:ea typeface="Cambria" charset="0"/>
                          <a:cs typeface="Cambria" charset="0"/>
                        </a:rPr>
                        <a:t>Eccedere in enfasi stilistiche sia espressive che grafiche (sottolineature, ingrandimenti carattere, grassetti).</a:t>
                      </a:r>
                    </a:p>
                  </a:txBody>
                  <a:tcPr/>
                </a:tc>
                <a:extLst>
                  <a:ext uri="{0D108BD9-81ED-4DB2-BD59-A6C34878D82A}">
                    <a16:rowId xmlns="" xmlns:a16="http://schemas.microsoft.com/office/drawing/2014/main" val="10000"/>
                  </a:ext>
                </a:extLst>
              </a:tr>
              <a:tr h="2432923">
                <a:tc>
                  <a:txBody>
                    <a:bodyPr/>
                    <a:lstStyle/>
                    <a:p>
                      <a:pPr lvl="0" algn="just"/>
                      <a:r>
                        <a:rPr lang="it-IT" sz="2000" b="1" dirty="0">
                          <a:latin typeface="Cambria" charset="0"/>
                          <a:ea typeface="Cambria" charset="0"/>
                          <a:cs typeface="Cambria" charset="0"/>
                        </a:rPr>
                        <a:t>10. </a:t>
                      </a:r>
                      <a:r>
                        <a:rPr lang="it-IT" sz="2000" b="1" kern="1200" dirty="0">
                          <a:solidFill>
                            <a:schemeClr val="dk1"/>
                          </a:solidFill>
                          <a:effectLst/>
                          <a:latin typeface="Cambria" charset="0"/>
                          <a:ea typeface="Cambria" charset="0"/>
                          <a:cs typeface="Cambria" charset="0"/>
                        </a:rPr>
                        <a:t>Usare un linguaggio arcaico e tecnicismi superflui</a:t>
                      </a:r>
                      <a:r>
                        <a:rPr lang="it-IT" sz="2000" b="1" dirty="0">
                          <a:effectLst/>
                          <a:latin typeface="Cambria" charset="0"/>
                          <a:ea typeface="Cambria" charset="0"/>
                          <a:cs typeface="Cambria" charset="0"/>
                        </a:rPr>
                        <a:t> </a:t>
                      </a:r>
                      <a:endParaRPr lang="it-IT" sz="2000" b="1" u="none" strike="noStrike" kern="1200" dirty="0">
                        <a:solidFill>
                          <a:schemeClr val="dk1"/>
                        </a:solidFill>
                        <a:effectLst/>
                        <a:latin typeface="Cambria" charset="0"/>
                        <a:ea typeface="Cambria" charset="0"/>
                        <a:cs typeface="Cambria" charset="0"/>
                      </a:endParaRPr>
                    </a:p>
                  </a:txBody>
                  <a:tcPr/>
                </a:tc>
                <a:tc>
                  <a:txBody>
                    <a:bodyPr/>
                    <a:lstStyle/>
                    <a:p>
                      <a:pPr lvl="0" algn="just"/>
                      <a:r>
                        <a:rPr lang="it-IT" sz="2000" b="1" u="none" strike="noStrike" kern="1200" dirty="0">
                          <a:solidFill>
                            <a:schemeClr val="dk1"/>
                          </a:solidFill>
                          <a:effectLst/>
                          <a:latin typeface="Cambria" charset="0"/>
                          <a:ea typeface="Cambria" charset="0"/>
                          <a:cs typeface="Cambria" charset="0"/>
                        </a:rPr>
                        <a:t>12. Utilizzare un carattere dal formato inferiore a 12 e un’interlinea inferiore a 1,5 (adottando, possibilmente, una impostazione pagina simile a spaziatura destra 2,5 - sinistra 2,5 - margine superiore 2,5 - margine inferiore 4,5).</a:t>
                      </a:r>
                    </a:p>
                  </a:txBody>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1873568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ctr"/>
            <a:r>
              <a:rPr lang="it-IT" b="1" dirty="0">
                <a:latin typeface="Cambria" charset="0"/>
                <a:ea typeface="Cambria" charset="0"/>
                <a:cs typeface="Cambria" charset="0"/>
              </a:rPr>
              <a:t>Violazione del dovere di sinteticità e chiarezza</a:t>
            </a:r>
          </a:p>
        </p:txBody>
      </p:sp>
      <p:sp>
        <p:nvSpPr>
          <p:cNvPr id="3" name="Segnaposto contenuto 2"/>
          <p:cNvSpPr>
            <a:spLocks noGrp="1"/>
          </p:cNvSpPr>
          <p:nvPr>
            <p:ph idx="1"/>
          </p:nvPr>
        </p:nvSpPr>
        <p:spPr/>
        <p:txBody>
          <a:bodyPr>
            <a:normAutofit/>
          </a:bodyPr>
          <a:lstStyle/>
          <a:p>
            <a:r>
              <a:rPr lang="it-IT" dirty="0"/>
              <a:t>art. 366 </a:t>
            </a:r>
            <a:r>
              <a:rPr lang="it-IT" dirty="0" err="1"/>
              <a:t>c.p.c.</a:t>
            </a:r>
            <a:endParaRPr lang="it-IT" dirty="0"/>
          </a:p>
          <a:p>
            <a:r>
              <a:rPr lang="it-IT" dirty="0"/>
              <a:t>art. 164 </a:t>
            </a:r>
            <a:r>
              <a:rPr lang="it-IT" dirty="0" err="1"/>
              <a:t>c.p.c.</a:t>
            </a:r>
            <a:endParaRPr lang="it-IT" dirty="0"/>
          </a:p>
          <a:p>
            <a:pPr algn="just"/>
            <a:r>
              <a:rPr lang="it-IT" dirty="0"/>
              <a:t>art. 88 </a:t>
            </a:r>
            <a:r>
              <a:rPr lang="it-IT" dirty="0" err="1"/>
              <a:t>c.p.c.</a:t>
            </a:r>
            <a:r>
              <a:rPr lang="it-IT" dirty="0"/>
              <a:t> ?</a:t>
            </a:r>
          </a:p>
          <a:p>
            <a:endParaRPr lang="it-IT" dirty="0"/>
          </a:p>
        </p:txBody>
      </p:sp>
    </p:spTree>
    <p:extLst>
      <p:ext uri="{BB962C8B-B14F-4D97-AF65-F5344CB8AC3E}">
        <p14:creationId xmlns:p14="http://schemas.microsoft.com/office/powerpoint/2010/main" val="15378019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959215" y="3856822"/>
            <a:ext cx="10373194" cy="2878113"/>
          </a:xfrm>
          <a:noFill/>
        </p:spPr>
        <p:txBody>
          <a:bodyPr>
            <a:noAutofit/>
          </a:bodyPr>
          <a:lstStyle/>
          <a:p>
            <a:pPr algn="ctr"/>
            <a:r>
              <a:rPr lang="it-IT" b="1" dirty="0">
                <a:latin typeface="Cambria" charset="0"/>
                <a:ea typeface="Cambria" charset="0"/>
                <a:cs typeface="Cambria" charset="0"/>
              </a:rPr>
              <a:t>GIURISPRUDENZA</a:t>
            </a:r>
            <a:br>
              <a:rPr lang="it-IT" b="1" dirty="0">
                <a:latin typeface="Cambria" charset="0"/>
                <a:ea typeface="Cambria" charset="0"/>
                <a:cs typeface="Cambria" charset="0"/>
              </a:rPr>
            </a:br>
            <a:r>
              <a:rPr lang="it-IT" b="1" dirty="0">
                <a:latin typeface="Cambria" charset="0"/>
                <a:ea typeface="Cambria" charset="0"/>
                <a:cs typeface="Cambria" charset="0"/>
              </a:rPr>
              <a:t>DI LEGITTIMITA</a:t>
            </a:r>
            <a:r>
              <a:rPr lang="it-IT" b="1" dirty="0">
                <a:latin typeface="Book Antiqua" charset="0"/>
                <a:ea typeface="Book Antiqua" charset="0"/>
                <a:cs typeface="Book Antiqua" charset="0"/>
              </a:rPr>
              <a:t>’</a:t>
            </a:r>
            <a:br>
              <a:rPr lang="it-IT" b="1" dirty="0">
                <a:latin typeface="Book Antiqua" charset="0"/>
                <a:ea typeface="Book Antiqua" charset="0"/>
                <a:cs typeface="Book Antiqua" charset="0"/>
              </a:rPr>
            </a:br>
            <a:r>
              <a:rPr lang="it-IT" b="1" dirty="0">
                <a:latin typeface="Book Antiqua" charset="0"/>
                <a:ea typeface="Book Antiqua" charset="0"/>
                <a:cs typeface="Book Antiqua" charset="0"/>
              </a:rPr>
              <a:t/>
            </a:r>
            <a:br>
              <a:rPr lang="it-IT" b="1" dirty="0">
                <a:latin typeface="Book Antiqua" charset="0"/>
                <a:ea typeface="Book Antiqua" charset="0"/>
                <a:cs typeface="Book Antiqua" charset="0"/>
              </a:rPr>
            </a:br>
            <a:r>
              <a:rPr lang="it-IT" b="1" dirty="0">
                <a:latin typeface="Book Antiqua" charset="0"/>
                <a:ea typeface="Book Antiqua" charset="0"/>
                <a:cs typeface="Book Antiqua" charset="0"/>
              </a:rPr>
              <a:t/>
            </a:r>
            <a:br>
              <a:rPr lang="it-IT" b="1" dirty="0">
                <a:latin typeface="Book Antiqua" charset="0"/>
                <a:ea typeface="Book Antiqua" charset="0"/>
                <a:cs typeface="Book Antiqua" charset="0"/>
              </a:rPr>
            </a:br>
            <a:endParaRPr lang="it-IT" sz="4800" dirty="0"/>
          </a:p>
        </p:txBody>
      </p:sp>
    </p:spTree>
    <p:extLst>
      <p:ext uri="{BB962C8B-B14F-4D97-AF65-F5344CB8AC3E}">
        <p14:creationId xmlns:p14="http://schemas.microsoft.com/office/powerpoint/2010/main" val="541695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extLst>
              <p:ext uri="{D42A27DB-BD31-4B8C-83A1-F6EECF244321}">
                <p14:modId xmlns:p14="http://schemas.microsoft.com/office/powerpoint/2010/main" val="259610424"/>
              </p:ext>
            </p:extLst>
          </p:nvPr>
        </p:nvGraphicFramePr>
        <p:xfrm>
          <a:off x="509286" y="1129552"/>
          <a:ext cx="11169570" cy="5236523"/>
        </p:xfrm>
        <a:graphic>
          <a:graphicData uri="http://schemas.openxmlformats.org/drawingml/2006/table">
            <a:tbl>
              <a:tblPr firstRow="1" bandRow="1">
                <a:tableStyleId>{21E4AEA4-8DFA-4A89-87EB-49C32662AFE0}</a:tableStyleId>
              </a:tblPr>
              <a:tblGrid>
                <a:gridCol w="11169570">
                  <a:extLst>
                    <a:ext uri="{9D8B030D-6E8A-4147-A177-3AD203B41FA5}">
                      <a16:colId xmlns="" xmlns:a16="http://schemas.microsoft.com/office/drawing/2014/main" val="20000"/>
                    </a:ext>
                  </a:extLst>
                </a:gridCol>
              </a:tblGrid>
              <a:tr h="5236523">
                <a:tc>
                  <a:txBody>
                    <a:bodyPr/>
                    <a:lstStyle/>
                    <a:p>
                      <a:pPr algn="ctr"/>
                      <a:r>
                        <a:rPr lang="it-IT" sz="2800" b="1" kern="1200" dirty="0">
                          <a:solidFill>
                            <a:schemeClr val="tx1"/>
                          </a:solidFill>
                          <a:effectLst/>
                          <a:latin typeface="Cambria" charset="0"/>
                          <a:ea typeface="Cambria" charset="0"/>
                          <a:cs typeface="Cambria" charset="0"/>
                        </a:rPr>
                        <a:t>A – PRINCIPIO DI RAGGIUNGIMENTO SCOPO</a:t>
                      </a:r>
                    </a:p>
                    <a:p>
                      <a:endParaRPr lang="it-IT" sz="2400" b="1" kern="1200" dirty="0">
                        <a:solidFill>
                          <a:schemeClr val="bg1"/>
                        </a:solidFill>
                        <a:effectLst/>
                        <a:latin typeface="Cambria" charset="0"/>
                        <a:ea typeface="Cambria" charset="0"/>
                        <a:cs typeface="Cambria" charset="0"/>
                      </a:endParaRPr>
                    </a:p>
                    <a:p>
                      <a:r>
                        <a:rPr lang="it-IT" sz="2800" b="1" kern="1200" dirty="0">
                          <a:solidFill>
                            <a:schemeClr val="tx1"/>
                          </a:solidFill>
                          <a:effectLst/>
                          <a:latin typeface="Cambria" charset="0"/>
                          <a:ea typeface="Cambria" charset="0"/>
                          <a:cs typeface="Cambria" charset="0"/>
                        </a:rPr>
                        <a:t>A.1. Cass. civ. Sez. U, Sentenza n. 7665 del 18/04/2016</a:t>
                      </a:r>
                    </a:p>
                    <a:p>
                      <a:r>
                        <a:rPr lang="it-IT" sz="2800" b="1" kern="1200" dirty="0">
                          <a:solidFill>
                            <a:schemeClr val="tx1"/>
                          </a:solidFill>
                          <a:effectLst/>
                          <a:latin typeface="Cambria" charset="0"/>
                          <a:ea typeface="Cambria" charset="0"/>
                          <a:cs typeface="Cambria" charset="0"/>
                        </a:rPr>
                        <a:t> (</a:t>
                      </a:r>
                      <a:r>
                        <a:rPr lang="it-IT" sz="2800" b="1" kern="1200" dirty="0" err="1">
                          <a:solidFill>
                            <a:schemeClr val="tx1"/>
                          </a:solidFill>
                          <a:effectLst/>
                          <a:latin typeface="Cambria" charset="0"/>
                          <a:ea typeface="Cambria" charset="0"/>
                          <a:cs typeface="Cambria" charset="0"/>
                        </a:rPr>
                        <a:t>Cons</a:t>
                      </a:r>
                      <a:r>
                        <a:rPr lang="it-IT" sz="2800" b="1" kern="1200" dirty="0">
                          <a:solidFill>
                            <a:schemeClr val="tx1"/>
                          </a:solidFill>
                          <a:effectLst/>
                          <a:latin typeface="Cambria" charset="0"/>
                          <a:ea typeface="Cambria" charset="0"/>
                          <a:cs typeface="Cambria" charset="0"/>
                        </a:rPr>
                        <a:t>. Stato Sez. IV, 04-04-2017, n. 1541)</a:t>
                      </a:r>
                    </a:p>
                    <a:p>
                      <a:endParaRPr lang="it-IT" sz="2800" b="1" kern="1200" dirty="0">
                        <a:solidFill>
                          <a:schemeClr val="tx1"/>
                        </a:solidFill>
                        <a:effectLst/>
                        <a:latin typeface="Cambria" charset="0"/>
                        <a:ea typeface="Cambria" charset="0"/>
                        <a:cs typeface="Cambria" charset="0"/>
                      </a:endParaRPr>
                    </a:p>
                    <a:p>
                      <a:r>
                        <a:rPr lang="it-IT" sz="2800" b="1" kern="1200" dirty="0">
                          <a:solidFill>
                            <a:schemeClr val="tx1"/>
                          </a:solidFill>
                          <a:effectLst/>
                          <a:latin typeface="Cambria" charset="0"/>
                          <a:ea typeface="Cambria" charset="0"/>
                          <a:cs typeface="Cambria" charset="0"/>
                        </a:rPr>
                        <a:t>A 2. Cass. civ. Sez. 6 - L, Ordinanza n. 11593 dell’11/5/2017 </a:t>
                      </a:r>
                    </a:p>
                    <a:p>
                      <a:endParaRPr lang="it-IT" sz="2800" b="1" kern="1200" dirty="0">
                        <a:solidFill>
                          <a:schemeClr val="tx1"/>
                        </a:solidFill>
                        <a:effectLst/>
                        <a:latin typeface="Cambria" charset="0"/>
                        <a:ea typeface="Cambria" charset="0"/>
                        <a:cs typeface="Cambria" charset="0"/>
                      </a:endParaRPr>
                    </a:p>
                    <a:p>
                      <a:r>
                        <a:rPr lang="it-IT" sz="2800" b="1" kern="1200" dirty="0">
                          <a:solidFill>
                            <a:schemeClr val="tx1"/>
                          </a:solidFill>
                          <a:effectLst/>
                          <a:latin typeface="Cambria" charset="0"/>
                          <a:ea typeface="Cambria" charset="0"/>
                          <a:cs typeface="Cambria" charset="0"/>
                        </a:rPr>
                        <a:t>A 3 Cass. civ. Sez. 6 - 1, Ordinanza n. 6518 del 14/03/2017</a:t>
                      </a:r>
                    </a:p>
                    <a:p>
                      <a:pPr marL="0" marR="0" indent="0" algn="l" defTabSz="457200" rtl="0" eaLnBrk="1" fontAlgn="auto" latinLnBrk="0" hangingPunct="1">
                        <a:lnSpc>
                          <a:spcPct val="100000"/>
                        </a:lnSpc>
                        <a:spcBef>
                          <a:spcPts val="0"/>
                        </a:spcBef>
                        <a:spcAft>
                          <a:spcPts val="0"/>
                        </a:spcAft>
                        <a:buClrTx/>
                        <a:buSzTx/>
                        <a:buFontTx/>
                        <a:buNone/>
                        <a:tabLst/>
                        <a:defRPr/>
                      </a:pPr>
                      <a:endParaRPr lang="it-IT" sz="2800" b="1" kern="1200" dirty="0">
                        <a:solidFill>
                          <a:schemeClr val="tx1"/>
                        </a:solidFill>
                        <a:effectLst/>
                        <a:latin typeface="Cambria" charset="0"/>
                        <a:ea typeface="Cambria" charset="0"/>
                        <a:cs typeface="Cambria"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it-IT" sz="2800" b="1" kern="1200" dirty="0">
                          <a:solidFill>
                            <a:schemeClr val="tx1"/>
                          </a:solidFill>
                          <a:effectLst/>
                          <a:latin typeface="Cambria" charset="0"/>
                          <a:ea typeface="Cambria" charset="0"/>
                          <a:cs typeface="Cambria" charset="0"/>
                        </a:rPr>
                        <a:t>A 4. Cass. civ. Sez. 6 - 2, Ordinanza n. 6369 del 13/3/2017</a:t>
                      </a:r>
                    </a:p>
                    <a:p>
                      <a:endParaRPr lang="en-US" sz="2800" b="1" kern="1200" dirty="0">
                        <a:solidFill>
                          <a:schemeClr val="tx1"/>
                        </a:solidFill>
                        <a:effectLst/>
                        <a:latin typeface="Cambria" charset="0"/>
                        <a:ea typeface="Cambria" charset="0"/>
                        <a:cs typeface="Cambria"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2800" b="1" kern="1200" dirty="0">
                          <a:solidFill>
                            <a:schemeClr val="tx1"/>
                          </a:solidFill>
                          <a:effectLst/>
                          <a:latin typeface="Cambria" charset="0"/>
                          <a:ea typeface="Cambria" charset="0"/>
                          <a:cs typeface="Cambria" charset="0"/>
                        </a:rPr>
                        <a:t>A 5 Cass. civ., Sez. 3, </a:t>
                      </a:r>
                      <a:r>
                        <a:rPr lang="it-IT" sz="2800" b="1" kern="1200" dirty="0">
                          <a:solidFill>
                            <a:schemeClr val="tx1"/>
                          </a:solidFill>
                          <a:effectLst/>
                          <a:latin typeface="Cambria" charset="0"/>
                          <a:ea typeface="Cambria" charset="0"/>
                          <a:cs typeface="Cambria" charset="0"/>
                        </a:rPr>
                        <a:t>Sentenza </a:t>
                      </a:r>
                      <a:r>
                        <a:rPr lang="en-US" sz="2800" b="1" kern="1200" dirty="0">
                          <a:solidFill>
                            <a:schemeClr val="tx1"/>
                          </a:solidFill>
                          <a:effectLst/>
                          <a:latin typeface="Cambria" charset="0"/>
                          <a:ea typeface="Cambria" charset="0"/>
                          <a:cs typeface="Cambria" charset="0"/>
                        </a:rPr>
                        <a:t>., n. 2610</a:t>
                      </a:r>
                      <a:r>
                        <a:rPr lang="it-IT" sz="2800" b="1" kern="1200" baseline="0" dirty="0">
                          <a:solidFill>
                            <a:schemeClr val="tx1"/>
                          </a:solidFill>
                          <a:effectLst/>
                          <a:latin typeface="Cambria" charset="0"/>
                          <a:ea typeface="Cambria" charset="0"/>
                          <a:cs typeface="Cambria" charset="0"/>
                        </a:rPr>
                        <a:t> del </a:t>
                      </a:r>
                      <a:r>
                        <a:rPr lang="en-US" sz="2800" b="1" kern="1200" dirty="0">
                          <a:solidFill>
                            <a:schemeClr val="tx1"/>
                          </a:solidFill>
                          <a:effectLst/>
                          <a:latin typeface="Cambria" charset="0"/>
                          <a:ea typeface="Cambria" charset="0"/>
                          <a:cs typeface="Cambria" charset="0"/>
                        </a:rPr>
                        <a:t>19/12/2016 </a:t>
                      </a:r>
                      <a:endParaRPr lang="it-IT" sz="2800" b="1" kern="1200" dirty="0">
                        <a:solidFill>
                          <a:schemeClr val="tx1"/>
                        </a:solidFill>
                        <a:effectLst/>
                        <a:latin typeface="Cambria" charset="0"/>
                        <a:ea typeface="Cambria" charset="0"/>
                        <a:cs typeface="Cambria" charset="0"/>
                      </a:endParaRPr>
                    </a:p>
                  </a:txBody>
                  <a:tcPr>
                    <a:solidFill>
                      <a:schemeClr val="tx2">
                        <a:lumMod val="25000"/>
                        <a:lumOff val="75000"/>
                      </a:schemeClr>
                    </a:solidFill>
                  </a:tcPr>
                </a:tc>
                <a:extLst>
                  <a:ext uri="{0D108BD9-81ED-4DB2-BD59-A6C34878D82A}">
                    <a16:rowId xmlns="" xmlns:a16="http://schemas.microsoft.com/office/drawing/2014/main" val="10000"/>
                  </a:ext>
                </a:extLst>
              </a:tr>
            </a:tbl>
          </a:graphicData>
        </a:graphic>
      </p:graphicFrame>
      <p:graphicFrame>
        <p:nvGraphicFramePr>
          <p:cNvPr id="3" name="Tabella 2"/>
          <p:cNvGraphicFramePr>
            <a:graphicFrameLocks noGrp="1"/>
          </p:cNvGraphicFramePr>
          <p:nvPr>
            <p:extLst>
              <p:ext uri="{D42A27DB-BD31-4B8C-83A1-F6EECF244321}">
                <p14:modId xmlns:p14="http://schemas.microsoft.com/office/powerpoint/2010/main" val="2044124316"/>
              </p:ext>
            </p:extLst>
          </p:nvPr>
        </p:nvGraphicFramePr>
        <p:xfrm>
          <a:off x="509286" y="489473"/>
          <a:ext cx="11169570" cy="640080"/>
        </p:xfrm>
        <a:graphic>
          <a:graphicData uri="http://schemas.openxmlformats.org/drawingml/2006/table">
            <a:tbl>
              <a:tblPr firstRow="1" bandRow="1">
                <a:tableStyleId>{F5AB1C69-6EDB-4FF4-983F-18BD219EF322}</a:tableStyleId>
              </a:tblPr>
              <a:tblGrid>
                <a:gridCol w="11169570">
                  <a:extLst>
                    <a:ext uri="{9D8B030D-6E8A-4147-A177-3AD203B41FA5}">
                      <a16:colId xmlns="" xmlns:a16="http://schemas.microsoft.com/office/drawing/2014/main" val="20000"/>
                    </a:ext>
                  </a:extLst>
                </a:gridCol>
              </a:tblGrid>
              <a:tr h="370840">
                <a:tc>
                  <a:txBody>
                    <a:bodyPr/>
                    <a:lstStyle/>
                    <a:p>
                      <a:pPr algn="ctr"/>
                      <a:r>
                        <a:rPr lang="it-IT" sz="3600" dirty="0">
                          <a:solidFill>
                            <a:schemeClr val="bg1"/>
                          </a:solidFill>
                          <a:latin typeface="Cambria" charset="0"/>
                          <a:ea typeface="Cambria" charset="0"/>
                          <a:cs typeface="Cambria" charset="0"/>
                        </a:rPr>
                        <a:t>NOTIFICHE TELEMATICHE</a:t>
                      </a:r>
                    </a:p>
                  </a:txBody>
                  <a:tcPr>
                    <a:solidFill>
                      <a:schemeClr val="tx2">
                        <a:lumMod val="50000"/>
                        <a:lumOff val="50000"/>
                      </a:schemeClr>
                    </a:solid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20416239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extLst>
              <p:ext uri="{D42A27DB-BD31-4B8C-83A1-F6EECF244321}">
                <p14:modId xmlns:p14="http://schemas.microsoft.com/office/powerpoint/2010/main" val="114579701"/>
              </p:ext>
            </p:extLst>
          </p:nvPr>
        </p:nvGraphicFramePr>
        <p:xfrm>
          <a:off x="486137" y="486137"/>
          <a:ext cx="11280039" cy="5941557"/>
        </p:xfrm>
        <a:graphic>
          <a:graphicData uri="http://schemas.openxmlformats.org/drawingml/2006/table">
            <a:tbl>
              <a:tblPr firstRow="1" bandRow="1">
                <a:tableStyleId>{21E4AEA4-8DFA-4A89-87EB-49C32662AFE0}</a:tableStyleId>
              </a:tblPr>
              <a:tblGrid>
                <a:gridCol w="11280039">
                  <a:extLst>
                    <a:ext uri="{9D8B030D-6E8A-4147-A177-3AD203B41FA5}">
                      <a16:colId xmlns="" xmlns:a16="http://schemas.microsoft.com/office/drawing/2014/main" val="20000"/>
                    </a:ext>
                  </a:extLst>
                </a:gridCol>
              </a:tblGrid>
              <a:tr h="5941557">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sz="2800" b="1" kern="1200" dirty="0">
                          <a:solidFill>
                            <a:schemeClr val="tx1"/>
                          </a:solidFill>
                          <a:effectLst/>
                          <a:latin typeface="Cambria" charset="0"/>
                          <a:ea typeface="Cambria" charset="0"/>
                          <a:cs typeface="Cambria" charset="0"/>
                        </a:rPr>
                        <a:t>B – DECORRENZA DEL TERMINE E PERFEZIONAMENTO</a:t>
                      </a:r>
                    </a:p>
                    <a:p>
                      <a:endParaRPr lang="it-IT" sz="2400" b="1" kern="1200" dirty="0">
                        <a:solidFill>
                          <a:schemeClr val="bg1"/>
                        </a:solidFill>
                        <a:effectLst/>
                        <a:latin typeface="Cambria" charset="0"/>
                        <a:ea typeface="Cambria" charset="0"/>
                        <a:cs typeface="Cambria" charset="0"/>
                      </a:endParaRPr>
                    </a:p>
                    <a:p>
                      <a:r>
                        <a:rPr lang="it-IT" sz="2800" b="1" kern="1200" dirty="0">
                          <a:solidFill>
                            <a:schemeClr val="tx1"/>
                          </a:solidFill>
                          <a:effectLst/>
                          <a:latin typeface="Cambria" charset="0"/>
                          <a:ea typeface="Cambria" charset="0"/>
                          <a:cs typeface="Cambria" charset="0"/>
                        </a:rPr>
                        <a:t>B.1. Cass. civ. Sez. 6 - 2, Ordinanza n. 1060 del 18/1/2017</a:t>
                      </a:r>
                    </a:p>
                    <a:p>
                      <a:endParaRPr lang="it-IT" sz="2800" b="1" kern="1200" dirty="0">
                        <a:solidFill>
                          <a:schemeClr val="tx1"/>
                        </a:solidFill>
                        <a:effectLst/>
                        <a:latin typeface="Cambria" charset="0"/>
                        <a:ea typeface="Cambria" charset="0"/>
                        <a:cs typeface="Cambria" charset="0"/>
                      </a:endParaRPr>
                    </a:p>
                    <a:p>
                      <a:r>
                        <a:rPr lang="it-IT" sz="2800" b="1" kern="1200" dirty="0">
                          <a:solidFill>
                            <a:schemeClr val="tx1"/>
                          </a:solidFill>
                          <a:effectLst/>
                          <a:latin typeface="Cambria" charset="0"/>
                          <a:ea typeface="Cambria" charset="0"/>
                          <a:cs typeface="Cambria" charset="0"/>
                        </a:rPr>
                        <a:t>B 2. Cass. civ., sez. VI, 30 gennaio 2017, n. 2315</a:t>
                      </a:r>
                      <a:r>
                        <a:rPr lang="it-IT" sz="2800" dirty="0">
                          <a:solidFill>
                            <a:schemeClr val="tx1"/>
                          </a:solidFill>
                          <a:effectLst/>
                          <a:latin typeface="Cambria" charset="0"/>
                          <a:ea typeface="Cambria" charset="0"/>
                          <a:cs typeface="Cambria" charset="0"/>
                        </a:rPr>
                        <a:t> </a:t>
                      </a:r>
                      <a:endParaRPr lang="it-IT" sz="2800" b="1" kern="1200" dirty="0">
                        <a:solidFill>
                          <a:schemeClr val="tx1"/>
                        </a:solidFill>
                        <a:effectLst/>
                        <a:latin typeface="Cambria" charset="0"/>
                        <a:ea typeface="Cambria" charset="0"/>
                        <a:cs typeface="Cambria" charset="0"/>
                      </a:endParaRPr>
                    </a:p>
                    <a:p>
                      <a:pPr marL="0" marR="0" indent="0" algn="just" defTabSz="457200" rtl="0" eaLnBrk="1" fontAlgn="auto" latinLnBrk="0" hangingPunct="1">
                        <a:lnSpc>
                          <a:spcPct val="100000"/>
                        </a:lnSpc>
                        <a:spcBef>
                          <a:spcPts val="0"/>
                        </a:spcBef>
                        <a:spcAft>
                          <a:spcPts val="0"/>
                        </a:spcAft>
                        <a:buClrTx/>
                        <a:buSzTx/>
                        <a:buFontTx/>
                        <a:buNone/>
                        <a:tabLst/>
                        <a:defRPr/>
                      </a:pPr>
                      <a:endParaRPr lang="it-IT" sz="2800" b="1" kern="1200" baseline="0" dirty="0">
                        <a:solidFill>
                          <a:schemeClr val="tx1"/>
                        </a:solidFill>
                        <a:effectLst/>
                        <a:latin typeface="Cambria" charset="0"/>
                        <a:ea typeface="Cambria" charset="0"/>
                        <a:cs typeface="Cambria" charset="0"/>
                      </a:endParaRPr>
                    </a:p>
                    <a:p>
                      <a:pPr marL="0" marR="0" indent="0" algn="just" defTabSz="457200" rtl="0" eaLnBrk="1" fontAlgn="auto" latinLnBrk="0" hangingPunct="1">
                        <a:lnSpc>
                          <a:spcPct val="100000"/>
                        </a:lnSpc>
                        <a:spcBef>
                          <a:spcPts val="0"/>
                        </a:spcBef>
                        <a:spcAft>
                          <a:spcPts val="0"/>
                        </a:spcAft>
                        <a:buClrTx/>
                        <a:buSzTx/>
                        <a:buFontTx/>
                        <a:buNone/>
                        <a:tabLst/>
                        <a:defRPr/>
                      </a:pPr>
                      <a:r>
                        <a:rPr lang="it-IT" sz="2800" b="1" kern="1200" baseline="0" dirty="0">
                          <a:solidFill>
                            <a:schemeClr val="tx1"/>
                          </a:solidFill>
                          <a:effectLst/>
                          <a:latin typeface="Cambria" charset="0"/>
                          <a:ea typeface="Cambria" charset="0"/>
                          <a:cs typeface="Cambria" charset="0"/>
                        </a:rPr>
                        <a:t>B 3</a:t>
                      </a:r>
                      <a:r>
                        <a:rPr lang="it-IT" sz="2800" b="1" kern="1200" dirty="0">
                          <a:solidFill>
                            <a:schemeClr val="tx1"/>
                          </a:solidFill>
                          <a:effectLst/>
                          <a:latin typeface="Cambria" charset="0"/>
                          <a:ea typeface="Cambria" charset="0"/>
                          <a:cs typeface="Cambria" charset="0"/>
                        </a:rPr>
                        <a:t> Cass. civ. Sez. L, Sentenza n. 8886 del 04/05/2016</a:t>
                      </a:r>
                    </a:p>
                    <a:p>
                      <a:pPr marL="0" marR="0" indent="0" algn="just" defTabSz="457200" rtl="0" eaLnBrk="1" fontAlgn="auto" latinLnBrk="0" hangingPunct="1">
                        <a:lnSpc>
                          <a:spcPct val="100000"/>
                        </a:lnSpc>
                        <a:spcBef>
                          <a:spcPts val="0"/>
                        </a:spcBef>
                        <a:spcAft>
                          <a:spcPts val="0"/>
                        </a:spcAft>
                        <a:buClrTx/>
                        <a:buSzTx/>
                        <a:buFontTx/>
                        <a:buNone/>
                        <a:tabLst/>
                        <a:defRPr/>
                      </a:pPr>
                      <a:endParaRPr lang="it-IT" sz="2800" b="1" kern="1200" dirty="0">
                        <a:solidFill>
                          <a:schemeClr val="tx1"/>
                        </a:solidFill>
                        <a:effectLst/>
                        <a:latin typeface="Cambria" charset="0"/>
                        <a:ea typeface="Cambria" charset="0"/>
                        <a:cs typeface="Cambria" charset="0"/>
                      </a:endParaRPr>
                    </a:p>
                    <a:p>
                      <a:pPr marL="0" marR="0" indent="0" algn="just" defTabSz="457200" rtl="0" eaLnBrk="1" fontAlgn="auto" latinLnBrk="0" hangingPunct="1">
                        <a:lnSpc>
                          <a:spcPct val="100000"/>
                        </a:lnSpc>
                        <a:spcBef>
                          <a:spcPts val="0"/>
                        </a:spcBef>
                        <a:spcAft>
                          <a:spcPts val="0"/>
                        </a:spcAft>
                        <a:buClrTx/>
                        <a:buSzTx/>
                        <a:buFontTx/>
                        <a:buNone/>
                        <a:tabLst/>
                        <a:defRPr/>
                      </a:pPr>
                      <a:r>
                        <a:rPr lang="it-IT" sz="2800" b="1" kern="1200" dirty="0">
                          <a:solidFill>
                            <a:schemeClr val="tx1"/>
                          </a:solidFill>
                          <a:effectLst/>
                          <a:latin typeface="Cambria" charset="0"/>
                          <a:ea typeface="Cambria" charset="0"/>
                          <a:cs typeface="Cambria" charset="0"/>
                        </a:rPr>
                        <a:t>B 4 Cass. civ. Sez. 1 - , Sentenza n. 26773 del 22/12/2016</a:t>
                      </a:r>
                    </a:p>
                    <a:p>
                      <a:pPr marL="0" marR="0" indent="0" algn="just" defTabSz="457200" rtl="0" eaLnBrk="1" fontAlgn="auto" latinLnBrk="0" hangingPunct="1">
                        <a:lnSpc>
                          <a:spcPct val="100000"/>
                        </a:lnSpc>
                        <a:spcBef>
                          <a:spcPts val="0"/>
                        </a:spcBef>
                        <a:spcAft>
                          <a:spcPts val="0"/>
                        </a:spcAft>
                        <a:buClrTx/>
                        <a:buSzTx/>
                        <a:buFontTx/>
                        <a:buNone/>
                        <a:tabLst/>
                        <a:defRPr/>
                      </a:pPr>
                      <a:endParaRPr lang="it-IT" sz="2800" b="1" kern="1200" dirty="0">
                        <a:solidFill>
                          <a:schemeClr val="tx1"/>
                        </a:solidFill>
                        <a:effectLst/>
                        <a:latin typeface="Cambria" charset="0"/>
                        <a:ea typeface="Cambria" charset="0"/>
                        <a:cs typeface="Cambria" charset="0"/>
                      </a:endParaRPr>
                    </a:p>
                    <a:p>
                      <a:pPr marL="0" marR="0" indent="0" algn="just" defTabSz="457200" rtl="0" eaLnBrk="1" fontAlgn="auto" latinLnBrk="0" hangingPunct="1">
                        <a:lnSpc>
                          <a:spcPct val="100000"/>
                        </a:lnSpc>
                        <a:spcBef>
                          <a:spcPts val="0"/>
                        </a:spcBef>
                        <a:spcAft>
                          <a:spcPts val="0"/>
                        </a:spcAft>
                        <a:buClrTx/>
                        <a:buSzTx/>
                        <a:buFontTx/>
                        <a:buNone/>
                        <a:tabLst/>
                        <a:defRPr/>
                      </a:pPr>
                      <a:r>
                        <a:rPr lang="it-IT" sz="2800" b="1" kern="1200" dirty="0">
                          <a:solidFill>
                            <a:schemeClr val="tx1"/>
                          </a:solidFill>
                          <a:effectLst/>
                          <a:latin typeface="Cambria" charset="0"/>
                          <a:ea typeface="Cambria" charset="0"/>
                          <a:cs typeface="Cambria" charset="0"/>
                        </a:rPr>
                        <a:t>B 5 Cass. civ. Sez. 1, Sentenza n. 1156 del 18/1/2017 </a:t>
                      </a:r>
                    </a:p>
                    <a:p>
                      <a:pPr marL="0" marR="0" indent="0" algn="just" defTabSz="457200" rtl="0" eaLnBrk="1" fontAlgn="auto" latinLnBrk="0" hangingPunct="1">
                        <a:lnSpc>
                          <a:spcPct val="100000"/>
                        </a:lnSpc>
                        <a:spcBef>
                          <a:spcPts val="0"/>
                        </a:spcBef>
                        <a:spcAft>
                          <a:spcPts val="0"/>
                        </a:spcAft>
                        <a:buClrTx/>
                        <a:buSzTx/>
                        <a:buFontTx/>
                        <a:buNone/>
                        <a:tabLst/>
                        <a:defRPr/>
                      </a:pPr>
                      <a:endParaRPr lang="it-IT" sz="2800" b="1" kern="1200" dirty="0">
                        <a:solidFill>
                          <a:schemeClr val="tx1"/>
                        </a:solidFill>
                        <a:effectLst/>
                        <a:latin typeface="Cambria" charset="0"/>
                        <a:ea typeface="Cambria" charset="0"/>
                        <a:cs typeface="Cambria" charset="0"/>
                      </a:endParaRPr>
                    </a:p>
                    <a:p>
                      <a:pPr marL="0" marR="0" indent="0" algn="just" defTabSz="457200" rtl="0" eaLnBrk="1" fontAlgn="auto" latinLnBrk="0" hangingPunct="1">
                        <a:lnSpc>
                          <a:spcPct val="100000"/>
                        </a:lnSpc>
                        <a:spcBef>
                          <a:spcPts val="0"/>
                        </a:spcBef>
                        <a:spcAft>
                          <a:spcPts val="0"/>
                        </a:spcAft>
                        <a:buClrTx/>
                        <a:buSzTx/>
                        <a:buFontTx/>
                        <a:buNone/>
                        <a:tabLst/>
                        <a:defRPr/>
                      </a:pPr>
                      <a:r>
                        <a:rPr lang="it-IT" sz="2800" b="1" kern="1200" dirty="0">
                          <a:solidFill>
                            <a:schemeClr val="tx1"/>
                          </a:solidFill>
                          <a:effectLst/>
                          <a:latin typeface="Cambria" charset="0"/>
                          <a:ea typeface="Cambria" charset="0"/>
                          <a:cs typeface="Cambria" charset="0"/>
                        </a:rPr>
                        <a:t>B 6 Cass. civ. Sez. 6 - 1, Ordinanza n. 25638 del 14/12/2016 </a:t>
                      </a:r>
                    </a:p>
                  </a:txBody>
                  <a:tcPr>
                    <a:solidFill>
                      <a:schemeClr val="tx2">
                        <a:lumMod val="25000"/>
                        <a:lumOff val="75000"/>
                      </a:schemeClr>
                    </a:solid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10807553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extLst>
              <p:ext uri="{D42A27DB-BD31-4B8C-83A1-F6EECF244321}">
                <p14:modId xmlns:p14="http://schemas.microsoft.com/office/powerpoint/2010/main" val="531087636"/>
              </p:ext>
            </p:extLst>
          </p:nvPr>
        </p:nvGraphicFramePr>
        <p:xfrm>
          <a:off x="474562" y="11575"/>
          <a:ext cx="11278167" cy="6918960"/>
        </p:xfrm>
        <a:graphic>
          <a:graphicData uri="http://schemas.openxmlformats.org/drawingml/2006/table">
            <a:tbl>
              <a:tblPr firstRow="1" bandRow="1">
                <a:tableStyleId>{21E4AEA4-8DFA-4A89-87EB-49C32662AFE0}</a:tableStyleId>
              </a:tblPr>
              <a:tblGrid>
                <a:gridCol w="11278167">
                  <a:extLst>
                    <a:ext uri="{9D8B030D-6E8A-4147-A177-3AD203B41FA5}">
                      <a16:colId xmlns="" xmlns:a16="http://schemas.microsoft.com/office/drawing/2014/main" val="20000"/>
                    </a:ext>
                  </a:extLst>
                </a:gridCol>
              </a:tblGrid>
              <a:tr h="684642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sz="2800" b="1" kern="1200" dirty="0">
                          <a:solidFill>
                            <a:schemeClr val="tx1"/>
                          </a:solidFill>
                          <a:effectLst/>
                          <a:latin typeface="Cambria" charset="0"/>
                          <a:ea typeface="Cambria" charset="0"/>
                          <a:cs typeface="Cambria" charset="0"/>
                        </a:rPr>
                        <a:t>C – PROVA ESITO NOTIFICA</a:t>
                      </a:r>
                      <a:r>
                        <a:rPr lang="it-IT" sz="2800" dirty="0">
                          <a:solidFill>
                            <a:schemeClr val="tx1"/>
                          </a:solidFill>
                          <a:effectLst/>
                          <a:latin typeface="Cambria" charset="0"/>
                          <a:ea typeface="Cambria" charset="0"/>
                          <a:cs typeface="Cambria" charset="0"/>
                        </a:rPr>
                        <a:t> </a:t>
                      </a:r>
                      <a:endParaRPr lang="it-IT" sz="2400" b="1" kern="1200" dirty="0">
                        <a:solidFill>
                          <a:schemeClr val="tx1"/>
                        </a:solidFill>
                        <a:effectLst/>
                        <a:latin typeface="Cambria" charset="0"/>
                        <a:ea typeface="Cambria" charset="0"/>
                        <a:cs typeface="Cambria" charset="0"/>
                      </a:endParaRPr>
                    </a:p>
                    <a:p>
                      <a:r>
                        <a:rPr lang="it-IT" sz="2800" b="1" kern="1200" dirty="0">
                          <a:solidFill>
                            <a:schemeClr val="tx1"/>
                          </a:solidFill>
                          <a:effectLst/>
                          <a:latin typeface="Cambria" charset="0"/>
                          <a:ea typeface="Cambria" charset="0"/>
                          <a:cs typeface="Cambria" charset="0"/>
                        </a:rPr>
                        <a:t>C1 Cass., sez. VI, </a:t>
                      </a:r>
                      <a:r>
                        <a:rPr lang="it-IT" sz="2800" b="1" kern="1200" dirty="0" err="1">
                          <a:solidFill>
                            <a:schemeClr val="tx1"/>
                          </a:solidFill>
                          <a:effectLst/>
                          <a:latin typeface="Cambria" charset="0"/>
                          <a:ea typeface="Cambria" charset="0"/>
                          <a:cs typeface="Cambria" charset="0"/>
                        </a:rPr>
                        <a:t>ord</a:t>
                      </a:r>
                      <a:r>
                        <a:rPr lang="it-IT" sz="2800" b="1" kern="1200" dirty="0">
                          <a:solidFill>
                            <a:schemeClr val="tx1"/>
                          </a:solidFill>
                          <a:effectLst/>
                          <a:latin typeface="Cambria" charset="0"/>
                          <a:ea typeface="Cambria" charset="0"/>
                          <a:cs typeface="Cambria" charset="0"/>
                        </a:rPr>
                        <a:t>., 28 marzo 2017, n. 8014</a:t>
                      </a:r>
                    </a:p>
                    <a:p>
                      <a:endParaRPr lang="it-IT" sz="2800" b="1" kern="1200" dirty="0">
                        <a:solidFill>
                          <a:schemeClr val="tx1"/>
                        </a:solidFill>
                        <a:effectLst/>
                        <a:latin typeface="Cambria" charset="0"/>
                        <a:ea typeface="Cambria" charset="0"/>
                        <a:cs typeface="Cambria" charset="0"/>
                      </a:endParaRPr>
                    </a:p>
                    <a:p>
                      <a:r>
                        <a:rPr lang="it-IT" sz="2800" b="1" kern="1200" dirty="0">
                          <a:solidFill>
                            <a:schemeClr val="tx1"/>
                          </a:solidFill>
                          <a:effectLst/>
                          <a:latin typeface="Cambria" charset="0"/>
                          <a:ea typeface="Cambria" charset="0"/>
                          <a:cs typeface="Cambria" charset="0"/>
                        </a:rPr>
                        <a:t>C 2 Cass. civ., sez. lav., 25 gennaio 2017, n. 1907</a:t>
                      </a:r>
                      <a:endParaRPr lang="it-IT" sz="2800" b="1" kern="1200" baseline="0" dirty="0">
                        <a:solidFill>
                          <a:schemeClr val="tx1"/>
                        </a:solidFill>
                        <a:effectLst/>
                        <a:latin typeface="Cambria" charset="0"/>
                        <a:ea typeface="Cambria" charset="0"/>
                        <a:cs typeface="Cambria" charset="0"/>
                      </a:endParaRPr>
                    </a:p>
                    <a:p>
                      <a:pPr marL="0" marR="0" indent="0" algn="ctr" defTabSz="457200" rtl="0" eaLnBrk="1" fontAlgn="auto" latinLnBrk="0" hangingPunct="1">
                        <a:lnSpc>
                          <a:spcPct val="100000"/>
                        </a:lnSpc>
                        <a:spcBef>
                          <a:spcPts val="0"/>
                        </a:spcBef>
                        <a:spcAft>
                          <a:spcPts val="0"/>
                        </a:spcAft>
                        <a:buClrTx/>
                        <a:buSzTx/>
                        <a:buFontTx/>
                        <a:buNone/>
                        <a:tabLst/>
                        <a:defRPr/>
                      </a:pPr>
                      <a:endParaRPr lang="it-IT" sz="2800" b="1" kern="1200" dirty="0">
                        <a:solidFill>
                          <a:schemeClr val="tx1"/>
                        </a:solidFill>
                        <a:effectLst/>
                        <a:latin typeface="Cambria" charset="0"/>
                        <a:ea typeface="Cambria" charset="0"/>
                        <a:cs typeface="Cambria" charset="0"/>
                      </a:endParaRPr>
                    </a:p>
                    <a:p>
                      <a:pPr marL="0" marR="0" indent="0" algn="ctr" defTabSz="457200" rtl="0" eaLnBrk="1" fontAlgn="auto" latinLnBrk="0" hangingPunct="1">
                        <a:lnSpc>
                          <a:spcPct val="100000"/>
                        </a:lnSpc>
                        <a:spcBef>
                          <a:spcPts val="0"/>
                        </a:spcBef>
                        <a:spcAft>
                          <a:spcPts val="0"/>
                        </a:spcAft>
                        <a:buClrTx/>
                        <a:buSzTx/>
                        <a:buFontTx/>
                        <a:buNone/>
                        <a:tabLst/>
                        <a:defRPr/>
                      </a:pPr>
                      <a:r>
                        <a:rPr lang="it-IT" sz="2800" b="1" kern="1200" dirty="0">
                          <a:solidFill>
                            <a:schemeClr val="tx1"/>
                          </a:solidFill>
                          <a:effectLst/>
                          <a:latin typeface="Cambria" charset="0"/>
                          <a:ea typeface="Cambria" charset="0"/>
                          <a:cs typeface="Cambria" charset="0"/>
                        </a:rPr>
                        <a:t>D -</a:t>
                      </a:r>
                      <a:r>
                        <a:rPr lang="it-IT" sz="2800" b="1" kern="1200" baseline="0" dirty="0">
                          <a:solidFill>
                            <a:schemeClr val="tx1"/>
                          </a:solidFill>
                          <a:effectLst/>
                          <a:latin typeface="Cambria" charset="0"/>
                          <a:ea typeface="Cambria" charset="0"/>
                          <a:cs typeface="Cambria" charset="0"/>
                        </a:rPr>
                        <a:t> </a:t>
                      </a:r>
                      <a:r>
                        <a:rPr lang="it-IT" sz="2800" b="1" kern="1200" dirty="0">
                          <a:solidFill>
                            <a:schemeClr val="tx1"/>
                          </a:solidFill>
                          <a:effectLst/>
                          <a:latin typeface="Cambria" charset="0"/>
                          <a:ea typeface="Cambria" charset="0"/>
                          <a:cs typeface="Cambria" charset="0"/>
                        </a:rPr>
                        <a:t>RESPONSABILITÀ  DIFENSORE</a:t>
                      </a:r>
                    </a:p>
                    <a:p>
                      <a:pPr marL="0" marR="0" indent="0" algn="ctr" defTabSz="457200" rtl="0" eaLnBrk="1" fontAlgn="auto" latinLnBrk="0" hangingPunct="1">
                        <a:lnSpc>
                          <a:spcPct val="100000"/>
                        </a:lnSpc>
                        <a:spcBef>
                          <a:spcPts val="0"/>
                        </a:spcBef>
                        <a:spcAft>
                          <a:spcPts val="0"/>
                        </a:spcAft>
                        <a:buClrTx/>
                        <a:buSzTx/>
                        <a:buFontTx/>
                        <a:buNone/>
                        <a:tabLst/>
                        <a:defRPr/>
                      </a:pPr>
                      <a:endParaRPr lang="it-IT" sz="2800" b="1" kern="1200" baseline="0" dirty="0">
                        <a:solidFill>
                          <a:schemeClr val="tx1"/>
                        </a:solidFill>
                        <a:effectLst/>
                        <a:latin typeface="Cambria" charset="0"/>
                        <a:ea typeface="Cambria" charset="0"/>
                        <a:cs typeface="Cambria" charset="0"/>
                      </a:endParaRPr>
                    </a:p>
                    <a:p>
                      <a:r>
                        <a:rPr lang="en-US" sz="2800" b="1" kern="1200" dirty="0">
                          <a:solidFill>
                            <a:schemeClr val="tx1"/>
                          </a:solidFill>
                          <a:effectLst/>
                          <a:latin typeface="Cambria" charset="0"/>
                          <a:ea typeface="Cambria" charset="0"/>
                          <a:cs typeface="Cambria" charset="0"/>
                        </a:rPr>
                        <a:t>D 1 Cass. civ., </a:t>
                      </a:r>
                      <a:r>
                        <a:rPr lang="en-US" sz="2800" b="1" kern="1200" dirty="0" err="1">
                          <a:solidFill>
                            <a:schemeClr val="tx1"/>
                          </a:solidFill>
                          <a:effectLst/>
                          <a:latin typeface="Cambria" charset="0"/>
                          <a:ea typeface="Cambria" charset="0"/>
                          <a:cs typeface="Cambria" charset="0"/>
                        </a:rPr>
                        <a:t>sez</a:t>
                      </a:r>
                      <a:r>
                        <a:rPr lang="en-US" sz="2800" b="1" kern="1200" dirty="0">
                          <a:solidFill>
                            <a:schemeClr val="tx1"/>
                          </a:solidFill>
                          <a:effectLst/>
                          <a:latin typeface="Cambria" charset="0"/>
                          <a:ea typeface="Cambria" charset="0"/>
                          <a:cs typeface="Cambria" charset="0"/>
                        </a:rPr>
                        <a:t>. IV, sent., 7 </a:t>
                      </a:r>
                      <a:r>
                        <a:rPr lang="en-US" sz="2800" b="1" kern="1200" dirty="0" err="1">
                          <a:solidFill>
                            <a:schemeClr val="tx1"/>
                          </a:solidFill>
                          <a:effectLst/>
                          <a:latin typeface="Cambria" charset="0"/>
                          <a:ea typeface="Cambria" charset="0"/>
                          <a:cs typeface="Cambria" charset="0"/>
                        </a:rPr>
                        <a:t>luglio</a:t>
                      </a:r>
                      <a:r>
                        <a:rPr lang="en-US" sz="2800" b="1" kern="1200" dirty="0">
                          <a:solidFill>
                            <a:schemeClr val="tx1"/>
                          </a:solidFill>
                          <a:effectLst/>
                          <a:latin typeface="Cambria" charset="0"/>
                          <a:ea typeface="Cambria" charset="0"/>
                          <a:cs typeface="Cambria" charset="0"/>
                        </a:rPr>
                        <a:t> 2016, n. 13917</a:t>
                      </a:r>
                    </a:p>
                    <a:p>
                      <a:endParaRPr lang="it-IT" sz="2800" b="1" kern="1200" dirty="0">
                        <a:solidFill>
                          <a:schemeClr val="tx1"/>
                        </a:solidFill>
                        <a:effectLst/>
                        <a:latin typeface="Cambria" charset="0"/>
                        <a:ea typeface="Cambria" charset="0"/>
                        <a:cs typeface="Cambria" charset="0"/>
                      </a:endParaRPr>
                    </a:p>
                    <a:p>
                      <a:r>
                        <a:rPr lang="it-IT" sz="2800" b="1" kern="1200" dirty="0">
                          <a:solidFill>
                            <a:schemeClr val="tx1"/>
                          </a:solidFill>
                          <a:effectLst/>
                          <a:latin typeface="Cambria" charset="0"/>
                          <a:ea typeface="Cambria" charset="0"/>
                          <a:cs typeface="Cambria" charset="0"/>
                        </a:rPr>
                        <a:t>D 2 Cass. civ. Sez. 6 - 5, Ordinanza n. 9022 del 6/4/2017</a:t>
                      </a:r>
                    </a:p>
                    <a:p>
                      <a:endParaRPr lang="it-IT" sz="2800" b="1" kern="1200" dirty="0">
                        <a:solidFill>
                          <a:schemeClr val="tx1"/>
                        </a:solidFill>
                        <a:effectLst/>
                        <a:latin typeface="Cambria" charset="0"/>
                        <a:ea typeface="Cambria" charset="0"/>
                        <a:cs typeface="Cambria" charset="0"/>
                      </a:endParaRPr>
                    </a:p>
                    <a:p>
                      <a:r>
                        <a:rPr lang="it-IT" sz="2800" b="1" kern="1200" dirty="0">
                          <a:solidFill>
                            <a:schemeClr val="tx1"/>
                          </a:solidFill>
                          <a:effectLst/>
                          <a:latin typeface="Cambria" charset="0"/>
                          <a:ea typeface="Cambria" charset="0"/>
                          <a:cs typeface="Cambria" charset="0"/>
                        </a:rPr>
                        <a:t>D 3 Cass. civ. Sez. 6 - 2, Ordinanza n. 11759 dell’11/5/2017</a:t>
                      </a:r>
                    </a:p>
                    <a:p>
                      <a:pPr marL="0" marR="0" indent="0" algn="just" defTabSz="457200" rtl="0" eaLnBrk="1" fontAlgn="auto" latinLnBrk="0" hangingPunct="1">
                        <a:lnSpc>
                          <a:spcPct val="100000"/>
                        </a:lnSpc>
                        <a:spcBef>
                          <a:spcPts val="0"/>
                        </a:spcBef>
                        <a:spcAft>
                          <a:spcPts val="0"/>
                        </a:spcAft>
                        <a:buClrTx/>
                        <a:buSzTx/>
                        <a:buFontTx/>
                        <a:buNone/>
                        <a:tabLst/>
                        <a:defRPr/>
                      </a:pPr>
                      <a:endParaRPr lang="it-IT" sz="2800" b="1" kern="1200" dirty="0">
                        <a:solidFill>
                          <a:schemeClr val="tx1"/>
                        </a:solidFill>
                        <a:effectLst/>
                        <a:latin typeface="Cambria" charset="0"/>
                        <a:ea typeface="Cambria" charset="0"/>
                        <a:cs typeface="Cambria" charset="0"/>
                      </a:endParaRPr>
                    </a:p>
                    <a:p>
                      <a:r>
                        <a:rPr lang="it-IT" sz="2800" b="1" kern="1200" dirty="0">
                          <a:solidFill>
                            <a:schemeClr val="tx1"/>
                          </a:solidFill>
                          <a:effectLst/>
                          <a:latin typeface="Cambria" charset="0"/>
                          <a:ea typeface="Cambria" charset="0"/>
                          <a:cs typeface="Cambria" charset="0"/>
                        </a:rPr>
                        <a:t>D 4 Cass. civ. Sez. 6 - 1, Ordinanza n. 7390 del 22/3/2017 </a:t>
                      </a:r>
                    </a:p>
                    <a:p>
                      <a:endParaRPr lang="it-IT" sz="2800" b="1" kern="1200" dirty="0">
                        <a:solidFill>
                          <a:schemeClr val="tx1"/>
                        </a:solidFill>
                        <a:effectLst/>
                        <a:latin typeface="Cambria" charset="0"/>
                        <a:ea typeface="Cambria" charset="0"/>
                        <a:cs typeface="Cambria" charset="0"/>
                      </a:endParaRPr>
                    </a:p>
                    <a:p>
                      <a:r>
                        <a:rPr lang="it-IT" sz="2800" b="1" kern="1200" dirty="0">
                          <a:solidFill>
                            <a:schemeClr val="tx1"/>
                          </a:solidFill>
                          <a:effectLst/>
                          <a:latin typeface="Cambria" charset="0"/>
                          <a:ea typeface="Cambria" charset="0"/>
                          <a:cs typeface="Cambria" charset="0"/>
                        </a:rPr>
                        <a:t>D 5 Cass. civ. Sez. 6 - 3, Ordinanza n. 25968 del 15/12/2016</a:t>
                      </a:r>
                    </a:p>
                  </a:txBody>
                  <a:tcPr>
                    <a:solidFill>
                      <a:schemeClr val="tx2">
                        <a:lumMod val="25000"/>
                        <a:lumOff val="75000"/>
                      </a:schemeClr>
                    </a:solid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8391870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extLst>
              <p:ext uri="{D42A27DB-BD31-4B8C-83A1-F6EECF244321}">
                <p14:modId xmlns:p14="http://schemas.microsoft.com/office/powerpoint/2010/main" val="1318424367"/>
              </p:ext>
            </p:extLst>
          </p:nvPr>
        </p:nvGraphicFramePr>
        <p:xfrm>
          <a:off x="474562" y="1129553"/>
          <a:ext cx="11169570" cy="5294396"/>
        </p:xfrm>
        <a:graphic>
          <a:graphicData uri="http://schemas.openxmlformats.org/drawingml/2006/table">
            <a:tbl>
              <a:tblPr firstRow="1" bandRow="1">
                <a:tableStyleId>{21E4AEA4-8DFA-4A89-87EB-49C32662AFE0}</a:tableStyleId>
              </a:tblPr>
              <a:tblGrid>
                <a:gridCol w="11169570">
                  <a:extLst>
                    <a:ext uri="{9D8B030D-6E8A-4147-A177-3AD203B41FA5}">
                      <a16:colId xmlns="" xmlns:a16="http://schemas.microsoft.com/office/drawing/2014/main" val="20000"/>
                    </a:ext>
                  </a:extLst>
                </a:gridCol>
              </a:tblGrid>
              <a:tr h="5294396">
                <a:tc>
                  <a:txBody>
                    <a:bodyPr/>
                    <a:lstStyle/>
                    <a:p>
                      <a:pPr marL="514350" indent="-514350">
                        <a:buAutoNum type="arabicParenR"/>
                      </a:pPr>
                      <a:r>
                        <a:rPr lang="it-IT" sz="2800" b="1" kern="1200" dirty="0">
                          <a:solidFill>
                            <a:schemeClr val="lt1"/>
                          </a:solidFill>
                          <a:effectLst/>
                          <a:latin typeface="Cambria" charset="0"/>
                          <a:ea typeface="Cambria" charset="0"/>
                          <a:cs typeface="Cambria" charset="0"/>
                        </a:rPr>
                        <a:t>Cass. civ. Sez. 6 - 2, Ordinanza n. 6657 del 15/3/2017</a:t>
                      </a:r>
                      <a:endParaRPr lang="it-IT" sz="2800" b="1" kern="1200" baseline="0" dirty="0">
                        <a:solidFill>
                          <a:schemeClr val="lt1"/>
                        </a:solidFill>
                        <a:effectLst/>
                        <a:latin typeface="Cambria" charset="0"/>
                        <a:ea typeface="Cambria" charset="0"/>
                        <a:cs typeface="Cambria" charset="0"/>
                      </a:endParaRPr>
                    </a:p>
                    <a:p>
                      <a:pPr marL="514350" indent="-514350">
                        <a:buAutoNum type="arabicParenR"/>
                      </a:pPr>
                      <a:endParaRPr lang="it-IT" sz="2800" b="1" kern="1200" dirty="0">
                        <a:solidFill>
                          <a:schemeClr val="lt1"/>
                        </a:solidFill>
                        <a:effectLst/>
                        <a:latin typeface="Cambria" charset="0"/>
                        <a:ea typeface="Cambria" charset="0"/>
                        <a:cs typeface="Cambria" charset="0"/>
                      </a:endParaRPr>
                    </a:p>
                    <a:p>
                      <a:r>
                        <a:rPr lang="it-IT" sz="2800" b="1" kern="1200" dirty="0">
                          <a:solidFill>
                            <a:schemeClr val="lt1"/>
                          </a:solidFill>
                          <a:effectLst/>
                          <a:latin typeface="Cambria" charset="0"/>
                          <a:ea typeface="Cambria" charset="0"/>
                          <a:cs typeface="Cambria" charset="0"/>
                        </a:rPr>
                        <a:t>2)  Cass. civ. Sez. 6 - 3, Ordinanza n. 2791 del 11/02/2016</a:t>
                      </a:r>
                    </a:p>
                    <a:p>
                      <a:endParaRPr lang="it-IT" sz="2800" b="1" kern="1200" dirty="0">
                        <a:solidFill>
                          <a:schemeClr val="lt1"/>
                        </a:solidFill>
                        <a:effectLst/>
                        <a:latin typeface="Cambria" charset="0"/>
                        <a:ea typeface="Cambria" charset="0"/>
                        <a:cs typeface="Cambria" charset="0"/>
                      </a:endParaRPr>
                    </a:p>
                    <a:p>
                      <a:r>
                        <a:rPr lang="it-IT" sz="2800" b="1" kern="1200" dirty="0">
                          <a:solidFill>
                            <a:schemeClr val="lt1"/>
                          </a:solidFill>
                          <a:effectLst/>
                          <a:latin typeface="Cambria" charset="0"/>
                          <a:ea typeface="Cambria" charset="0"/>
                          <a:cs typeface="Cambria" charset="0"/>
                        </a:rPr>
                        <a:t>3) Cass. civ. Sez. L, Sentenza n. 22479 del 04/11/2016 e Cass. civ. Sez. 2, Sentenza n. 9772 del 12/05/2016</a:t>
                      </a:r>
                    </a:p>
                    <a:p>
                      <a:endParaRPr lang="it-IT" sz="2800" b="1" kern="1200" dirty="0">
                        <a:solidFill>
                          <a:schemeClr val="lt1"/>
                        </a:solidFill>
                        <a:effectLst/>
                        <a:latin typeface="Cambria" charset="0"/>
                        <a:ea typeface="Cambria" charset="0"/>
                        <a:cs typeface="Cambria" charset="0"/>
                      </a:endParaRPr>
                    </a:p>
                    <a:p>
                      <a:r>
                        <a:rPr lang="it-IT" sz="2800" b="1" kern="1200" dirty="0">
                          <a:solidFill>
                            <a:schemeClr val="lt1"/>
                          </a:solidFill>
                          <a:effectLst/>
                          <a:latin typeface="Cambria" charset="0"/>
                          <a:ea typeface="Cambria" charset="0"/>
                          <a:cs typeface="Cambria" charset="0"/>
                        </a:rPr>
                        <a:t>4)  Cass. civ. Sez. 3, Sentenza n. 14827 del 20/07/2016 </a:t>
                      </a:r>
                    </a:p>
                    <a:p>
                      <a:endParaRPr lang="it-IT" sz="2800" b="1" kern="1200" dirty="0">
                        <a:solidFill>
                          <a:schemeClr val="lt1"/>
                        </a:solidFill>
                        <a:effectLst/>
                        <a:latin typeface="Cambria" charset="0"/>
                        <a:ea typeface="Cambria" charset="0"/>
                        <a:cs typeface="Cambria" charset="0"/>
                      </a:endParaRPr>
                    </a:p>
                    <a:p>
                      <a:r>
                        <a:rPr lang="it-IT" sz="2800" b="1" kern="1200" dirty="0">
                          <a:solidFill>
                            <a:schemeClr val="lt1"/>
                          </a:solidFill>
                          <a:effectLst/>
                          <a:latin typeface="Cambria" charset="0"/>
                          <a:ea typeface="Cambria" charset="0"/>
                          <a:cs typeface="Cambria" charset="0"/>
                        </a:rPr>
                        <a:t>5) Cass., sez. I, 23 maggio 2017, sent. n. 12939</a:t>
                      </a:r>
                    </a:p>
                    <a:p>
                      <a:endParaRPr lang="it-IT" sz="2800" b="1" kern="1200" dirty="0">
                        <a:solidFill>
                          <a:schemeClr val="lt1"/>
                        </a:solidFill>
                        <a:effectLst/>
                        <a:latin typeface="Cambria" charset="0"/>
                        <a:ea typeface="Cambria" charset="0"/>
                        <a:cs typeface="Cambria"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it-IT" sz="2800" b="1" kern="1200" dirty="0">
                          <a:solidFill>
                            <a:schemeClr val="lt1"/>
                          </a:solidFill>
                          <a:effectLst/>
                          <a:latin typeface="Cambria" charset="0"/>
                          <a:ea typeface="Cambria" charset="0"/>
                          <a:cs typeface="Cambria" charset="0"/>
                        </a:rPr>
                        <a:t>6) Cass. civ. Sez. 1, Sentenze n. 12548 e n. 12549 del 18/05/2017</a:t>
                      </a:r>
                    </a:p>
                  </a:txBody>
                  <a:tcPr>
                    <a:solidFill>
                      <a:schemeClr val="tx2">
                        <a:lumMod val="25000"/>
                        <a:lumOff val="75000"/>
                      </a:schemeClr>
                    </a:solidFill>
                  </a:tcPr>
                </a:tc>
                <a:extLst>
                  <a:ext uri="{0D108BD9-81ED-4DB2-BD59-A6C34878D82A}">
                    <a16:rowId xmlns="" xmlns:a16="http://schemas.microsoft.com/office/drawing/2014/main" val="10000"/>
                  </a:ext>
                </a:extLst>
              </a:tr>
            </a:tbl>
          </a:graphicData>
        </a:graphic>
      </p:graphicFrame>
      <p:graphicFrame>
        <p:nvGraphicFramePr>
          <p:cNvPr id="3" name="Tabella 2"/>
          <p:cNvGraphicFramePr>
            <a:graphicFrameLocks noGrp="1"/>
          </p:cNvGraphicFramePr>
          <p:nvPr>
            <p:extLst>
              <p:ext uri="{D42A27DB-BD31-4B8C-83A1-F6EECF244321}">
                <p14:modId xmlns:p14="http://schemas.microsoft.com/office/powerpoint/2010/main" val="937548970"/>
              </p:ext>
            </p:extLst>
          </p:nvPr>
        </p:nvGraphicFramePr>
        <p:xfrm>
          <a:off x="474562" y="396876"/>
          <a:ext cx="11169570" cy="732677"/>
        </p:xfrm>
        <a:graphic>
          <a:graphicData uri="http://schemas.openxmlformats.org/drawingml/2006/table">
            <a:tbl>
              <a:tblPr firstRow="1" bandRow="1">
                <a:tableStyleId>{F5AB1C69-6EDB-4FF4-983F-18BD219EF322}</a:tableStyleId>
              </a:tblPr>
              <a:tblGrid>
                <a:gridCol w="11169570">
                  <a:extLst>
                    <a:ext uri="{9D8B030D-6E8A-4147-A177-3AD203B41FA5}">
                      <a16:colId xmlns="" xmlns:a16="http://schemas.microsoft.com/office/drawing/2014/main" val="20000"/>
                    </a:ext>
                  </a:extLst>
                </a:gridCol>
              </a:tblGrid>
              <a:tr h="732677">
                <a:tc>
                  <a:txBody>
                    <a:bodyPr/>
                    <a:lstStyle/>
                    <a:p>
                      <a:pPr algn="ctr"/>
                      <a:r>
                        <a:rPr lang="it-IT" sz="3600" dirty="0">
                          <a:solidFill>
                            <a:schemeClr val="bg1"/>
                          </a:solidFill>
                          <a:latin typeface="Cambria" charset="0"/>
                          <a:ea typeface="Cambria" charset="0"/>
                          <a:cs typeface="Cambria" charset="0"/>
                        </a:rPr>
                        <a:t>DEPOSITI</a:t>
                      </a:r>
                    </a:p>
                  </a:txBody>
                  <a:tcPr>
                    <a:solidFill>
                      <a:schemeClr val="tx2">
                        <a:lumMod val="50000"/>
                        <a:lumOff val="50000"/>
                      </a:schemeClr>
                    </a:solid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1691101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4294967295"/>
          </p:nvPr>
        </p:nvSpPr>
        <p:spPr>
          <a:xfrm>
            <a:off x="1041721" y="914319"/>
            <a:ext cx="10313988" cy="5151438"/>
          </a:xfrm>
        </p:spPr>
        <p:txBody>
          <a:bodyPr>
            <a:noAutofit/>
          </a:bodyPr>
          <a:lstStyle/>
          <a:p>
            <a:pPr marL="0" indent="0" algn="just">
              <a:buNone/>
            </a:pPr>
            <a:r>
              <a:rPr lang="it-IT" u="sng" dirty="0">
                <a:latin typeface="Cambria" charset="0"/>
                <a:ea typeface="Cambria" charset="0"/>
                <a:cs typeface="Cambria" charset="0"/>
              </a:rPr>
              <a:t>Durante la seconda fase</a:t>
            </a:r>
            <a:r>
              <a:rPr lang="it-IT" dirty="0">
                <a:latin typeface="Cambria" charset="0"/>
                <a:ea typeface="Cambria" charset="0"/>
                <a:cs typeface="Cambria" charset="0"/>
              </a:rPr>
              <a:t>, (si svolge nel Dominio Giustizia)</a:t>
            </a:r>
          </a:p>
          <a:p>
            <a:pPr marL="0" indent="0" algn="just">
              <a:buNone/>
            </a:pPr>
            <a:r>
              <a:rPr lang="it-IT" dirty="0">
                <a:latin typeface="Cambria" charset="0"/>
                <a:ea typeface="Cambria" charset="0"/>
                <a:cs typeface="Cambria" charset="0"/>
              </a:rPr>
              <a:t>- il deposito viene elaborato dal gestore dei servizi telematici (che garantisce l’interazione fra le altre componenti del sistema), che  effettua alcuni controlli di carattere automatico (sul messaggio PEC e poi sulla busta telematica), dopo aver scaricato la busta dal gestore PEC ministeriale.  Terminate le verifiche, il sistema invia al mittente un messaggio PEC, che attesta l’esito positivo dei controlli oppure segnala le eventuali anomalie riscontrate (la terza ricevuta PEC: ESITO CONTROLLI AUTOMATICI DEPOSITO);</a:t>
            </a:r>
          </a:p>
          <a:p>
            <a:pPr marL="0" indent="0" algn="just">
              <a:buNone/>
            </a:pPr>
            <a:r>
              <a:rPr lang="it-IT" dirty="0">
                <a:latin typeface="Cambria" charset="0"/>
                <a:ea typeface="Cambria" charset="0"/>
                <a:cs typeface="Cambria" charset="0"/>
              </a:rPr>
              <a:t>- a questo punto la busta è a disposizione del cancelliere che provvede ad inserire atto e documenti nel fascicolo informatico, registrando nello storico l’evento del deposito. In seguito all’intervento del cancelliere il sistema invia al mittente un messaggio PEC: è la quarta ed ultima attestazione riportante l’esito dei controlli manuali (ACCETTAZIONE DEPOSITO)</a:t>
            </a:r>
          </a:p>
        </p:txBody>
      </p:sp>
    </p:spTree>
    <p:extLst>
      <p:ext uri="{BB962C8B-B14F-4D97-AF65-F5344CB8AC3E}">
        <p14:creationId xmlns:p14="http://schemas.microsoft.com/office/powerpoint/2010/main" val="10284385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extLst>
              <p:ext uri="{D42A27DB-BD31-4B8C-83A1-F6EECF244321}">
                <p14:modId xmlns:p14="http://schemas.microsoft.com/office/powerpoint/2010/main" val="1494778954"/>
              </p:ext>
            </p:extLst>
          </p:nvPr>
        </p:nvGraphicFramePr>
        <p:xfrm>
          <a:off x="465881" y="2245488"/>
          <a:ext cx="11201400" cy="2225040"/>
        </p:xfrm>
        <a:graphic>
          <a:graphicData uri="http://schemas.openxmlformats.org/drawingml/2006/table">
            <a:tbl>
              <a:tblPr firstRow="1" bandRow="1">
                <a:tableStyleId>{21E4AEA4-8DFA-4A89-87EB-49C32662AFE0}</a:tableStyleId>
              </a:tblPr>
              <a:tblGrid>
                <a:gridCol w="11201400">
                  <a:extLst>
                    <a:ext uri="{9D8B030D-6E8A-4147-A177-3AD203B41FA5}">
                      <a16:colId xmlns="" xmlns:a16="http://schemas.microsoft.com/office/drawing/2014/main" val="20000"/>
                    </a:ext>
                  </a:extLst>
                </a:gridCol>
              </a:tblGrid>
              <a:tr h="2176040">
                <a:tc>
                  <a:txBody>
                    <a:bodyPr/>
                    <a:lstStyle/>
                    <a:p>
                      <a:r>
                        <a:rPr lang="it-IT" sz="2800" b="1" kern="1200" dirty="0">
                          <a:solidFill>
                            <a:schemeClr val="lt1"/>
                          </a:solidFill>
                          <a:effectLst/>
                          <a:latin typeface="Cambria" charset="0"/>
                          <a:ea typeface="Cambria" charset="0"/>
                          <a:cs typeface="Cambria" charset="0"/>
                        </a:rPr>
                        <a:t>1) Cass, sez. VI civ., 8 giugno 2017, n. 14338</a:t>
                      </a:r>
                      <a:r>
                        <a:rPr lang="it-IT" sz="2800" dirty="0">
                          <a:effectLst/>
                          <a:latin typeface="Cambria" charset="0"/>
                          <a:ea typeface="Cambria" charset="0"/>
                          <a:cs typeface="Cambria" charset="0"/>
                        </a:rPr>
                        <a:t> </a:t>
                      </a:r>
                    </a:p>
                    <a:p>
                      <a:endParaRPr lang="it-IT" sz="2800" dirty="0">
                        <a:effectLst/>
                        <a:latin typeface="Cambria" charset="0"/>
                        <a:ea typeface="Cambria" charset="0"/>
                        <a:cs typeface="Cambria" charset="0"/>
                      </a:endParaRPr>
                    </a:p>
                    <a:p>
                      <a:endParaRPr lang="it-IT" sz="2800" dirty="0">
                        <a:effectLst/>
                        <a:latin typeface="Cambria" charset="0"/>
                        <a:ea typeface="Cambria" charset="0"/>
                        <a:cs typeface="Cambria" charset="0"/>
                      </a:endParaRPr>
                    </a:p>
                    <a:p>
                      <a:r>
                        <a:rPr lang="it-IT" sz="2800" b="1" kern="1200" dirty="0">
                          <a:solidFill>
                            <a:schemeClr val="lt1"/>
                          </a:solidFill>
                          <a:effectLst/>
                          <a:latin typeface="Cambria" charset="0"/>
                          <a:ea typeface="Cambria" charset="0"/>
                          <a:cs typeface="Cambria" charset="0"/>
                        </a:rPr>
                        <a:t>2) Cass. civ. Sez. 6 - 3, Ordinanza n. 7443 del 23/03/2017</a:t>
                      </a:r>
                    </a:p>
                    <a:p>
                      <a:endParaRPr lang="it-IT" sz="2800" b="1" kern="1200" dirty="0">
                        <a:solidFill>
                          <a:schemeClr val="lt1"/>
                        </a:solidFill>
                        <a:effectLst/>
                        <a:latin typeface="+mn-lt"/>
                        <a:ea typeface="+mn-ea"/>
                        <a:cs typeface="+mn-cs"/>
                      </a:endParaRPr>
                    </a:p>
                  </a:txBody>
                  <a:tcPr>
                    <a:solidFill>
                      <a:schemeClr val="tx2">
                        <a:lumMod val="25000"/>
                        <a:lumOff val="75000"/>
                      </a:schemeClr>
                    </a:solidFill>
                  </a:tcPr>
                </a:tc>
                <a:extLst>
                  <a:ext uri="{0D108BD9-81ED-4DB2-BD59-A6C34878D82A}">
                    <a16:rowId xmlns="" xmlns:a16="http://schemas.microsoft.com/office/drawing/2014/main" val="10000"/>
                  </a:ext>
                </a:extLst>
              </a:tr>
            </a:tbl>
          </a:graphicData>
        </a:graphic>
      </p:graphicFrame>
      <p:graphicFrame>
        <p:nvGraphicFramePr>
          <p:cNvPr id="3" name="Tabella 2"/>
          <p:cNvGraphicFramePr>
            <a:graphicFrameLocks noGrp="1"/>
          </p:cNvGraphicFramePr>
          <p:nvPr>
            <p:extLst>
              <p:ext uri="{D42A27DB-BD31-4B8C-83A1-F6EECF244321}">
                <p14:modId xmlns:p14="http://schemas.microsoft.com/office/powerpoint/2010/main" val="284895331"/>
              </p:ext>
            </p:extLst>
          </p:nvPr>
        </p:nvGraphicFramePr>
        <p:xfrm>
          <a:off x="451413" y="625033"/>
          <a:ext cx="11215868" cy="671332"/>
        </p:xfrm>
        <a:graphic>
          <a:graphicData uri="http://schemas.openxmlformats.org/drawingml/2006/table">
            <a:tbl>
              <a:tblPr firstRow="1" bandRow="1">
                <a:tableStyleId>{F5AB1C69-6EDB-4FF4-983F-18BD219EF322}</a:tableStyleId>
              </a:tblPr>
              <a:tblGrid>
                <a:gridCol w="11215868">
                  <a:extLst>
                    <a:ext uri="{9D8B030D-6E8A-4147-A177-3AD203B41FA5}">
                      <a16:colId xmlns="" xmlns:a16="http://schemas.microsoft.com/office/drawing/2014/main" val="20000"/>
                    </a:ext>
                  </a:extLst>
                </a:gridCol>
              </a:tblGrid>
              <a:tr h="671332">
                <a:tc>
                  <a:txBody>
                    <a:bodyPr/>
                    <a:lstStyle/>
                    <a:p>
                      <a:pPr algn="ctr"/>
                      <a:r>
                        <a:rPr lang="it-IT" sz="3600" b="1" kern="1200" dirty="0">
                          <a:solidFill>
                            <a:schemeClr val="bg1"/>
                          </a:solidFill>
                          <a:effectLst/>
                          <a:latin typeface="+mn-lt"/>
                          <a:ea typeface="+mn-ea"/>
                          <a:cs typeface="+mn-cs"/>
                        </a:rPr>
                        <a:t>FIRMA DIGITALE</a:t>
                      </a:r>
                    </a:p>
                  </a:txBody>
                  <a:tcPr>
                    <a:solidFill>
                      <a:schemeClr val="tx2">
                        <a:lumMod val="50000"/>
                        <a:lumOff val="50000"/>
                      </a:schemeClr>
                    </a:solid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3998172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extLst>
              <p:ext uri="{D42A27DB-BD31-4B8C-83A1-F6EECF244321}">
                <p14:modId xmlns:p14="http://schemas.microsoft.com/office/powerpoint/2010/main" val="1463907999"/>
              </p:ext>
            </p:extLst>
          </p:nvPr>
        </p:nvGraphicFramePr>
        <p:xfrm>
          <a:off x="486136" y="2592729"/>
          <a:ext cx="11192719" cy="1798320"/>
        </p:xfrm>
        <a:graphic>
          <a:graphicData uri="http://schemas.openxmlformats.org/drawingml/2006/table">
            <a:tbl>
              <a:tblPr firstRow="1" bandRow="1">
                <a:tableStyleId>{21E4AEA4-8DFA-4A89-87EB-49C32662AFE0}</a:tableStyleId>
              </a:tblPr>
              <a:tblGrid>
                <a:gridCol w="11192719">
                  <a:extLst>
                    <a:ext uri="{9D8B030D-6E8A-4147-A177-3AD203B41FA5}">
                      <a16:colId xmlns="" xmlns:a16="http://schemas.microsoft.com/office/drawing/2014/main" val="20000"/>
                    </a:ext>
                  </a:extLst>
                </a:gridCol>
              </a:tblGrid>
              <a:tr h="897038">
                <a:tc>
                  <a:txBody>
                    <a:bodyPr/>
                    <a:lstStyle/>
                    <a:p>
                      <a:pPr marL="514350" indent="-514350">
                        <a:buAutoNum type="arabicParenR"/>
                      </a:pPr>
                      <a:r>
                        <a:rPr lang="en-US" sz="2800" b="1" kern="1200" dirty="0">
                          <a:solidFill>
                            <a:schemeClr val="lt1"/>
                          </a:solidFill>
                          <a:effectLst/>
                          <a:latin typeface="Cambria" charset="0"/>
                          <a:ea typeface="Cambria" charset="0"/>
                          <a:cs typeface="Cambria" charset="0"/>
                        </a:rPr>
                        <a:t>Cass. civ. Sez. 1, sent. n. 9562 del 13/4/2017</a:t>
                      </a:r>
                    </a:p>
                    <a:p>
                      <a:pPr marL="514350" indent="-514350">
                        <a:buAutoNum type="arabicParenR"/>
                      </a:pPr>
                      <a:endParaRPr lang="it-IT" sz="2800" b="1" kern="1200" dirty="0">
                        <a:solidFill>
                          <a:schemeClr val="lt1"/>
                        </a:solidFill>
                        <a:effectLst/>
                        <a:latin typeface="Cambria" charset="0"/>
                        <a:ea typeface="Cambria" charset="0"/>
                        <a:cs typeface="Cambria" charset="0"/>
                      </a:endParaRPr>
                    </a:p>
                    <a:p>
                      <a:endParaRPr lang="it-IT" sz="2800" dirty="0">
                        <a:effectLst/>
                        <a:latin typeface="Cambria" charset="0"/>
                        <a:ea typeface="Cambria" charset="0"/>
                        <a:cs typeface="Cambria" charset="0"/>
                      </a:endParaRPr>
                    </a:p>
                    <a:p>
                      <a:r>
                        <a:rPr lang="it-IT" sz="2800" b="1" kern="1200" dirty="0">
                          <a:solidFill>
                            <a:schemeClr val="lt1"/>
                          </a:solidFill>
                          <a:effectLst/>
                          <a:latin typeface="Cambria" charset="0"/>
                          <a:ea typeface="Cambria" charset="0"/>
                          <a:cs typeface="Cambria" charset="0"/>
                        </a:rPr>
                        <a:t>2) Cass. civ. Sez. 6 - L, </a:t>
                      </a:r>
                      <a:r>
                        <a:rPr lang="it-IT" sz="2800" b="1" kern="1200" dirty="0" err="1">
                          <a:solidFill>
                            <a:schemeClr val="lt1"/>
                          </a:solidFill>
                          <a:effectLst/>
                          <a:latin typeface="Cambria" charset="0"/>
                          <a:ea typeface="Cambria" charset="0"/>
                          <a:cs typeface="Cambria" charset="0"/>
                        </a:rPr>
                        <a:t>ord</a:t>
                      </a:r>
                      <a:r>
                        <a:rPr lang="it-IT" sz="2800" b="1" kern="1200" dirty="0">
                          <a:solidFill>
                            <a:schemeClr val="lt1"/>
                          </a:solidFill>
                          <a:effectLst/>
                          <a:latin typeface="Cambria" charset="0"/>
                          <a:ea typeface="Cambria" charset="0"/>
                          <a:cs typeface="Cambria" charset="0"/>
                        </a:rPr>
                        <a:t>. n. 17278 del 23/08/2016 </a:t>
                      </a:r>
                    </a:p>
                  </a:txBody>
                  <a:tcPr>
                    <a:solidFill>
                      <a:schemeClr val="tx2">
                        <a:lumMod val="25000"/>
                        <a:lumOff val="75000"/>
                      </a:schemeClr>
                    </a:solidFill>
                  </a:tcPr>
                </a:tc>
                <a:extLst>
                  <a:ext uri="{0D108BD9-81ED-4DB2-BD59-A6C34878D82A}">
                    <a16:rowId xmlns="" xmlns:a16="http://schemas.microsoft.com/office/drawing/2014/main" val="10000"/>
                  </a:ext>
                </a:extLst>
              </a:tr>
            </a:tbl>
          </a:graphicData>
        </a:graphic>
      </p:graphicFrame>
      <p:graphicFrame>
        <p:nvGraphicFramePr>
          <p:cNvPr id="3" name="Tabella 2"/>
          <p:cNvGraphicFramePr>
            <a:graphicFrameLocks noGrp="1"/>
          </p:cNvGraphicFramePr>
          <p:nvPr>
            <p:extLst>
              <p:ext uri="{D42A27DB-BD31-4B8C-83A1-F6EECF244321}">
                <p14:modId xmlns:p14="http://schemas.microsoft.com/office/powerpoint/2010/main" val="1647122014"/>
              </p:ext>
            </p:extLst>
          </p:nvPr>
        </p:nvGraphicFramePr>
        <p:xfrm>
          <a:off x="486136" y="497712"/>
          <a:ext cx="11192719" cy="763929"/>
        </p:xfrm>
        <a:graphic>
          <a:graphicData uri="http://schemas.openxmlformats.org/drawingml/2006/table">
            <a:tbl>
              <a:tblPr firstRow="1" bandRow="1">
                <a:tableStyleId>{F5AB1C69-6EDB-4FF4-983F-18BD219EF322}</a:tableStyleId>
              </a:tblPr>
              <a:tblGrid>
                <a:gridCol w="11192719">
                  <a:extLst>
                    <a:ext uri="{9D8B030D-6E8A-4147-A177-3AD203B41FA5}">
                      <a16:colId xmlns="" xmlns:a16="http://schemas.microsoft.com/office/drawing/2014/main" val="20000"/>
                    </a:ext>
                  </a:extLst>
                </a:gridCol>
              </a:tblGrid>
              <a:tr h="763929">
                <a:tc>
                  <a:txBody>
                    <a:bodyPr/>
                    <a:lstStyle/>
                    <a:p>
                      <a:pPr algn="ctr"/>
                      <a:r>
                        <a:rPr lang="it-IT" sz="3600" b="1" kern="1200" dirty="0">
                          <a:solidFill>
                            <a:schemeClr val="bg1"/>
                          </a:solidFill>
                          <a:effectLst/>
                          <a:latin typeface="Cambria" charset="0"/>
                          <a:ea typeface="Cambria" charset="0"/>
                          <a:cs typeface="Cambria" charset="0"/>
                        </a:rPr>
                        <a:t>SENTENZA</a:t>
                      </a:r>
                    </a:p>
                  </a:txBody>
                  <a:tcPr>
                    <a:solidFill>
                      <a:schemeClr val="tx2">
                        <a:lumMod val="50000"/>
                        <a:lumOff val="50000"/>
                      </a:schemeClr>
                    </a:solid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2529287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963544" y="1724627"/>
            <a:ext cx="10373194" cy="3455043"/>
          </a:xfrm>
          <a:noFill/>
        </p:spPr>
        <p:txBody>
          <a:bodyPr>
            <a:noAutofit/>
          </a:bodyPr>
          <a:lstStyle/>
          <a:p>
            <a:pPr algn="r"/>
            <a:r>
              <a:rPr lang="mr-IN" b="1" dirty="0">
                <a:latin typeface="Book Antiqua" charset="0"/>
                <a:ea typeface="Book Antiqua" charset="0"/>
                <a:cs typeface="Book Antiqua" charset="0"/>
              </a:rPr>
              <a:t>…</a:t>
            </a:r>
            <a:r>
              <a:rPr lang="it-IT" b="1" dirty="0">
                <a:latin typeface="Cambria" charset="0"/>
                <a:ea typeface="Cambria" charset="0"/>
                <a:cs typeface="Cambria" charset="0"/>
              </a:rPr>
              <a:t>grazie</a:t>
            </a:r>
            <a:r>
              <a:rPr lang="it-IT" b="1" dirty="0">
                <a:latin typeface="Book Antiqua" charset="0"/>
                <a:ea typeface="Book Antiqua" charset="0"/>
                <a:cs typeface="Book Antiqua" charset="0"/>
              </a:rPr>
              <a:t> </a:t>
            </a:r>
            <a:br>
              <a:rPr lang="it-IT" b="1" dirty="0">
                <a:latin typeface="Book Antiqua" charset="0"/>
                <a:ea typeface="Book Antiqua" charset="0"/>
                <a:cs typeface="Book Antiqua" charset="0"/>
              </a:rPr>
            </a:br>
            <a:r>
              <a:rPr lang="it-IT" b="1" dirty="0">
                <a:latin typeface="Cambria" charset="0"/>
                <a:ea typeface="Cambria" charset="0"/>
                <a:cs typeface="Cambria" charset="0"/>
              </a:rPr>
              <a:t>per l’attenzione</a:t>
            </a:r>
            <a:r>
              <a:rPr lang="it-IT" b="1" dirty="0">
                <a:latin typeface="Book Antiqua" charset="0"/>
                <a:ea typeface="Book Antiqua" charset="0"/>
                <a:cs typeface="Book Antiqua" charset="0"/>
              </a:rPr>
              <a:t/>
            </a:r>
            <a:br>
              <a:rPr lang="it-IT" b="1" dirty="0">
                <a:latin typeface="Book Antiqua" charset="0"/>
                <a:ea typeface="Book Antiqua" charset="0"/>
                <a:cs typeface="Book Antiqua" charset="0"/>
              </a:rPr>
            </a:br>
            <a:r>
              <a:rPr lang="it-IT" b="1" dirty="0">
                <a:latin typeface="Book Antiqua" charset="0"/>
                <a:ea typeface="Book Antiqua" charset="0"/>
                <a:cs typeface="Book Antiqua" charset="0"/>
              </a:rPr>
              <a:t/>
            </a:r>
            <a:br>
              <a:rPr lang="it-IT" b="1" dirty="0">
                <a:latin typeface="Book Antiqua" charset="0"/>
                <a:ea typeface="Book Antiqua" charset="0"/>
                <a:cs typeface="Book Antiqua" charset="0"/>
              </a:rPr>
            </a:br>
            <a:r>
              <a:rPr lang="it-IT" sz="2000" b="1" dirty="0" smtClean="0">
                <a:latin typeface="Book Antiqua" charset="0"/>
                <a:ea typeface="Book Antiqua" charset="0"/>
                <a:cs typeface="Book Antiqua" charset="0"/>
              </a:rPr>
              <a:t>dott. Mauroernesto Macca</a:t>
            </a:r>
            <a:br>
              <a:rPr lang="it-IT" sz="2000" b="1" dirty="0" smtClean="0">
                <a:latin typeface="Book Antiqua" charset="0"/>
                <a:ea typeface="Book Antiqua" charset="0"/>
                <a:cs typeface="Book Antiqua" charset="0"/>
              </a:rPr>
            </a:br>
            <a:r>
              <a:rPr lang="it-IT" sz="2000" b="1" dirty="0" smtClean="0">
                <a:latin typeface="Book Antiqua" charset="0"/>
                <a:ea typeface="Book Antiqua" charset="0"/>
                <a:cs typeface="Book Antiqua" charset="0"/>
              </a:rPr>
              <a:t>Tribunale di Cuneo</a:t>
            </a:r>
            <a:r>
              <a:rPr lang="it-IT" sz="2000" b="1" dirty="0">
                <a:latin typeface="Book Antiqua" charset="0"/>
                <a:ea typeface="Book Antiqua" charset="0"/>
                <a:cs typeface="Book Antiqua" charset="0"/>
              </a:rPr>
              <a:t/>
            </a:r>
            <a:br>
              <a:rPr lang="it-IT" sz="2000" b="1" dirty="0">
                <a:latin typeface="Book Antiqua" charset="0"/>
                <a:ea typeface="Book Antiqua" charset="0"/>
                <a:cs typeface="Book Antiqua" charset="0"/>
              </a:rPr>
            </a:br>
            <a:endParaRPr lang="it-IT" sz="2000" dirty="0"/>
          </a:p>
        </p:txBody>
      </p:sp>
    </p:spTree>
    <p:extLst>
      <p:ext uri="{BB962C8B-B14F-4D97-AF65-F5344CB8AC3E}">
        <p14:creationId xmlns:p14="http://schemas.microsoft.com/office/powerpoint/2010/main" val="1738603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405114" y="268941"/>
            <a:ext cx="11320040" cy="6320118"/>
          </a:xfrm>
          <a:prstGeom prst="rect">
            <a:avLst/>
          </a:prstGeom>
        </p:spPr>
      </p:pic>
    </p:spTree>
    <p:extLst>
      <p:ext uri="{BB962C8B-B14F-4D97-AF65-F5344CB8AC3E}">
        <p14:creationId xmlns:p14="http://schemas.microsoft.com/office/powerpoint/2010/main" val="968774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451413" y="228600"/>
            <a:ext cx="11308465" cy="6324600"/>
          </a:xfrm>
          <a:prstGeom prst="rect">
            <a:avLst/>
          </a:prstGeom>
        </p:spPr>
      </p:pic>
    </p:spTree>
    <p:extLst>
      <p:ext uri="{BB962C8B-B14F-4D97-AF65-F5344CB8AC3E}">
        <p14:creationId xmlns:p14="http://schemas.microsoft.com/office/powerpoint/2010/main" val="2116535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486135" y="210595"/>
            <a:ext cx="11227445" cy="6340676"/>
          </a:xfrm>
          <a:prstGeom prst="rect">
            <a:avLst/>
          </a:prstGeom>
        </p:spPr>
      </p:pic>
    </p:spTree>
    <p:extLst>
      <p:ext uri="{BB962C8B-B14F-4D97-AF65-F5344CB8AC3E}">
        <p14:creationId xmlns:p14="http://schemas.microsoft.com/office/powerpoint/2010/main" val="16940448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Naturale">
  <a:themeElements>
    <a:clrScheme name="Naturale">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Naturale">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aturale">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1176</TotalTime>
  <Words>4549</Words>
  <Application>Microsoft Macintosh PowerPoint</Application>
  <PresentationFormat>Widescreen</PresentationFormat>
  <Paragraphs>269</Paragraphs>
  <Slides>62</Slides>
  <Notes>1</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62</vt:i4>
      </vt:variant>
    </vt:vector>
  </HeadingPairs>
  <TitlesOfParts>
    <vt:vector size="69" baseType="lpstr">
      <vt:lpstr>Book Antiqua</vt:lpstr>
      <vt:lpstr>Calibri</vt:lpstr>
      <vt:lpstr>Cambria</vt:lpstr>
      <vt:lpstr>Garamond</vt:lpstr>
      <vt:lpstr>Wingdings</vt:lpstr>
      <vt:lpstr>Arial</vt:lpstr>
      <vt:lpstr>Naturale</vt:lpstr>
      <vt:lpstr>IL DEPOSITO TELEMATICO</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IL FORMATO DEI DOCUMENTI INFORMATICI  NEL PROCESSO CIVILE  E TELEMATICO </vt:lpstr>
      <vt:lpstr>Presentazione di PowerPoint</vt:lpstr>
      <vt:lpstr>Presentazione di PowerPoint</vt:lpstr>
      <vt:lpstr>Presentazione di PowerPoint</vt:lpstr>
      <vt:lpstr>IL DEPOSITO  TELEMATICO  OBBLIGATORIO </vt:lpstr>
      <vt:lpstr>Presentazione di PowerPoint</vt:lpstr>
      <vt:lpstr>Presentazione di PowerPoint</vt:lpstr>
      <vt:lpstr>IL DEPOSITO  TELEMATICO  FACOLTATIVO   </vt:lpstr>
      <vt:lpstr>Presentazione di PowerPoint</vt:lpstr>
      <vt:lpstr>Presentazione di PowerPoint</vt:lpstr>
      <vt:lpstr>ATTI LA CUI NATURA  INTRODUTTIVA  O ENDOPROCESSUALE  E’ INCERTA</vt:lpstr>
      <vt:lpstr>Presentazione di PowerPoint</vt:lpstr>
      <vt:lpstr>PROBLEMATICHE  VARIE</vt:lpstr>
      <vt:lpstr>Presentazione di PowerPoint</vt:lpstr>
      <vt:lpstr>Presentazione di PowerPoint</vt:lpstr>
      <vt:lpstr>IL FASCICOLO INFORMATICO</vt:lpstr>
      <vt:lpstr>Presentazione di PowerPoint</vt:lpstr>
      <vt:lpstr>Presentazione di PowerPoint</vt:lpstr>
      <vt:lpstr>Presentazione di PowerPoint</vt:lpstr>
      <vt:lpstr>Presentazione di PowerPoint</vt:lpstr>
      <vt:lpstr>PRINCIPI DI  SINTETICITÀ  E  CHIAREZZA</vt:lpstr>
      <vt:lpstr>Nel processo amministrativo</vt:lpstr>
      <vt:lpstr>Presentazione di PowerPoint</vt:lpstr>
      <vt:lpstr>Presentazione di PowerPoint</vt:lpstr>
      <vt:lpstr>Presentazione di PowerPoint</vt:lpstr>
      <vt:lpstr>Nella giurisprudenza civile</vt:lpstr>
      <vt:lpstr>Presentazione di PowerPoint</vt:lpstr>
      <vt:lpstr>Presentazione di PowerPoint</vt:lpstr>
      <vt:lpstr>Presentazione di PowerPoint</vt:lpstr>
      <vt:lpstr>Presentazione di PowerPoint</vt:lpstr>
      <vt:lpstr>Presentazione di PowerPoint</vt:lpstr>
      <vt:lpstr>Presentazione di PowerPoint</vt:lpstr>
      <vt:lpstr>CONTENUTO</vt:lpstr>
      <vt:lpstr>LINEE GUIDA PER LA REDAZIONE DI ATTI E PROVVEDIMENTI IN MANIERA CHIARA E SINTETICA A CURA DELL’ ASSEMBLEA NAZIONALE DEGLI OSSERVATORI SULLA GIUSTIZIA CIVILE  (ROMA 21 MAGGIO 2017)</vt:lpstr>
      <vt:lpstr>Presentazione di PowerPoint</vt:lpstr>
      <vt:lpstr>Presentazione di PowerPoint</vt:lpstr>
      <vt:lpstr>Presentazione di PowerPoint</vt:lpstr>
      <vt:lpstr>Presentazione di PowerPoint</vt:lpstr>
      <vt:lpstr>Le linee guida per la sintesi e l’efficacia negli atti giudiziari predisposte il 24 settembre 2015 dalla commissione mista Avvocati/Magistrati in collaborazione con la sezione lavoro del Tribunale di Milano.</vt:lpstr>
      <vt:lpstr>Presentazione di PowerPoint</vt:lpstr>
      <vt:lpstr>LE 12 COSE DA NON FARE</vt:lpstr>
      <vt:lpstr>Presentazione di PowerPoint</vt:lpstr>
      <vt:lpstr>Violazione del dovere di sinteticità e chiarezza</vt:lpstr>
      <vt:lpstr>GIURISPRUDENZA DI LEGITTIMITA’   </vt:lpstr>
      <vt:lpstr>Presentazione di PowerPoint</vt:lpstr>
      <vt:lpstr>Presentazione di PowerPoint</vt:lpstr>
      <vt:lpstr>Presentazione di PowerPoint</vt:lpstr>
      <vt:lpstr>Presentazione di PowerPoint</vt:lpstr>
      <vt:lpstr>Presentazione di PowerPoint</vt:lpstr>
      <vt:lpstr>Presentazione di PowerPoint</vt:lpstr>
      <vt:lpstr>…grazie  per l’attenzione  dott. Mauroernesto Macca Tribunale di Cuneo </vt:lpstr>
    </vt:vector>
  </TitlesOfParts>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ACCESSIBILITÀ  nella Consolle del magistrato</dc:title>
  <dc:creator>Mauroernesto Macca</dc:creator>
  <cp:lastModifiedBy>Mauroernesto Macca</cp:lastModifiedBy>
  <cp:revision>64</cp:revision>
  <dcterms:created xsi:type="dcterms:W3CDTF">2017-10-28T06:56:34Z</dcterms:created>
  <dcterms:modified xsi:type="dcterms:W3CDTF">2017-12-11T19:59:05Z</dcterms:modified>
</cp:coreProperties>
</file>