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1" r:id="rId2"/>
    <p:sldId id="302" r:id="rId3"/>
    <p:sldId id="303" r:id="rId4"/>
    <p:sldId id="297" r:id="rId5"/>
    <p:sldId id="304" r:id="rId6"/>
    <p:sldId id="305" r:id="rId7"/>
    <p:sldId id="308" r:id="rId8"/>
    <p:sldId id="309" r:id="rId9"/>
    <p:sldId id="310" r:id="rId10"/>
    <p:sldId id="311" r:id="rId11"/>
    <p:sldId id="312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3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5301A-FDBF-462A-868F-97B9B88BB391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26CB8-26C4-4C12-B319-71C3E19883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153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>
            <a:extLst>
              <a:ext uri="{FF2B5EF4-FFF2-40B4-BE49-F238E27FC236}">
                <a16:creationId xmlns:a16="http://schemas.microsoft.com/office/drawing/2014/main" id="{7ACC9FBC-D042-4418-9E77-7B6EE65176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Segnaposto note 2">
            <a:extLst>
              <a:ext uri="{FF2B5EF4-FFF2-40B4-BE49-F238E27FC236}">
                <a16:creationId xmlns:a16="http://schemas.microsoft.com/office/drawing/2014/main" id="{5B3B9B08-050C-4B4B-B55F-B7006B52E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2532" name="Segnaposto numero diapositiva 3">
            <a:extLst>
              <a:ext uri="{FF2B5EF4-FFF2-40B4-BE49-F238E27FC236}">
                <a16:creationId xmlns:a16="http://schemas.microsoft.com/office/drawing/2014/main" id="{C9C6D550-9BF7-47ED-8596-02353C31E116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380A09CB-E04D-435E-9021-B1FFEFDCD50E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96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17FC1BA9-E7D9-4376-A871-56FDFA9FF1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5432288F-5C9F-4001-80A8-73D66FA58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1A0AC48A-60B6-494F-AB41-96495A8EB375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B01C1CEE-F482-443D-9F4E-EC0388B97876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84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874E7C6-6C6A-4419-8132-2685C75CBE5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1438" y="9436100"/>
            <a:ext cx="2889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874" tIns="46734" rIns="89874" bIns="46734" anchor="b"/>
          <a:lstStyle>
            <a:lvl1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r" eaLnBrk="1" hangingPunct="1">
              <a:buSzPct val="100000"/>
            </a:pPr>
            <a:fld id="{C00C22BA-CDBA-4081-9402-3A9B0D43631B}" type="slidenum">
              <a:rPr lang="it-IT" altLang="it-IT" sz="1200" b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buSzPct val="100000"/>
              </a:pPr>
              <a:t>4</a:t>
            </a:fld>
            <a:endParaRPr lang="it-IT" altLang="it-IT" sz="12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6CBAC69-2CAF-41DA-9EDE-6E116177C2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438" y="760413"/>
            <a:ext cx="6629400" cy="3729037"/>
          </a:xfrm>
          <a:ln/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2B2E0519-767B-4BFC-96AE-94EB378E1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718050"/>
            <a:ext cx="494665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68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874E7C6-6C6A-4419-8132-2685C75CBE5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1438" y="9436100"/>
            <a:ext cx="2889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874" tIns="46734" rIns="89874" bIns="46734" anchor="b"/>
          <a:lstStyle>
            <a:lvl1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r" eaLnBrk="1" hangingPunct="1">
              <a:buSzPct val="100000"/>
            </a:pPr>
            <a:fld id="{C00C22BA-CDBA-4081-9402-3A9B0D43631B}" type="slidenum">
              <a:rPr lang="it-IT" altLang="it-IT" sz="1200" b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buSzPct val="100000"/>
              </a:pPr>
              <a:t>5</a:t>
            </a:fld>
            <a:endParaRPr lang="it-IT" altLang="it-IT" sz="12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6CBAC69-2CAF-41DA-9EDE-6E116177C2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438" y="760413"/>
            <a:ext cx="6629400" cy="3729037"/>
          </a:xfrm>
          <a:ln/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2B2E0519-767B-4BFC-96AE-94EB378E1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718050"/>
            <a:ext cx="494665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28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F09EAA19-BB54-4FBD-97FE-A836C2A991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9A178CA1-C0A3-4617-8878-A5F8F9E8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FE4B1855-F582-435B-86D5-CBDF32EB7E87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E1CE5BAC-9C9B-4E21-8AF3-28F86C070DBA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56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F09EAA19-BB54-4FBD-97FE-A836C2A991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9A178CA1-C0A3-4617-8878-A5F8F9E8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FE4B1855-F582-435B-86D5-CBDF32EB7E87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E1CE5BAC-9C9B-4E21-8AF3-28F86C070DBA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47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F09EAA19-BB54-4FBD-97FE-A836C2A991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9A178CA1-C0A3-4617-8878-A5F8F9E8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FE4B1855-F582-435B-86D5-CBDF32EB7E87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E1CE5BAC-9C9B-4E21-8AF3-28F86C070DBA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42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F09EAA19-BB54-4FBD-97FE-A836C2A991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9A178CA1-C0A3-4617-8878-A5F8F9E8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FE4B1855-F582-435B-86D5-CBDF32EB7E87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E1CE5BAC-9C9B-4E21-8AF3-28F86C070DBA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85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F09EAA19-BB54-4FBD-97FE-A836C2A991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9A178CA1-C0A3-4617-8878-A5F8F9E8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FE4B1855-F582-435B-86D5-CBDF32EB7E87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E1CE5BAC-9C9B-4E21-8AF3-28F86C070DBA}" type="slidenum">
              <a:rPr lang="it-IT" altLang="it-IT" b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7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29">
            <a:extLst>
              <a:ext uri="{FF2B5EF4-FFF2-40B4-BE49-F238E27FC236}">
                <a16:creationId xmlns:a16="http://schemas.microsoft.com/office/drawing/2014/main" id="{33A233B5-69AF-4511-A41A-5C398273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8351DB-01A9-4C45-8ED5-0B4AFA2E1465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3" name="Segnaposto piè di pagina 18">
            <a:extLst>
              <a:ext uri="{FF2B5EF4-FFF2-40B4-BE49-F238E27FC236}">
                <a16:creationId xmlns:a16="http://schemas.microsoft.com/office/drawing/2014/main" id="{6BC46FB5-FA22-4EF7-BAEC-F645B8EF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26">
            <a:extLst>
              <a:ext uri="{FF2B5EF4-FFF2-40B4-BE49-F238E27FC236}">
                <a16:creationId xmlns:a16="http://schemas.microsoft.com/office/drawing/2014/main" id="{A6D44A30-D8E5-4499-8C73-8767899F0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32C41-BC44-4C57-9CA7-9EFC1FD081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7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>
            <a:extLst>
              <a:ext uri="{FF2B5EF4-FFF2-40B4-BE49-F238E27FC236}">
                <a16:creationId xmlns:a16="http://schemas.microsoft.com/office/drawing/2014/main" id="{2601D6C0-BE16-4DDB-8903-96E8DAE7B18E}"/>
              </a:ext>
            </a:extLst>
          </p:cNvPr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6C8CCC20-C660-4004-9E81-45E37E658CC5}"/>
              </a:ext>
            </a:extLst>
          </p:cNvPr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4100" name="Gruppo 1">
            <a:extLst>
              <a:ext uri="{FF2B5EF4-FFF2-40B4-BE49-F238E27FC236}">
                <a16:creationId xmlns:a16="http://schemas.microsoft.com/office/drawing/2014/main" id="{CE125D03-F64D-4E4B-B7B2-AAEAD6EA2FA9}"/>
              </a:ext>
            </a:extLst>
          </p:cNvPr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C9F01113-F031-4F51-A69D-8BDAE34CAF73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914400" eaLnBrk="1" hangingPunct="1"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3" name="Figura a mano libera 12">
              <a:extLst>
                <a:ext uri="{FF2B5EF4-FFF2-40B4-BE49-F238E27FC236}">
                  <a16:creationId xmlns:a16="http://schemas.microsoft.com/office/drawing/2014/main" id="{1C438E25-233F-49DB-AA3F-53088080465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914400" eaLnBrk="1" hangingPunct="1">
                <a:defRPr/>
              </a:pPr>
              <a:endParaRPr lang="en-US" sz="1800">
                <a:cs typeface="+mn-cs"/>
              </a:endParaRPr>
            </a:p>
          </p:txBody>
        </p:sp>
      </p:grpSp>
      <p:graphicFrame>
        <p:nvGraphicFramePr>
          <p:cNvPr id="4101" name="Object 41">
            <a:extLst>
              <a:ext uri="{FF2B5EF4-FFF2-40B4-BE49-F238E27FC236}">
                <a16:creationId xmlns:a16="http://schemas.microsoft.com/office/drawing/2014/main" id="{57874993-7F5D-4BE5-A03C-1A506ECABA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" y="0"/>
          <a:ext cx="2222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Fotografia Photo Editor" r:id="rId4" imgW="6211167" imgH="6819048" progId="MSPhotoEd.3">
                  <p:embed/>
                </p:oleObj>
              </mc:Choice>
              <mc:Fallback>
                <p:oleObj name="Fotografia Photo Editor" r:id="rId4" imgW="6211167" imgH="6819048" progId="MSPhotoEd.3">
                  <p:embed/>
                  <p:pic>
                    <p:nvPicPr>
                      <p:cNvPr id="4101" name="Object 41">
                        <a:extLst>
                          <a:ext uri="{FF2B5EF4-FFF2-40B4-BE49-F238E27FC236}">
                            <a16:creationId xmlns:a16="http://schemas.microsoft.com/office/drawing/2014/main" id="{57874993-7F5D-4BE5-A03C-1A506ECABA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22225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090">
            <a:extLst>
              <a:ext uri="{FF2B5EF4-FFF2-40B4-BE49-F238E27FC236}">
                <a16:creationId xmlns:a16="http://schemas.microsoft.com/office/drawing/2014/main" id="{FD16A5ED-8DFF-40E1-B359-72F0F8FDAC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" y="0"/>
          <a:ext cx="2222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Fotografia Photo Editor" r:id="rId6" imgW="6211167" imgH="6819048" progId="MSPhotoEd.3">
                  <p:embed/>
                </p:oleObj>
              </mc:Choice>
              <mc:Fallback>
                <p:oleObj name="Fotografia Photo Editor" r:id="rId6" imgW="6211167" imgH="6819048" progId="MSPhotoEd.3">
                  <p:embed/>
                  <p:pic>
                    <p:nvPicPr>
                      <p:cNvPr id="4102" name="Object 2090">
                        <a:extLst>
                          <a:ext uri="{FF2B5EF4-FFF2-40B4-BE49-F238E27FC236}">
                            <a16:creationId xmlns:a16="http://schemas.microsoft.com/office/drawing/2014/main" id="{FD16A5ED-8DFF-40E1-B359-72F0F8FDAC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22225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Segnaposto titolo 8">
            <a:extLst>
              <a:ext uri="{FF2B5EF4-FFF2-40B4-BE49-F238E27FC236}">
                <a16:creationId xmlns:a16="http://schemas.microsoft.com/office/drawing/2014/main" id="{E8A9634F-3738-4ED0-A369-CE348D68F2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4104" name="Segnaposto testo 29">
            <a:extLst>
              <a:ext uri="{FF2B5EF4-FFF2-40B4-BE49-F238E27FC236}">
                <a16:creationId xmlns:a16="http://schemas.microsoft.com/office/drawing/2014/main" id="{20C80D1C-6481-4795-AB8C-2DFF965A5B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15" name="Segnaposto data 29">
            <a:extLst>
              <a:ext uri="{FF2B5EF4-FFF2-40B4-BE49-F238E27FC236}">
                <a16:creationId xmlns:a16="http://schemas.microsoft.com/office/drawing/2014/main" id="{68513581-FAE9-49D9-8EED-276475C71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ea typeface="+mn-ea"/>
              </a:defRPr>
            </a:lvl1pPr>
          </a:lstStyle>
          <a:p>
            <a:fld id="{0F8351DB-01A9-4C45-8ED5-0B4AFA2E1465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16" name="Segnaposto piè di pagina 18">
            <a:extLst>
              <a:ext uri="{FF2B5EF4-FFF2-40B4-BE49-F238E27FC236}">
                <a16:creationId xmlns:a16="http://schemas.microsoft.com/office/drawing/2014/main" id="{4137E21C-D33D-480D-9D8F-59F7569D8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ea typeface="+mn-ea"/>
              </a:defRPr>
            </a:lvl1pPr>
          </a:lstStyle>
          <a:p>
            <a:endParaRPr lang="it-IT"/>
          </a:p>
        </p:txBody>
      </p:sp>
      <p:sp>
        <p:nvSpPr>
          <p:cNvPr id="17" name="Segnaposto numero diapositiva 26">
            <a:extLst>
              <a:ext uri="{FF2B5EF4-FFF2-40B4-BE49-F238E27FC236}">
                <a16:creationId xmlns:a16="http://schemas.microsoft.com/office/drawing/2014/main" id="{EEFDB90B-08F2-403D-92B1-578768E48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AFD32C41-BC44-4C57-9CA7-9EFC1FD081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86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4617B"/>
        </a:buClr>
        <a:buSzPct val="95000"/>
        <a:buFont typeface="Wingdings 2" panose="05020102010507070707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4617B"/>
        </a:buClr>
        <a:buSzPct val="65000"/>
        <a:buFont typeface="Wingdings 2" panose="05020102010507070707" pitchFamily="18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26">
            <a:extLst>
              <a:ext uri="{FF2B5EF4-FFF2-40B4-BE49-F238E27FC236}">
                <a16:creationId xmlns:a16="http://schemas.microsoft.com/office/drawing/2014/main" id="{32AACF44-AE88-48D0-8E7E-FE4CEBED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FDF501B-30CB-41B5-876A-89A2172915E3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7171" name="Segnaposto numero diapositiva 1">
            <a:extLst>
              <a:ext uri="{FF2B5EF4-FFF2-40B4-BE49-F238E27FC236}">
                <a16:creationId xmlns:a16="http://schemas.microsoft.com/office/drawing/2014/main" id="{79D3F4C8-83AF-468A-B662-02B774F2CA49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 eaLnBrk="1" hangingPunct="1"/>
            <a:fld id="{EF1BE590-A40B-4CFF-8F87-FF3FEAE2B26B}" type="slidenum">
              <a:rPr lang="it-IT" altLang="it-IT" sz="1200">
                <a:solidFill>
                  <a:srgbClr val="045C75"/>
                </a:solidFill>
              </a:rPr>
              <a:pPr algn="r" eaLnBrk="1" hangingPunct="1"/>
              <a:t>1</a:t>
            </a:fld>
            <a:endParaRPr lang="it-IT" altLang="it-IT" sz="1200">
              <a:solidFill>
                <a:srgbClr val="045C75"/>
              </a:solidFill>
            </a:endParaRPr>
          </a:p>
        </p:txBody>
      </p:sp>
      <p:sp>
        <p:nvSpPr>
          <p:cNvPr id="7172" name="Rectangle 12">
            <a:extLst>
              <a:ext uri="{FF2B5EF4-FFF2-40B4-BE49-F238E27FC236}">
                <a16:creationId xmlns:a16="http://schemas.microsoft.com/office/drawing/2014/main" id="{FECD5B1E-23EC-49BD-B182-2089E1913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2708275"/>
            <a:ext cx="7129462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it-IT" altLang="it-IT" sz="3600">
                <a:solidFill>
                  <a:srgbClr val="000099"/>
                </a:solidFill>
                <a:latin typeface="Verdana" panose="020B0604030504040204" pitchFamily="34" charset="0"/>
              </a:rPr>
              <a:t>ASSISTENZA</a:t>
            </a:r>
          </a:p>
          <a:p>
            <a:pPr algn="ctr"/>
            <a:r>
              <a:rPr lang="it-IT" altLang="it-IT" sz="3600">
                <a:solidFill>
                  <a:srgbClr val="000099"/>
                </a:solidFill>
                <a:latin typeface="Verdana" panose="020B0604030504040204" pitchFamily="34" charset="0"/>
              </a:rPr>
              <a:t>DI CASSA FORENSE</a:t>
            </a:r>
          </a:p>
        </p:txBody>
      </p:sp>
      <p:sp>
        <p:nvSpPr>
          <p:cNvPr id="7173" name="Rettangolo 1">
            <a:extLst>
              <a:ext uri="{FF2B5EF4-FFF2-40B4-BE49-F238E27FC236}">
                <a16:creationId xmlns:a16="http://schemas.microsoft.com/office/drawing/2014/main" id="{72F3EF18-861D-4319-90A9-B00FBD0B1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967039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08370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B16ACA74-0F9A-44BF-AF03-3256A9BB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B583EDF-1CBF-4F6E-9FD1-3C1350C6A723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0243" name="CasellaDiTesto 3">
            <a:extLst>
              <a:ext uri="{FF2B5EF4-FFF2-40B4-BE49-F238E27FC236}">
                <a16:creationId xmlns:a16="http://schemas.microsoft.com/office/drawing/2014/main" id="{891AC3EC-B76D-491A-BCA7-D544D300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374" y="1171852"/>
            <a:ext cx="82667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endParaRPr lang="it-IT" sz="2400" b="1" dirty="0">
              <a:solidFill>
                <a:schemeClr val="bg2">
                  <a:lumMod val="75000"/>
                </a:schemeClr>
              </a:solidFill>
              <a:ea typeface="Lucida Sans Unicode" pitchFamily="34" charset="0"/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ENASARCO – Cassa degli Agenti e Rappresentanti di commercio </a:t>
            </a: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Proroga dei termini per tutti gli adempimenti contributivi al 30.06.2020;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Erogazioni straordinarie per chi, nel 2018, ha avuto un reddito non superiore a € 40.000,00 (con accesso tramite bandi):</a:t>
            </a:r>
          </a:p>
          <a:p>
            <a:pPr algn="just"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1. 8.000 euro, in caso di decesso per Covid-19;</a:t>
            </a:r>
          </a:p>
          <a:p>
            <a:pPr algn="just"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2. 1.000 euro, in caso di contagio da Covid-19;</a:t>
            </a:r>
          </a:p>
          <a:p>
            <a:pPr algn="just"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3. 1.000 euro, in caso di forte riduzione del reddito. 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chemeClr val="bg2">
                  <a:lumMod val="75000"/>
                </a:schemeClr>
              </a:solidFill>
              <a:ea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946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B16ACA74-0F9A-44BF-AF03-3256A9BB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B583EDF-1CBF-4F6E-9FD1-3C1350C6A723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0243" name="CasellaDiTesto 3">
            <a:extLst>
              <a:ext uri="{FF2B5EF4-FFF2-40B4-BE49-F238E27FC236}">
                <a16:creationId xmlns:a16="http://schemas.microsoft.com/office/drawing/2014/main" id="{891AC3EC-B76D-491A-BCA7-D544D300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007" y="1127464"/>
            <a:ext cx="826677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endParaRPr lang="it-IT" sz="2400" b="1" dirty="0">
              <a:solidFill>
                <a:schemeClr val="bg2">
                  <a:lumMod val="75000"/>
                </a:schemeClr>
              </a:solidFill>
              <a:ea typeface="Lucida Sans Unicode" pitchFamily="34" charset="0"/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Cassa Geometri</a:t>
            </a: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Sospensione degli adempimenti contributivi al 31.05.2020 e automatica proroga in relazione all’eventuale perdurare dello stato di emergenza sanitaria.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Cassa Ragionieri</a:t>
            </a:r>
          </a:p>
          <a:p>
            <a:pPr algn="ctr"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Sospensioni degli adempimenti contributivi al 31.05.2020;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Assistenza sanitaria telefonica gratuita;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Indennità straordinaria per i soggetti ricoverati e comunque positivi al Covid-19.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chemeClr val="bg2">
                  <a:lumMod val="75000"/>
                </a:schemeClr>
              </a:solidFill>
              <a:ea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19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1">
            <a:extLst>
              <a:ext uri="{FF2B5EF4-FFF2-40B4-BE49-F238E27FC236}">
                <a16:creationId xmlns:a16="http://schemas.microsoft.com/office/drawing/2014/main" id="{46F9CF90-0433-49CE-B00F-807A920D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2E68412-C90A-4344-8FD4-EBDD1F843057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8195" name="Rettangolo 4">
            <a:extLst>
              <a:ext uri="{FF2B5EF4-FFF2-40B4-BE49-F238E27FC236}">
                <a16:creationId xmlns:a16="http://schemas.microsoft.com/office/drawing/2014/main" id="{DC155067-32E7-4321-ADBF-C8EF900F1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1773239"/>
            <a:ext cx="63373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dirty="0">
                <a:solidFill>
                  <a:srgbClr val="3A3A86"/>
                </a:solidFill>
                <a:latin typeface="Verdana" panose="020B0604030504040204" pitchFamily="34" charset="0"/>
              </a:rPr>
              <a:t>Le prestazioni assistenziali in favore degli iscritti sono disciplinate dal </a:t>
            </a:r>
            <a:r>
              <a:rPr lang="it-IT" altLang="it-IT" b="1" u="sng" dirty="0">
                <a:solidFill>
                  <a:srgbClr val="3A3A86"/>
                </a:solidFill>
                <a:latin typeface="Verdana" panose="020B0604030504040204" pitchFamily="34" charset="0"/>
              </a:rPr>
              <a:t>Regolamento per l’erogazione dell’Assistenza</a:t>
            </a:r>
            <a:r>
              <a:rPr lang="it-IT" altLang="it-IT" b="1" dirty="0">
                <a:solidFill>
                  <a:srgbClr val="3A3A86"/>
                </a:solidFill>
                <a:latin typeface="Verdana" panose="020B0604030504040204" pitchFamily="34" charset="0"/>
              </a:rPr>
              <a:t> </a:t>
            </a:r>
            <a:r>
              <a:rPr lang="it-IT" altLang="it-IT" dirty="0">
                <a:solidFill>
                  <a:srgbClr val="3A3A86"/>
                </a:solidFill>
                <a:latin typeface="Verdana" panose="020B0604030504040204" pitchFamily="34" charset="0"/>
              </a:rPr>
              <a:t>approvato con delibera del Comitato dei Delegati del 24.07.2015 e </a:t>
            </a:r>
            <a:r>
              <a:rPr lang="it-IT" altLang="it-IT" dirty="0" err="1">
                <a:solidFill>
                  <a:srgbClr val="3A3A86"/>
                </a:solidFill>
                <a:latin typeface="Verdana" panose="020B0604030504040204" pitchFamily="34" charset="0"/>
              </a:rPr>
              <a:t>ss.mm.ii</a:t>
            </a:r>
            <a:r>
              <a:rPr lang="it-IT" altLang="it-IT" dirty="0">
                <a:solidFill>
                  <a:srgbClr val="3A3A86"/>
                </a:solidFill>
                <a:latin typeface="Verdana" panose="020B0604030504040204" pitchFamily="34" charset="0"/>
              </a:rPr>
              <a:t>., approvato con decreto interministeriale in data 25.09.2015 ed entrato in vigore il 01.01.2016</a:t>
            </a:r>
            <a:endParaRPr lang="it-IT" altLang="it-IT" b="1" u="sng" dirty="0">
              <a:solidFill>
                <a:srgbClr val="3A3A86"/>
              </a:solidFill>
              <a:latin typeface="Verdana" panose="020B0604030504040204" pitchFamily="34" charset="0"/>
            </a:endParaRPr>
          </a:p>
          <a:p>
            <a:endParaRPr lang="it-IT" altLang="it-IT" dirty="0">
              <a:solidFill>
                <a:srgbClr val="3A3A86"/>
              </a:solidFill>
              <a:latin typeface="Verdana" panose="020B0604030504040204" pitchFamily="34" charset="0"/>
            </a:endParaRPr>
          </a:p>
          <a:p>
            <a:pPr algn="ctr"/>
            <a:r>
              <a:rPr lang="it-IT" altLang="it-IT" b="1" dirty="0">
                <a:solidFill>
                  <a:srgbClr val="3A3A86"/>
                </a:solidFill>
                <a:latin typeface="Verdana" panose="020B0604030504040204" pitchFamily="34" charset="0"/>
              </a:rPr>
              <a:t>SOMMA STANZIATA OGNI ANNO</a:t>
            </a:r>
            <a:r>
              <a:rPr lang="it-IT" altLang="it-IT" dirty="0">
                <a:solidFill>
                  <a:srgbClr val="3A3A86"/>
                </a:solidFill>
                <a:latin typeface="Verdana" panose="020B0604030504040204" pitchFamily="34" charset="0"/>
              </a:rPr>
              <a:t>  </a:t>
            </a:r>
          </a:p>
          <a:p>
            <a:pPr algn="ctr"/>
            <a:endParaRPr lang="it-IT" altLang="it-IT" dirty="0">
              <a:solidFill>
                <a:srgbClr val="3A3A86"/>
              </a:solidFill>
              <a:latin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altLang="it-IT" dirty="0">
                <a:solidFill>
                  <a:srgbClr val="3A3A86"/>
                </a:solidFill>
                <a:latin typeface="Verdana" panose="020B0604030504040204" pitchFamily="34" charset="0"/>
              </a:rPr>
              <a:t>Art 22 Regolamento Assistenza:</a:t>
            </a:r>
          </a:p>
          <a:p>
            <a:pPr algn="just"/>
            <a:r>
              <a:rPr lang="it-IT" altLang="it-IT" b="1" dirty="0">
                <a:solidFill>
                  <a:srgbClr val="3A3A86"/>
                </a:solidFill>
                <a:latin typeface="Verdana" panose="020B0604030504040204" pitchFamily="34" charset="0"/>
              </a:rPr>
              <a:t>€ 290,00 per iscritto </a:t>
            </a:r>
            <a:r>
              <a:rPr lang="it-IT" altLang="it-IT" dirty="0">
                <a:solidFill>
                  <a:srgbClr val="3A3A86"/>
                </a:solidFill>
                <a:latin typeface="Verdana" panose="020B0604030504040204" pitchFamily="34" charset="0"/>
              </a:rPr>
              <a:t>(rivalutata nel 2019 € 296,42) con il tetto 12,50 % del contributo integrativo versato al 31.12 anno precedente</a:t>
            </a:r>
          </a:p>
          <a:p>
            <a:endParaRPr lang="it-IT" altLang="it-IT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endParaRPr lang="it-IT" altLang="it-IT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7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621EDBC4-1AA6-4756-B366-0AE03D99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D863D0F-D955-4D1D-BAC2-A07D253785B4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0243" name="CasellaDiTesto 3">
            <a:extLst>
              <a:ext uri="{FF2B5EF4-FFF2-40B4-BE49-F238E27FC236}">
                <a16:creationId xmlns:a16="http://schemas.microsoft.com/office/drawing/2014/main" id="{48A9CE7C-D8A2-492D-AB2B-D21AA115E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505" y="2090737"/>
            <a:ext cx="8280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MODALITÀ DI EROGAZIONE</a:t>
            </a:r>
          </a:p>
          <a:p>
            <a:pPr>
              <a:defRPr/>
            </a:pPr>
            <a:endParaRPr lang="it-IT" dirty="0">
              <a:solidFill>
                <a:srgbClr val="3A3A8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Eroga direttamente Cassa a domanda iscritto/interessato</a:t>
            </a: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Eroga direttamente Cassa tramite bandi</a:t>
            </a: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Eroga tramite polizze assicurative</a:t>
            </a: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Eroga tramite convenzioni</a:t>
            </a:r>
          </a:p>
        </p:txBody>
      </p:sp>
    </p:spTree>
    <p:extLst>
      <p:ext uri="{BB962C8B-B14F-4D97-AF65-F5344CB8AC3E}">
        <p14:creationId xmlns:p14="http://schemas.microsoft.com/office/powerpoint/2010/main" val="81270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26">
            <a:extLst>
              <a:ext uri="{FF2B5EF4-FFF2-40B4-BE49-F238E27FC236}">
                <a16:creationId xmlns:a16="http://schemas.microsoft.com/office/drawing/2014/main" id="{B8435CC7-4390-4DF6-A827-D8BF19C5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E1402BD-902F-4AB7-B099-1B5C8D2DF3DB}" type="slidenum">
              <a:rPr lang="it-IT" altLang="it-IT" smtClean="0"/>
              <a:pPr/>
              <a:t>4</a:t>
            </a:fld>
            <a:endParaRPr lang="it-IT" altLang="it-IT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8F65C569-E100-49B7-8F95-FA73082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692150"/>
            <a:ext cx="8002587" cy="67556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defRPr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cs typeface="Tahoma" panose="020B0604030504040204" pitchFamily="34" charset="0"/>
              </a:rPr>
              <a:t>PRESTAZIONI ASSISTENZIALI </a:t>
            </a:r>
          </a:p>
          <a:p>
            <a:pPr algn="ctr">
              <a:defRPr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cs typeface="Tahoma" panose="020B0604030504040204" pitchFamily="34" charset="0"/>
              </a:rPr>
              <a:t>STRAORDINARIE</a:t>
            </a:r>
          </a:p>
          <a:p>
            <a:pPr algn="ctr">
              <a:defRPr/>
            </a:pPr>
            <a:endParaRPr lang="it-IT" altLang="it-IT" sz="140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40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3A3A86"/>
                </a:solidFill>
                <a:cs typeface="Tahoma" panose="020B0604030504040204" pitchFamily="34" charset="0"/>
              </a:rPr>
              <a:t>A SOSTEGNO DEL REDDITO</a:t>
            </a:r>
          </a:p>
          <a:p>
            <a:pPr algn="just">
              <a:defRPr/>
            </a:pP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	Reddito di ultima istanza: a fronte della richiesta tramite procedura on-line, Cassa ha versato 	la somma di € 600,00 (non imponibili) anticipandola in nome e per conto dello Stato.</a:t>
            </a:r>
          </a:p>
          <a:p>
            <a:pPr algn="just">
              <a:defRPr/>
            </a:pP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	</a:t>
            </a:r>
            <a:r>
              <a:rPr lang="it-IT" altLang="it-IT" sz="1600" b="0" u="sng" dirty="0">
                <a:solidFill>
                  <a:srgbClr val="3A3A86"/>
                </a:solidFill>
                <a:cs typeface="Tahoma" panose="020B0604030504040204" pitchFamily="34" charset="0"/>
              </a:rPr>
              <a:t>Intervenuto rifinanziamento della misura del D.L «Rilancio» per i mesi di Aprile e Maggio.</a:t>
            </a: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 </a:t>
            </a:r>
          </a:p>
          <a:p>
            <a:pPr algn="just">
              <a:defRPr/>
            </a:pPr>
            <a:endParaRPr lang="it-IT" altLang="it-IT" sz="1600" b="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600" b="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3A3A86"/>
                </a:solidFill>
                <a:cs typeface="Tahoma" panose="020B0604030504040204" pitchFamily="34" charset="0"/>
              </a:rPr>
              <a:t>A SOSTEGNO DELLA PROFESSIONE</a:t>
            </a:r>
          </a:p>
          <a:p>
            <a:pPr lvl="1" algn="just">
              <a:defRPr/>
            </a:pP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	Bandi di locazione:</a:t>
            </a:r>
          </a:p>
          <a:p>
            <a:pPr lvl="1" algn="just">
              <a:defRPr/>
            </a:pP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	</a:t>
            </a:r>
            <a:r>
              <a:rPr lang="it-IT" altLang="it-IT" sz="1600" dirty="0">
                <a:solidFill>
                  <a:srgbClr val="3A3A86"/>
                </a:solidFill>
                <a:cs typeface="Tahoma" panose="020B0604030504040204" pitchFamily="34" charset="0"/>
              </a:rPr>
              <a:t>Bando I</a:t>
            </a: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 per l’assegnazione di contributi per canoni di locazione dello studio legale per 	conduttori persone fisiche</a:t>
            </a:r>
          </a:p>
          <a:p>
            <a:pPr lvl="1" algn="just">
              <a:defRPr/>
            </a:pP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	</a:t>
            </a:r>
            <a:r>
              <a:rPr lang="it-IT" altLang="it-IT" sz="1600" dirty="0">
                <a:solidFill>
                  <a:srgbClr val="3A3A86"/>
                </a:solidFill>
                <a:cs typeface="Tahoma" panose="020B0604030504040204" pitchFamily="34" charset="0"/>
              </a:rPr>
              <a:t>Bando II </a:t>
            </a: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per l’assegnazione di contributi per canoni di locazione dello studio legale per 	conduttori persone giuridiche</a:t>
            </a:r>
          </a:p>
          <a:p>
            <a:pPr lvl="1" algn="just">
              <a:defRPr/>
            </a:pPr>
            <a:endParaRPr lang="it-IT" altLang="it-IT" sz="160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3A3A86"/>
                </a:solidFill>
                <a:cs typeface="Tahoma" panose="020B0604030504040204" pitchFamily="34" charset="0"/>
              </a:rPr>
              <a:t>PER LA SALUTE</a:t>
            </a:r>
          </a:p>
          <a:p>
            <a:pPr algn="just">
              <a:defRPr/>
            </a:pP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	Cassa Forense ha sottoscritto con </a:t>
            </a:r>
            <a:r>
              <a:rPr lang="it-IT" altLang="it-IT" sz="1600" b="0" dirty="0" err="1">
                <a:solidFill>
                  <a:srgbClr val="3A3A86"/>
                </a:solidFill>
                <a:cs typeface="Tahoma" panose="020B0604030504040204" pitchFamily="34" charset="0"/>
              </a:rPr>
              <a:t>Unisalute</a:t>
            </a:r>
            <a:r>
              <a:rPr lang="it-IT" altLang="it-IT" sz="1600" b="0" dirty="0">
                <a:solidFill>
                  <a:srgbClr val="3A3A86"/>
                </a:solidFill>
                <a:cs typeface="Tahoma" panose="020B0604030504040204" pitchFamily="34" charset="0"/>
              </a:rPr>
              <a:t> una ulteriore garanzia valida per tutti gli iscritti e 	con onere a carico dell’Ente, riguardante le infezioni da COVID-19 (c.d. Coronavirus). </a:t>
            </a:r>
          </a:p>
          <a:p>
            <a:pPr algn="just">
              <a:defRPr/>
            </a:pPr>
            <a:endParaRPr lang="it-IT" altLang="it-IT" sz="1300" b="0" dirty="0">
              <a:solidFill>
                <a:schemeClr val="accent1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300" b="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300" b="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400" b="0" dirty="0">
              <a:solidFill>
                <a:srgbClr val="000099"/>
              </a:solidFill>
              <a:cs typeface="Tahoma" panose="020B0604030504040204" pitchFamily="34" charset="0"/>
            </a:endParaRPr>
          </a:p>
        </p:txBody>
      </p:sp>
      <p:pic>
        <p:nvPicPr>
          <p:cNvPr id="21508" name="Immagine 1">
            <a:extLst>
              <a:ext uri="{FF2B5EF4-FFF2-40B4-BE49-F238E27FC236}">
                <a16:creationId xmlns:a16="http://schemas.microsoft.com/office/drawing/2014/main" id="{8AF5F3A3-8AA0-4390-AC5D-3FE71E8DA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89" y="765175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452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26">
            <a:extLst>
              <a:ext uri="{FF2B5EF4-FFF2-40B4-BE49-F238E27FC236}">
                <a16:creationId xmlns:a16="http://schemas.microsoft.com/office/drawing/2014/main" id="{B8435CC7-4390-4DF6-A827-D8BF19C5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E1402BD-902F-4AB7-B099-1B5C8D2DF3DB}" type="slidenum">
              <a:rPr lang="it-IT" altLang="it-IT" smtClean="0"/>
              <a:pPr/>
              <a:t>5</a:t>
            </a:fld>
            <a:endParaRPr lang="it-IT" altLang="it-IT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8F65C569-E100-49B7-8F95-FA73082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580940"/>
            <a:ext cx="8002587" cy="640175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defRPr/>
            </a:pPr>
            <a:r>
              <a:rPr lang="it-IT" altLang="it-IT" sz="2400" dirty="0">
                <a:solidFill>
                  <a:srgbClr val="3A3A86"/>
                </a:solidFill>
                <a:cs typeface="Tahoma" panose="020B0604030504040204" pitchFamily="34" charset="0"/>
              </a:rPr>
              <a:t>CONVENZIONI STRAORDINARIE </a:t>
            </a:r>
          </a:p>
          <a:p>
            <a:pPr algn="ctr">
              <a:defRPr/>
            </a:pPr>
            <a:r>
              <a:rPr lang="it-IT" altLang="it-IT" sz="2400" dirty="0">
                <a:solidFill>
                  <a:srgbClr val="3A3A86"/>
                </a:solidFill>
                <a:cs typeface="Tahoma" panose="020B0604030504040204" pitchFamily="34" charset="0"/>
              </a:rPr>
              <a:t>CON ISTITUTI DI CREDITO</a:t>
            </a:r>
          </a:p>
          <a:p>
            <a:pPr algn="ctr">
              <a:defRPr/>
            </a:pPr>
            <a:endParaRPr lang="it-IT" altLang="it-IT" sz="140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40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40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altLang="it-IT" sz="1400" dirty="0">
                <a:solidFill>
                  <a:srgbClr val="3A3A86"/>
                </a:solidFill>
                <a:cs typeface="Tahoma" panose="020B0604030504040204" pitchFamily="34" charset="0"/>
              </a:rPr>
              <a:t>BANCA POPOLARE DI SONDRIO</a:t>
            </a:r>
          </a:p>
          <a:p>
            <a:pPr algn="just"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	 Erogazione di finanziamenti chirografari on line in favore degli iscritti alla Cassa, con 	 due finalità: </a:t>
            </a:r>
          </a:p>
          <a:p>
            <a:pPr marL="342900" indent="-342900" algn="just">
              <a:buAutoNum type="arabicPeriod"/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anticipazione  economica  necessaria  per  fronteggiare,  nell’attuale  emergenza  sanitaria, le  spese connesse allo svolgimento dell’attività professionale; </a:t>
            </a:r>
          </a:p>
          <a:p>
            <a:pPr marL="342900" indent="-342900" algn="just">
              <a:buAutoNum type="arabicPeriod"/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acquisto di   immobilizzazioni materiali e immateriali necessari allo svolgimento dell’attività professionale per fronteggiare gli eventi emergenza</a:t>
            </a:r>
          </a:p>
          <a:p>
            <a:pPr algn="just"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      --&gt; MODALITÀ DI RICHIESTA DEL FINANZIAMENTO: </a:t>
            </a:r>
          </a:p>
          <a:p>
            <a:pPr algn="just"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	occorre accedere alla propria posizione personale tramite l’accesso riservato del sito 	internet di 	Cassa Forense e cliccare su "Riepilogo servizi BPS". </a:t>
            </a:r>
          </a:p>
          <a:p>
            <a:pPr algn="just">
              <a:defRPr/>
            </a:pPr>
            <a:endParaRPr lang="it-IT" altLang="it-IT" sz="1400" b="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400" b="0" dirty="0">
              <a:solidFill>
                <a:srgbClr val="3A3A86"/>
              </a:solidFill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altLang="it-IT" sz="1400" dirty="0">
                <a:solidFill>
                  <a:srgbClr val="3A3A86"/>
                </a:solidFill>
                <a:cs typeface="Tahoma" panose="020B0604030504040204" pitchFamily="34" charset="0"/>
              </a:rPr>
              <a:t>BANCA NAZIONALE DEL LAVORO</a:t>
            </a:r>
          </a:p>
          <a:p>
            <a:pPr lvl="1" algn="just"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	Finanziamento chirografario solo di breve termine (</a:t>
            </a:r>
            <a:r>
              <a:rPr lang="it-IT" altLang="it-IT" sz="1400" b="0" dirty="0" err="1">
                <a:solidFill>
                  <a:srgbClr val="3A3A86"/>
                </a:solidFill>
                <a:cs typeface="Tahoma" panose="020B0604030504040204" pitchFamily="34" charset="0"/>
              </a:rPr>
              <a:t>max</a:t>
            </a: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 17 mesi) con specifico piano di 	ammortamento, destinato a soddisfare le necessità finanziarie connesse con il ciclo di 	produzione aziendale, l’offerta è valida fino al 30.09.2020</a:t>
            </a:r>
          </a:p>
          <a:p>
            <a:pPr lvl="1" algn="just">
              <a:defRPr/>
            </a:pP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--&gt; MODALITÀ DI RICHIESTA DEL FINANZIAMENTO:</a:t>
            </a:r>
          </a:p>
          <a:p>
            <a:pPr lvl="1" algn="just">
              <a:defRPr/>
            </a:pPr>
            <a:r>
              <a:rPr lang="it-IT" altLang="it-IT" sz="1400" dirty="0">
                <a:solidFill>
                  <a:srgbClr val="3A3A86"/>
                </a:solidFill>
                <a:cs typeface="Tahoma" panose="020B0604030504040204" pitchFamily="34" charset="0"/>
              </a:rPr>
              <a:t>	</a:t>
            </a:r>
            <a:r>
              <a:rPr lang="it-IT" altLang="it-IT" sz="1400" b="0" dirty="0">
                <a:solidFill>
                  <a:srgbClr val="3A3A86"/>
                </a:solidFill>
                <a:cs typeface="Tahoma" panose="020B0604030504040204" pitchFamily="34" charset="0"/>
              </a:rPr>
              <a:t>occorre prendere un appuntamento direttamente alla filiale BNL più vicina</a:t>
            </a:r>
          </a:p>
          <a:p>
            <a:pPr lvl="1" algn="just">
              <a:defRPr/>
            </a:pPr>
            <a:endParaRPr lang="it-IT" altLang="it-IT" sz="1400" b="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lvl="1" algn="just">
              <a:defRPr/>
            </a:pPr>
            <a:endParaRPr lang="it-IT" altLang="it-IT" sz="1400" b="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lvl="1" algn="just">
              <a:defRPr/>
            </a:pPr>
            <a:endParaRPr lang="it-IT" altLang="it-IT" sz="1300" b="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300" b="0" dirty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>
              <a:defRPr/>
            </a:pPr>
            <a:endParaRPr lang="it-IT" altLang="it-IT" sz="1400" b="0" dirty="0">
              <a:solidFill>
                <a:srgbClr val="000099"/>
              </a:solidFill>
              <a:cs typeface="Tahoma" panose="020B0604030504040204" pitchFamily="34" charset="0"/>
            </a:endParaRPr>
          </a:p>
        </p:txBody>
      </p:sp>
      <p:pic>
        <p:nvPicPr>
          <p:cNvPr id="21508" name="Immagine 1">
            <a:extLst>
              <a:ext uri="{FF2B5EF4-FFF2-40B4-BE49-F238E27FC236}">
                <a16:creationId xmlns:a16="http://schemas.microsoft.com/office/drawing/2014/main" id="{8AF5F3A3-8AA0-4390-AC5D-3FE71E8DA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89" y="765175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204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26">
            <a:extLst>
              <a:ext uri="{FF2B5EF4-FFF2-40B4-BE49-F238E27FC236}">
                <a16:creationId xmlns:a16="http://schemas.microsoft.com/office/drawing/2014/main" id="{D7A380AB-5063-4CEF-B3D6-A94B7EFA5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12B7C6F-432A-42CB-BDEB-658E2397DE4D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7171" name="Segnaposto numero diapositiva 1">
            <a:extLst>
              <a:ext uri="{FF2B5EF4-FFF2-40B4-BE49-F238E27FC236}">
                <a16:creationId xmlns:a16="http://schemas.microsoft.com/office/drawing/2014/main" id="{CCF8A310-18CC-4696-8C00-E67D6F0750DD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 eaLnBrk="1" hangingPunct="1"/>
            <a:fld id="{2558AA88-C21C-4240-A78D-48F2E54A43A9}" type="slidenum">
              <a:rPr lang="it-IT" altLang="it-IT" sz="1200">
                <a:solidFill>
                  <a:srgbClr val="045C75"/>
                </a:solidFill>
              </a:rPr>
              <a:pPr algn="r" eaLnBrk="1" hangingPunct="1"/>
              <a:t>6</a:t>
            </a:fld>
            <a:endParaRPr lang="it-IT" altLang="it-IT" sz="1200">
              <a:solidFill>
                <a:srgbClr val="045C75"/>
              </a:solidFill>
            </a:endParaRPr>
          </a:p>
        </p:txBody>
      </p:sp>
      <p:sp>
        <p:nvSpPr>
          <p:cNvPr id="7172" name="Rectangle 12">
            <a:extLst>
              <a:ext uri="{FF2B5EF4-FFF2-40B4-BE49-F238E27FC236}">
                <a16:creationId xmlns:a16="http://schemas.microsoft.com/office/drawing/2014/main" id="{303BB422-947C-4390-B119-2E0A72A4E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2708275"/>
            <a:ext cx="71294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it-IT" altLang="it-IT" sz="3600" dirty="0">
                <a:solidFill>
                  <a:srgbClr val="000099"/>
                </a:solidFill>
                <a:latin typeface="Verdana" panose="020B0604030504040204" pitchFamily="34" charset="0"/>
              </a:rPr>
              <a:t>COME SI SONO COMPORTATI GLI ALTRI?</a:t>
            </a:r>
          </a:p>
        </p:txBody>
      </p:sp>
      <p:sp>
        <p:nvSpPr>
          <p:cNvPr id="7173" name="Rettangolo 1">
            <a:extLst>
              <a:ext uri="{FF2B5EF4-FFF2-40B4-BE49-F238E27FC236}">
                <a16:creationId xmlns:a16="http://schemas.microsoft.com/office/drawing/2014/main" id="{D050BFBB-6EBF-46E4-8FA2-27EF73795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967039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7086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B16ACA74-0F9A-44BF-AF03-3256A9BB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B583EDF-1CBF-4F6E-9FD1-3C1350C6A723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0243" name="CasellaDiTesto 3">
            <a:extLst>
              <a:ext uri="{FF2B5EF4-FFF2-40B4-BE49-F238E27FC236}">
                <a16:creationId xmlns:a16="http://schemas.microsoft.com/office/drawing/2014/main" id="{891AC3EC-B76D-491A-BCA7-D544D300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374" y="1171852"/>
            <a:ext cx="826677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endParaRPr lang="it-IT" sz="2400" b="1" dirty="0">
              <a:solidFill>
                <a:schemeClr val="bg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ENPAM – Ente Nazionale di Previdenza e Assistenza Medici </a:t>
            </a:r>
          </a:p>
          <a:p>
            <a:pPr>
              <a:defRPr/>
            </a:pPr>
            <a:r>
              <a:rPr lang="it-IT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tutti gli iscritti: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Rinvio dei versamenti della Quota A e Quota B e il contributo del 2% da parte delle società accreditate con il Servizio sanitario nazionale al 30.09.2020;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Proroga delle rate di riscatti e ricongiunzioni e per i contributi dovuti per sanzioni o versamenti omessi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Misure particolari per gli iscritti contagiati, con l’erogazione di un indennizzo giornaliero.</a:t>
            </a:r>
          </a:p>
          <a:p>
            <a:pPr algn="just">
              <a:defRPr/>
            </a:pPr>
            <a:r>
              <a:rPr lang="it-IT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i soli liberi professionisti: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Riconoscimento di un’indennità con fondi propri a tutti i medici e odontoiatri che hanno avuto un calo del reddito importante a causa del Covid-19;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Possibilità di richiesta di un anticipo della pensione maturata sulla Gestione “Quota B”.</a:t>
            </a:r>
          </a:p>
        </p:txBody>
      </p:sp>
    </p:spTree>
    <p:extLst>
      <p:ext uri="{BB962C8B-B14F-4D97-AF65-F5344CB8AC3E}">
        <p14:creationId xmlns:p14="http://schemas.microsoft.com/office/powerpoint/2010/main" val="704937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B16ACA74-0F9A-44BF-AF03-3256A9BB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B583EDF-1CBF-4F6E-9FD1-3C1350C6A723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0243" name="CasellaDiTesto 3">
            <a:extLst>
              <a:ext uri="{FF2B5EF4-FFF2-40B4-BE49-F238E27FC236}">
                <a16:creationId xmlns:a16="http://schemas.microsoft.com/office/drawing/2014/main" id="{891AC3EC-B76D-491A-BCA7-D544D300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374" y="1171852"/>
            <a:ext cx="826677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endParaRPr lang="it-IT" sz="2400" b="1" dirty="0">
              <a:solidFill>
                <a:schemeClr val="bg2">
                  <a:lumMod val="75000"/>
                </a:schemeClr>
              </a:solidFill>
              <a:ea typeface="Lucida Sans Unicode" pitchFamily="34" charset="0"/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CNPADC – Cassa dei Dottori Commercialisti</a:t>
            </a: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Proroga dei termini per tutti gli adempimenti contributivi al 31.10.2020;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Estensione a tutti gli iscritti Cassa (anche 2020), a prescindere dalla loro anzianità contributiva, del bando per la richiesta di contributi all’acquisto di beni strumentali (scadenza al 30.04.2020);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Polizza sanitaria gratuita per indennizzi in caso di infezione da Covid-19;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Bando locazione: pari al 50% del canone versato tra i mesi di febbraio e maggio 2020 per gli iscritti in stato di necessità.</a:t>
            </a:r>
          </a:p>
        </p:txBody>
      </p:sp>
    </p:spTree>
    <p:extLst>
      <p:ext uri="{BB962C8B-B14F-4D97-AF65-F5344CB8AC3E}">
        <p14:creationId xmlns:p14="http://schemas.microsoft.com/office/powerpoint/2010/main" val="407701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1">
            <a:extLst>
              <a:ext uri="{FF2B5EF4-FFF2-40B4-BE49-F238E27FC236}">
                <a16:creationId xmlns:a16="http://schemas.microsoft.com/office/drawing/2014/main" id="{B16ACA74-0F9A-44BF-AF03-3256A9BB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B583EDF-1CBF-4F6E-9FD1-3C1350C6A723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0243" name="CasellaDiTesto 3">
            <a:extLst>
              <a:ext uri="{FF2B5EF4-FFF2-40B4-BE49-F238E27FC236}">
                <a16:creationId xmlns:a16="http://schemas.microsoft.com/office/drawing/2014/main" id="{891AC3EC-B76D-491A-BCA7-D544D300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374" y="1171852"/>
            <a:ext cx="826677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endParaRPr lang="it-IT" sz="2400" b="1" dirty="0">
              <a:solidFill>
                <a:schemeClr val="bg2">
                  <a:lumMod val="75000"/>
                </a:schemeClr>
              </a:solidFill>
              <a:ea typeface="Lucida Sans Unicode" pitchFamily="34" charset="0"/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INARCASSA – Cassa degli Architetti e degli Ingegneri</a:t>
            </a: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it-IT" b="1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Proroga dei termini per tutti gli adempimenti contributivi al 31.12.2020;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Slittamento dei piani di rateazione già in corso;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Reddito di ultima istanza pari a € 600,00;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Riconoscimento di un’indennità giornaliera per gli iscritti e i pensionati ricoverati per Covid-19;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rgbClr val="3A3A8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rgbClr val="3A3A8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Sussidio una tantum per nucleo familiare agli iscritti e pensionati a seguito di positività a COVID-19.</a:t>
            </a:r>
          </a:p>
        </p:txBody>
      </p:sp>
    </p:spTree>
    <p:extLst>
      <p:ext uri="{BB962C8B-B14F-4D97-AF65-F5344CB8AC3E}">
        <p14:creationId xmlns:p14="http://schemas.microsoft.com/office/powerpoint/2010/main" val="2029798949"/>
      </p:ext>
    </p:extLst>
  </p:cSld>
  <p:clrMapOvr>
    <a:masterClrMapping/>
  </p:clrMapOvr>
</p:sld>
</file>

<file path=ppt/theme/theme1.xml><?xml version="1.0" encoding="utf-8"?>
<a:theme xmlns:a="http://schemas.openxmlformats.org/drawingml/2006/main" name="3_Equinozio">
  <a:themeElements>
    <a:clrScheme name="3_Equinozio 1">
      <a:dk1>
        <a:srgbClr val="000000"/>
      </a:dk1>
      <a:lt1>
        <a:srgbClr val="FFFFFF"/>
      </a:lt1>
      <a:dk2>
        <a:srgbClr val="04617B"/>
      </a:dk2>
      <a:lt2>
        <a:srgbClr val="0F6FC6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3_Equinozio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Equinozio 1">
        <a:dk1>
          <a:srgbClr val="000000"/>
        </a:dk1>
        <a:lt1>
          <a:srgbClr val="FFFFFF"/>
        </a:lt1>
        <a:dk2>
          <a:srgbClr val="04617B"/>
        </a:dk2>
        <a:lt2>
          <a:srgbClr val="0F6FC6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pptF116.tmp</Template>
  <TotalTime>116</TotalTime>
  <Words>855</Words>
  <Application>Microsoft Office PowerPoint</Application>
  <PresentationFormat>Widescreen</PresentationFormat>
  <Paragraphs>142</Paragraphs>
  <Slides>11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Calibri</vt:lpstr>
      <vt:lpstr>Constantia</vt:lpstr>
      <vt:lpstr>Tahoma</vt:lpstr>
      <vt:lpstr>Times New Roman</vt:lpstr>
      <vt:lpstr>Verdana</vt:lpstr>
      <vt:lpstr>Wingdings</vt:lpstr>
      <vt:lpstr>Wingdings 2</vt:lpstr>
      <vt:lpstr>3_Equinozio</vt:lpstr>
      <vt:lpstr>Fotografia Photo Editor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Monica Boschetti</dc:creator>
  <cp:lastModifiedBy>Monica Boschetti</cp:lastModifiedBy>
  <cp:revision>27</cp:revision>
  <dcterms:created xsi:type="dcterms:W3CDTF">2020-05-14T15:05:41Z</dcterms:created>
  <dcterms:modified xsi:type="dcterms:W3CDTF">2020-05-15T08:11:23Z</dcterms:modified>
</cp:coreProperties>
</file>