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808" r:id="rId2"/>
    <p:sldId id="796" r:id="rId3"/>
    <p:sldId id="789" r:id="rId4"/>
    <p:sldId id="790" r:id="rId5"/>
    <p:sldId id="791" r:id="rId6"/>
    <p:sldId id="792" r:id="rId7"/>
    <p:sldId id="793" r:id="rId8"/>
    <p:sldId id="794" r:id="rId9"/>
    <p:sldId id="352" r:id="rId10"/>
    <p:sldId id="353" r:id="rId11"/>
    <p:sldId id="341" r:id="rId12"/>
    <p:sldId id="354" r:id="rId13"/>
    <p:sldId id="343" r:id="rId14"/>
    <p:sldId id="344" r:id="rId15"/>
    <p:sldId id="346" r:id="rId16"/>
    <p:sldId id="347" r:id="rId17"/>
    <p:sldId id="348" r:id="rId18"/>
    <p:sldId id="349" r:id="rId19"/>
    <p:sldId id="350" r:id="rId20"/>
    <p:sldId id="351" r:id="rId21"/>
    <p:sldId id="357" r:id="rId22"/>
    <p:sldId id="812" r:id="rId23"/>
    <p:sldId id="371" r:id="rId24"/>
    <p:sldId id="372" r:id="rId25"/>
    <p:sldId id="373" r:id="rId26"/>
    <p:sldId id="374" r:id="rId27"/>
    <p:sldId id="375" r:id="rId28"/>
    <p:sldId id="786" r:id="rId29"/>
    <p:sldId id="784" r:id="rId30"/>
    <p:sldId id="785" r:id="rId31"/>
    <p:sldId id="798" r:id="rId32"/>
    <p:sldId id="799" r:id="rId33"/>
    <p:sldId id="800" r:id="rId34"/>
    <p:sldId id="801" r:id="rId35"/>
    <p:sldId id="376" r:id="rId36"/>
    <p:sldId id="377" r:id="rId37"/>
    <p:sldId id="378" r:id="rId38"/>
    <p:sldId id="379" r:id="rId39"/>
    <p:sldId id="380" r:id="rId40"/>
    <p:sldId id="381" r:id="rId41"/>
    <p:sldId id="383" r:id="rId42"/>
    <p:sldId id="385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6" r:id="rId61"/>
    <p:sldId id="806" r:id="rId62"/>
    <p:sldId id="407" r:id="rId63"/>
    <p:sldId id="408" r:id="rId64"/>
    <p:sldId id="805" r:id="rId65"/>
    <p:sldId id="409" r:id="rId66"/>
    <p:sldId id="411" r:id="rId67"/>
    <p:sldId id="764" r:id="rId68"/>
    <p:sldId id="76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807" r:id="rId78"/>
    <p:sldId id="770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11" r:id="rId87"/>
    <p:sldId id="312" r:id="rId88"/>
    <p:sldId id="813" r:id="rId89"/>
    <p:sldId id="321" r:id="rId90"/>
    <p:sldId id="815" r:id="rId91"/>
    <p:sldId id="323" r:id="rId92"/>
    <p:sldId id="440" r:id="rId93"/>
    <p:sldId id="743" r:id="rId94"/>
    <p:sldId id="439" r:id="rId95"/>
    <p:sldId id="747" r:id="rId96"/>
    <p:sldId id="751" r:id="rId97"/>
    <p:sldId id="441" r:id="rId98"/>
    <p:sldId id="776" r:id="rId99"/>
    <p:sldId id="777" r:id="rId100"/>
    <p:sldId id="778" r:id="rId101"/>
    <p:sldId id="779" r:id="rId102"/>
    <p:sldId id="442" r:id="rId103"/>
    <p:sldId id="767" r:id="rId104"/>
    <p:sldId id="766" r:id="rId105"/>
    <p:sldId id="369" r:id="rId106"/>
    <p:sldId id="368" r:id="rId107"/>
    <p:sldId id="768" r:id="rId108"/>
    <p:sldId id="762" r:id="rId109"/>
    <p:sldId id="424" r:id="rId110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D47"/>
    <a:srgbClr val="006600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03D22CDE-7366-41A6-8F32-E83542CF21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Avv. Giulia Facchini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5FFAEAE1-2601-409A-AD69-B11B05FB49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03/12/2018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2E577AE2-D61B-417C-996F-CEC99C9DF0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EA089E8-E269-47B0-A9F2-B1E19C7A12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D69F1-BBD2-4918-B131-69C63BA990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10744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Avv. Giulia Facchini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03/12/2018</a:t>
            </a:r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8C8BD-E36B-42E8-88C9-4AA7CA780C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11220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berit-aquaclean.it/it_it/home.html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7FE028-956B-4176-80CE-4EA98BB36275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60C1E0C-52E9-4C12-99F9-0568F33387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8DA78411-638B-43EA-AF0C-BB7A87EC9F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260131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(che vuole dare anche farsi carico del valore del suo tempo, e non fargliene perdere inutilmente, alle riunioni essere preparati e sapere di cosa si deve trattare, chiedere la documentazione necessaria per tempo, </a:t>
            </a:r>
            <a:r>
              <a:rPr lang="it-IT" altLang="it-IT" dirty="0" err="1"/>
              <a:t>etc</a:t>
            </a:r>
            <a:r>
              <a:rPr lang="it-IT" altLang="it-IT" dirty="0"/>
              <a:t>….</a:t>
            </a:r>
          </a:p>
          <a:p>
            <a:endParaRPr lang="it-IT" altLang="it-IT" dirty="0"/>
          </a:p>
        </p:txBody>
      </p:sp>
      <p:sp>
        <p:nvSpPr>
          <p:cNvPr id="178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4CFE3E1-531E-444D-813F-CEA716EBBC5F}" type="slidenum">
              <a:rPr lang="it-IT" altLang="it-IT" sz="1200"/>
              <a:pPr/>
              <a:t>40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372F63B-54CD-42A6-AB87-94D18B30E8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E841028E-F61B-458F-B520-0C1F6BF368D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653844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9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AA04EBD-549C-4AEE-A775-57090F66E713}" type="slidenum">
              <a:rPr lang="it-IT" altLang="it-IT" sz="1200"/>
              <a:pPr/>
              <a:t>42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14FBA8D-F055-4E48-B40B-28F6FAD8A89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AFEC9079-8B02-437C-A225-DDA37B01EF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463983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02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0A9CD0-A235-4850-84CD-6291796CC932}" type="slidenum">
              <a:rPr lang="it-IT" altLang="it-IT" sz="1200"/>
              <a:pPr/>
              <a:t>43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9F1BC977-1EC8-49DA-8E75-62D0BBCE87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50BD6690-449A-4F61-BFF0-F818C8854C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13799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12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2C566C-937E-48A6-A477-0A8BAC5FC3FD}" type="slidenum">
              <a:rPr lang="it-IT" altLang="it-IT" sz="1200"/>
              <a:pPr/>
              <a:t>44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61F43CE-CFAE-4C45-8C34-9237140B1B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B76B8426-C210-4BDE-9D72-AD31B9AC39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49942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33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0C5E21-C62C-48AA-8F6C-E8740CA25A92}" type="slidenum">
              <a:rPr lang="it-IT" altLang="it-IT" sz="1200"/>
              <a:pPr/>
              <a:t>45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CAB728A-3BDE-4C7E-892F-BBD685FE22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64752F40-7054-4094-8449-08976C6CD6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817457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4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261B37-199D-4824-9334-BE9008726549}" type="slidenum">
              <a:rPr lang="it-IT" altLang="it-IT" sz="1200"/>
              <a:pPr/>
              <a:t>46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34110C92-E365-42D7-9400-C7F7EC45116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0B777449-7129-48B3-A434-90A266A170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68393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2400" b="1">
                <a:solidFill>
                  <a:srgbClr val="C00000"/>
                </a:solidFill>
              </a:rPr>
              <a:t>Conosciuto il prezzo massimo e minimo che i clienti sono disponibili a pagare nel territorio dove noi operiamo, dovremo capire a quale livello ci troviamo nella classifica di: capacità professionale, esperienza e servizio che possiamo offrire e individuare quindi il “giusto” prezzo delle nostre prestazioni. </a:t>
            </a:r>
            <a:endParaRPr lang="it-IT" altLang="it-IT" sz="2400"/>
          </a:p>
          <a:p>
            <a:endParaRPr lang="it-IT" altLang="it-IT" sz="2400"/>
          </a:p>
        </p:txBody>
      </p:sp>
      <p:sp>
        <p:nvSpPr>
          <p:cNvPr id="1853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CCCEE2-40E3-42D7-B687-C61262919698}" type="slidenum">
              <a:rPr lang="it-IT" altLang="it-IT" sz="1200"/>
              <a:pPr/>
              <a:t>47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A1064AA-C1DB-4F4A-A0AE-1A3E48A1D2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7C0230C1-3C96-4FD7-9900-D44DDDD2B63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741678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63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69723D-6CD9-4806-A821-F1E6D474CB45}" type="slidenum">
              <a:rPr lang="it-IT" altLang="it-IT" sz="1200"/>
              <a:pPr/>
              <a:t>49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2A09465-0E61-4610-8891-86FFB8938DA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C079B7E5-8181-490C-A966-7E8CDF986E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310058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73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DAEFFD-D1E3-4DB2-9D8C-305ED25B01B7}" type="slidenum">
              <a:rPr lang="it-IT" altLang="it-IT" sz="1200"/>
              <a:pPr/>
              <a:t>50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D0426F4-B92D-47A5-B830-34B549D008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47FF0AD2-78B7-4DFE-819D-393791996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5940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8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0894E42-0617-418B-B295-541CB8EBB904}" type="slidenum">
              <a:rPr lang="it-IT" altLang="it-IT" sz="1200"/>
              <a:pPr/>
              <a:t>51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A9BCC63-26CD-43E7-AE67-0FECCDA313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B005ABFE-7668-4E15-98A4-9A4545909E9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25424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AD60DD6-55E9-4F3E-9DAB-94228CA6FD3F}" type="slidenum">
              <a:rPr lang="it-IT" altLang="it-IT" sz="1200"/>
              <a:pPr/>
              <a:t>23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1E73886-E15F-48BB-A3A6-3DEC026715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71CF4363-4681-43F4-A056-A794E79F8B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564636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894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6AD4ECC-9D7B-42BA-A4A4-1B54B5A5A39C}" type="slidenum">
              <a:rPr lang="it-IT" altLang="it-IT" sz="1200"/>
              <a:pPr/>
              <a:t>53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4B98D8B-10EC-4A2D-B41C-BAA6033E5F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5B24E971-CE35-4BEA-853E-1F5419BD93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747701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04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608EF4-63DA-48E5-9FD7-363CFC0C8580}" type="slidenum">
              <a:rPr lang="it-IT" altLang="it-IT" sz="1200"/>
              <a:pPr/>
              <a:t>54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EB0F47E-7CEB-4BCE-BC9B-3FC76F16E5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19926500-9C7C-4D83-9CD7-3C493019B8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525242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91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3247C3B-77A6-4AEA-A37E-EFA090628A52}" type="slidenum">
              <a:rPr lang="it-IT" altLang="it-IT" sz="1200"/>
              <a:pPr/>
              <a:t>55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9DDE8BA-7219-4635-978E-F3AB7B40D4B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9601B18D-B3CC-4194-BD7F-06987BA8FA7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864871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3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4507FCC-B93D-4FC2-BA1D-38F777C4719B}" type="slidenum">
              <a:rPr lang="it-IT" altLang="it-IT" sz="1200"/>
              <a:pPr/>
              <a:t>62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7DE6030-F426-40FB-8F53-83BF50CA64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B5E81F39-6A38-40C9-BFE5-34D462AF9CB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4179138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45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576871-675A-4693-9A5E-E024D5979F7A}" type="slidenum">
              <a:rPr lang="it-IT" altLang="it-IT" sz="1200"/>
              <a:pPr/>
              <a:t>63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C22C7FE7-D242-4706-9704-468744CA2C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2A11E806-6EF2-47A1-91C7-D9691FC6AFB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55860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5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F445981-A858-4C0E-9B77-8E435674B5E5}" type="slidenum">
              <a:rPr lang="it-IT" altLang="it-IT" sz="1200"/>
              <a:pPr/>
              <a:t>65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2004226-6611-4286-9143-48A8E73901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FB22F04C-9E9E-4B85-B228-E98F74A530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293636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2017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B64EBA-7911-439A-AED9-3CB94DA97EDC}" type="slidenum">
              <a:rPr lang="it-IT" altLang="it-IT" sz="1200"/>
              <a:pPr/>
              <a:t>69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DA7F0402-D8BC-49E4-B1A6-F0381231FF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CFCF2167-15CA-4345-BBDD-1EF5294524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779784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904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608EF4-63DA-48E5-9FD7-363CFC0C8580}" type="slidenum">
              <a:rPr lang="it-IT" altLang="it-IT" sz="1200"/>
              <a:pPr/>
              <a:t>71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BE393E0-C773-4849-BF24-896C550E9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8D188523-C85F-48F2-A968-83DD129288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64363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1904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3608EF4-63DA-48E5-9FD7-363CFC0C8580}" type="slidenum">
              <a:rPr lang="it-IT" altLang="it-IT" sz="1200"/>
              <a:pPr/>
              <a:t>72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D08384A5-EA83-4A07-AEC9-49F941669E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9D65CC72-7F7E-4D5B-A894-E2F62282144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646857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027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3731239-945B-4FBC-9BAD-3F76EA546D30}" type="slidenum">
              <a:rPr lang="it-IT" altLang="it-IT" sz="1200"/>
              <a:pPr/>
              <a:t>74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D12C09E-76BA-471D-B248-8E62A0ED9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BA25A7C9-8B89-46FD-9194-534C880D19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153638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10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79720C-6A3F-461D-92B5-DB162DAEC992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96F6BB5-7692-4238-9DD1-DFD256ABD9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24B064C6-6CC9-4AD6-B457-91F1728FF01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753125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037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71E7E5F-799C-4004-B2E5-E58767ADECC1}" type="slidenum">
              <a:rPr lang="it-IT" altLang="it-IT" sz="1200"/>
              <a:pPr/>
              <a:t>75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8BECCE8-458F-4EED-8051-F7A569EA48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64B588C4-7081-4E9A-BC31-A4C0360A02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525420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048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C9DC6BA-64B0-419A-A9A9-10F05A035F48}" type="slidenum">
              <a:rPr lang="it-IT" altLang="it-IT" sz="1200"/>
              <a:pPr/>
              <a:t>76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94B15B3-54B5-45D8-9708-FE025C720F4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F5352892-D8C6-433E-894A-51C090F531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553844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B2CDFB-D177-4FF7-BC84-C56B4AB6E7C8}" type="slidenum">
              <a:rPr lang="it-IT" altLang="it-IT" sz="1200" smtClean="0"/>
              <a:pPr/>
              <a:t>79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601293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0C097C-ADF2-4AA9-98EC-E3430F2D2F58}" type="slidenum">
              <a:rPr lang="it-IT" altLang="it-IT" sz="1200" smtClean="0"/>
              <a:pPr/>
              <a:t>80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444859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DDD312-8DB2-494C-9B5C-9013485E49DC}" type="slidenum">
              <a:rPr lang="it-IT" altLang="it-IT" sz="1200"/>
              <a:pPr/>
              <a:t>81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682489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D155FB-E013-4692-B852-1BAF5C923349}" type="slidenum">
              <a:rPr lang="it-IT" altLang="it-IT" sz="1200"/>
              <a:pPr/>
              <a:t>82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165643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egnaposto note 2">
            <a:extLst/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 b="1" dirty="0"/>
              <a:t>La maggioranza del campione, il 62,2%, dichiara di non aderire ad alcun tipo di </a:t>
            </a:r>
            <a:r>
              <a:rPr lang="it-IT" altLang="it-IT" b="1" i="1" dirty="0"/>
              <a:t>network </a:t>
            </a:r>
            <a:r>
              <a:rPr lang="it-IT" altLang="it-IT" b="1" dirty="0"/>
              <a:t>professionale, e su questo fronte la categoria forense presenta ampi spazi per costruire e alimentare network di collaborazione professionale, in una più generale ottica di rilancio e di crescita della propria attività </a:t>
            </a:r>
            <a:r>
              <a:rPr lang="it-IT" altLang="it-IT" b="1" dirty="0">
                <a:solidFill>
                  <a:srgbClr val="0070C0"/>
                </a:solidFill>
              </a:rPr>
              <a:t>I dati raccolti mostrano in conclusione come la </a:t>
            </a:r>
            <a:r>
              <a:rPr lang="it-IT" altLang="it-IT" b="1" i="1" dirty="0">
                <a:solidFill>
                  <a:srgbClr val="0070C0"/>
                </a:solidFill>
              </a:rPr>
              <a:t>propensione a stare in network con altri professionisti o con altre strutture con cui collaborare lascia ancora ampi spazi alla costruzione di rapporti e relazioni professionali</a:t>
            </a:r>
            <a:r>
              <a:rPr lang="it-IT" altLang="it-IT" sz="1050" b="1" dirty="0">
                <a:solidFill>
                  <a:srgbClr val="0070C0"/>
                </a:solidFill>
              </a:rPr>
              <a:t>;</a:t>
            </a:r>
          </a:p>
          <a:p>
            <a:pPr>
              <a:defRPr/>
            </a:pPr>
            <a:endParaRPr lang="it-IT" altLang="it-IT" dirty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10BD76-AE6C-4C28-90F9-E61A0BBB4416}" type="slidenum">
              <a:rPr lang="it-IT" altLang="it-IT" sz="1200" smtClean="0"/>
              <a:pPr/>
              <a:t>83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452534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F92EC7-481C-4FFE-95ED-B8E9F37FB8DA}" type="slidenum">
              <a:rPr lang="it-IT" altLang="it-IT" sz="1200"/>
              <a:pPr/>
              <a:t>84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874957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>
            <a:extLst/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defRPr/>
            </a:pPr>
            <a:r>
              <a:rPr lang="it-IT" dirty="0"/>
              <a:t>«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categoria forense ricorre prevalentemente a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canali di natura personale e fiduciaria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(passaparola tra clienti e le relazioni sociali e amicali), mentre assolutamente secondari risultano le altre tipologie (network/accordi professionali, sito dello studio, iniziative promozionali). </a:t>
            </a:r>
          </a:p>
          <a:p>
            <a:pPr algn="just">
              <a:defRPr/>
            </a:pPr>
            <a:r>
              <a:rPr lang="it-IT" dirty="0"/>
              <a:t>I dati raccolti sugli strumenti utilizzati dalla categoria forense evidenziano con estrema nettezza come la categoria ritenga che la relazione che si instaura tra avvocato e cliente sia una relazione squisitamente fiduciaria e di natura personale. </a:t>
            </a:r>
          </a:p>
          <a:p>
            <a:pPr algn="just">
              <a:defRPr/>
            </a:pPr>
            <a:r>
              <a:rPr lang="it-IT" dirty="0"/>
              <a:t>I risultati evidenziano, infatti, che ben </a:t>
            </a:r>
            <a:r>
              <a:rPr lang="it-IT" b="1" dirty="0">
                <a:solidFill>
                  <a:srgbClr val="FF0000"/>
                </a:solidFill>
              </a:rPr>
              <a:t>l’87%</a:t>
            </a:r>
            <a:r>
              <a:rPr lang="it-IT" dirty="0"/>
              <a:t> degli avvocati ritiene di promuovere la propria attività professionale </a:t>
            </a:r>
            <a:r>
              <a:rPr lang="it-IT" b="1" dirty="0">
                <a:solidFill>
                  <a:srgbClr val="FF0000"/>
                </a:solidFill>
              </a:rPr>
              <a:t>attraverso il semplice passaparola tra clienti</a:t>
            </a:r>
            <a:r>
              <a:rPr lang="it-IT" dirty="0"/>
              <a:t>; e </a:t>
            </a:r>
            <a:r>
              <a:rPr lang="it-IT" b="1" dirty="0">
                <a:solidFill>
                  <a:srgbClr val="FF0000"/>
                </a:solidFill>
              </a:rPr>
              <a:t>il 76,3% attraverso, invece, relazioni sociali e amicizie; </a:t>
            </a:r>
            <a:r>
              <a:rPr lang="it-IT" dirty="0"/>
              <a:t>secondarie risultano essere le altre tipologie di promozione dello studio professionale che vedono indicate nel 24,6% dei casi le collaborazioni e/o gli accordi con altri studi professionali; nel 15,4% la partecipazione attiva alla vita pubblica locale o nazionale; nel 13,4% il sito web dello studio; al 4,4% iniziative promozionali ad hoc (seminari, convegni, ecc.); al 2,4% promozione mirata presso target emergenti; nel 1,3% la pubblicità su riviste di settore o giornali.</a:t>
            </a:r>
          </a:p>
          <a:p>
            <a:pPr algn="just">
              <a:defRPr/>
            </a:pPr>
            <a:endParaRPr lang="it-IT" dirty="0"/>
          </a:p>
          <a:p>
            <a:pPr>
              <a:defRPr/>
            </a:pPr>
            <a:endParaRPr lang="it-IT" altLang="it-IT" dirty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843C40-7321-4844-A51A-4A63D5364DFB}" type="slidenum">
              <a:rPr lang="it-IT" altLang="it-IT" sz="1200"/>
              <a:pPr/>
              <a:t>85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533040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07E9A-F04F-43A0-9440-23FDC1FB1A39}" type="slidenum">
              <a:rPr lang="it-IT" altLang="it-IT" sz="1200"/>
              <a:pPr/>
              <a:t>86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68748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20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5C6A10-85A1-48D0-B2E7-7C0C30EAD4DC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D49B76E-6B76-42FE-A78E-A787A7BB66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36ED5778-A1FE-4B80-BEBB-FC604B5469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994811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it-IT" altLang="it-IT" b="1" i="1">
                <a:solidFill>
                  <a:srgbClr val="FF0000"/>
                </a:solidFill>
              </a:rPr>
              <a:t>L’avvocatura si rivolge al mercato scommettendo ancora poco sulle potenzialità offerte dall’ICT</a:t>
            </a:r>
            <a:r>
              <a:rPr lang="it-IT" altLang="it-IT" b="1">
                <a:solidFill>
                  <a:srgbClr val="FF0000"/>
                </a:solidFill>
              </a:rPr>
              <a:t>; </a:t>
            </a:r>
            <a:r>
              <a:rPr lang="it-IT" altLang="it-IT"/>
              <a:t>solo una minoranza degli studi, infatti, si è dotata di un proprio sito e solo una percentuale ancora molto marginale utilizza la piattaforma informatica dello studio per interagire con la propria clientela. </a:t>
            </a:r>
          </a:p>
          <a:p>
            <a:pPr algn="just"/>
            <a:r>
              <a:rPr lang="it-IT" altLang="it-IT"/>
              <a:t>In merito agli indici di propensione all’informatizzazione e ai processi di digitalizzazione l’avvocatura mostra di investire poco sulle potenzialità dell’ICT. </a:t>
            </a:r>
          </a:p>
          <a:p>
            <a:pPr algn="just"/>
            <a:r>
              <a:rPr lang="it-IT" altLang="it-IT" b="1">
                <a:solidFill>
                  <a:srgbClr val="FF0000"/>
                </a:solidFill>
              </a:rPr>
              <a:t>Il 74,2% del campione intervistato dichiara, infatti, che lo studio presso il quale svolge la propria attività professionale non è dotato di un proprio sito web (il dato al Sud cresce sino all’84,5%), </a:t>
            </a:r>
            <a:r>
              <a:rPr lang="it-IT" altLang="it-IT"/>
              <a:t>mentre il 20,9%, pur dichiarando che lo studio in cui esercita la professione ha un proprio sito web, </a:t>
            </a:r>
            <a:r>
              <a:rPr lang="it-IT" altLang="it-IT" b="1"/>
              <a:t>precisa che il sito web ha solo ed esclusivamente una finalità di natura promozionale; mentre solo il 4,9% degli intervistati ha dichiarato che lo studio ha un sito web la cui finalità è quella di interagire con la clientela.</a:t>
            </a:r>
          </a:p>
          <a:p>
            <a:endParaRPr lang="it-IT" altLang="it-IT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9FC3F08-B85C-40CF-B03B-EC5D8092BE09}" type="slidenum">
              <a:rPr lang="it-IT" altLang="it-IT" sz="1200"/>
              <a:pPr/>
              <a:t>87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940676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La </a:t>
            </a:r>
            <a:r>
              <a:rPr lang="it-IT" altLang="it-IT" b="1"/>
              <a:t>comfort zone</a:t>
            </a:r>
            <a:r>
              <a:rPr lang="it-IT" altLang="it-IT"/>
              <a:t>è dunque un nido caldo e accogliente, i cui spazi sono conosciuti, ordinati e non c’è la possibilità di inciampare, anche solo per distrazione, in un doloroso fallimento. Ma, come scienza ci insegna, i nidi non sono che case effimere, pronte a trasformarsi in trampolini di lancio in cui </a:t>
            </a:r>
            <a:r>
              <a:rPr lang="it-IT" altLang="it-IT">
                <a:hlinkClick r:id="rId3"/>
              </a:rPr>
              <a:t>spiccare il volo</a:t>
            </a:r>
            <a:r>
              <a:rPr lang="it-IT" altLang="it-IT"/>
              <a:t>.</a:t>
            </a:r>
          </a:p>
        </p:txBody>
      </p:sp>
      <p:sp>
        <p:nvSpPr>
          <p:cNvPr id="1597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9692F7E-6E55-4C66-AE74-BB9AEB412051}" type="slidenum">
              <a:rPr lang="it-IT" altLang="it-IT" sz="1200"/>
              <a:pPr/>
              <a:t>89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808438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Segnaposto note 2">
            <a:extLst/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defRPr/>
            </a:pPr>
            <a:r>
              <a:rPr lang="it-IT" altLang="it-IT" b="1" i="1"/>
              <a:t>«…..il piccolo è bello, il rifiuto impaurito della tecnologia e la contaminazione con il capitale di rischio, il localismo e la mancanza di una formazione moderna (quanti avvocati sanno leggere un bilancio) finora non hanno affatto funzionato»</a:t>
            </a:r>
          </a:p>
          <a:p>
            <a:pPr algn="just">
              <a:defRPr/>
            </a:pPr>
            <a:r>
              <a:rPr lang="it-IT" altLang="it-IT">
                <a:solidFill>
                  <a:srgbClr val="FF0000"/>
                </a:solidFill>
              </a:rPr>
              <a:t>«</a:t>
            </a:r>
            <a:r>
              <a:rPr lang="it-IT" altLang="it-IT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punto in cui si è arrivati scommettere sul nuovo è diventato l’unico atteggiamento prudente da assumere: la conservazione dell’esistente è un rischio molto più grave»</a:t>
            </a:r>
          </a:p>
          <a:p>
            <a:pPr>
              <a:defRPr/>
            </a:pPr>
            <a:endParaRPr lang="it-IT" altLang="it-IT" dirty="0"/>
          </a:p>
        </p:txBody>
      </p:sp>
      <p:sp>
        <p:nvSpPr>
          <p:cNvPr id="160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B73B48E-14B3-48A2-BA5C-620127EE4E59}" type="slidenum">
              <a:rPr lang="it-IT" altLang="it-IT" sz="1200"/>
              <a:pPr/>
              <a:t>91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260861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058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662C63-6E39-43E0-92F6-51A157C31893}" type="slidenum">
              <a:rPr lang="it-IT" altLang="it-IT" sz="1200"/>
              <a:pPr/>
              <a:t>109</a:t>
            </a:fld>
            <a:endParaRPr lang="it-IT" altLang="it-IT" sz="1200"/>
          </a:p>
        </p:txBody>
      </p:sp>
      <p:sp>
        <p:nvSpPr>
          <p:cNvPr id="205829" name="Segnaposto data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200"/>
              <a:t>03/12/2018</a:t>
            </a:r>
          </a:p>
        </p:txBody>
      </p:sp>
      <p:sp>
        <p:nvSpPr>
          <p:cNvPr id="205830" name="Segnaposto intestazione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200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65977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30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038AF4-90C8-4406-BF77-5C32B2DF55E8}" type="slidenum">
              <a:rPr lang="it-IT" altLang="it-IT" sz="1200"/>
              <a:pPr/>
              <a:t>26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2A99E168-0CB0-451D-B18D-025AB790D70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8479AE47-1D5E-4DEF-AB7B-523F10A4B69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400200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40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8C7F2FC-512A-4CDE-A508-6A342C53A96E}" type="slidenum">
              <a:rPr lang="it-IT" altLang="it-IT" sz="1200"/>
              <a:pPr/>
              <a:t>27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415F444-65B0-4CD0-9D14-3C7E419B35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0151A601-9757-4ECE-89EA-5764077721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48470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5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13B2CB-7D8A-4B17-A76E-1ADFA838CB65}" type="slidenum">
              <a:rPr lang="it-IT" altLang="it-IT" sz="1200"/>
              <a:pPr/>
              <a:t>35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ACE7C24-5719-4B4E-A2AB-EC9D99469F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FC3181C0-2DD3-4F5D-811B-0204F76F19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475758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6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D9BC74-E037-40C1-B72C-E91AF9C58C35}" type="slidenum">
              <a:rPr lang="it-IT" altLang="it-IT" sz="1200"/>
              <a:pPr/>
              <a:t>36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E46D59C-8A52-4C53-AADF-5C79CE54405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27C7D945-F481-4C65-8684-E3F386F9A75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2913697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7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17550" indent="-274638" defTabSz="9128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03313" indent="-220663" defTabSz="9128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44638" indent="-220663" defTabSz="9128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1987550" indent="-220663" defTabSz="9128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447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019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591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6350" indent="-22066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A9637C9-6E9E-44CE-9145-57ED9239468B}" type="slidenum">
              <a:rPr lang="it-IT" altLang="it-IT" sz="1200"/>
              <a:pPr/>
              <a:t>38</a:t>
            </a:fld>
            <a:endParaRPr lang="it-IT" altLang="it-IT" sz="120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685814C9-2323-481A-830A-4D6141AFCFC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03/12/2018</a:t>
            </a:r>
          </a:p>
        </p:txBody>
      </p:sp>
      <p:sp>
        <p:nvSpPr>
          <p:cNvPr id="3" name="Segnaposto intestazione 2">
            <a:extLst>
              <a:ext uri="{FF2B5EF4-FFF2-40B4-BE49-F238E27FC236}">
                <a16:creationId xmlns:a16="http://schemas.microsoft.com/office/drawing/2014/main" xmlns="" id="{63D640AC-6987-487D-9116-F7E51FE6DA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Avv. Giulia Facchini</a:t>
            </a:r>
          </a:p>
        </p:txBody>
      </p:sp>
    </p:spTree>
    <p:extLst>
      <p:ext uri="{BB962C8B-B14F-4D97-AF65-F5344CB8AC3E}">
        <p14:creationId xmlns:p14="http://schemas.microsoft.com/office/powerpoint/2010/main" val="35436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71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54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43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98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3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60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54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63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15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5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57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773CF-6380-4780-8243-E94AE3F376EB}" type="datetimeFigureOut">
              <a:rPr lang="it-IT" smtClean="0"/>
              <a:pPr/>
              <a:t>15/05/2019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CE7D-46E0-4325-920C-5DC86E35091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33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vistastudio.com/standard/perche-le-donne-non-fanno-carriera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ittersweetcomunicazione.it/domande-potenti-cosa-sono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ittersweetcomunicazione.it/scegliere-i-clienti-isabel-colomb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bittersweetcomunicazione.it/come-tenere-i-clienti-isabel-colombo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ittersweetcomunicazione.it/scegliere-i-clienti-isabel-colomb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odicedeontologico-cnf.it/GM/2017-244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ea.it/blog/calcolo-costo-orario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934C10F-A4DE-4E43-896B-CAF81681D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25325" cy="214312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it-IT" sz="4000" b="1" dirty="0"/>
              <a:t>Una professione che cambia:</a:t>
            </a:r>
            <a:br>
              <a:rPr lang="it-IT" sz="4000" b="1" dirty="0"/>
            </a:br>
            <a:r>
              <a:rPr lang="it-IT" sz="4000" b="1" dirty="0"/>
              <a:t>Giovani avvocati, marketing e deontologia, a cavallo tra due mondi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3DF4407-A647-4421-ADD0-A6B674108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0575" y="2180098"/>
            <a:ext cx="7305875" cy="189660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16 APRILE 2019 ORDINE AVVOCATI CUNEO 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7D4EA625-6613-41E5-8792-C112E89BCAA8}"/>
              </a:ext>
            </a:extLst>
          </p:cNvPr>
          <p:cNvSpPr txBox="1">
            <a:spLocks/>
          </p:cNvSpPr>
          <p:nvPr/>
        </p:nvSpPr>
        <p:spPr>
          <a:xfrm>
            <a:off x="4876800" y="4286250"/>
            <a:ext cx="6908868" cy="24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/>
              <a:t>Avv. Giulia Facchini</a:t>
            </a:r>
          </a:p>
          <a:p>
            <a:pPr algn="just"/>
            <a:r>
              <a:rPr lang="it-IT" sz="2800" b="1" dirty="0"/>
              <a:t>Perché siamo sempre più poveri e come provare a invertire il trend reddituale negativo: gestione dei costi e pricing oltre le tariffe forensi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C192302-7E99-4996-B2AA-80721DED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0098"/>
            <a:ext cx="4600575" cy="45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8B82E7B-D9DF-4B41-ACFB-D1348C3F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22989" cy="14316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Siamo cosi …dolcemente complicate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B6FFE1-FEB9-4222-B073-A7716E9FF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00995"/>
            <a:ext cx="7886700" cy="535700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it-IT" sz="12800" i="1" dirty="0"/>
              <a:t>Potrei continuare all'infinito.</a:t>
            </a:r>
          </a:p>
          <a:p>
            <a:pPr marL="0" indent="0" algn="just">
              <a:buNone/>
            </a:pPr>
            <a:r>
              <a:rPr lang="it-IT" sz="12800" i="1" dirty="0"/>
              <a:t>Lo so che qualcuno di voi penserà: la baby </a:t>
            </a:r>
            <a:r>
              <a:rPr lang="it-IT" sz="12800" i="1" dirty="0" err="1"/>
              <a:t>sitter</a:t>
            </a:r>
            <a:r>
              <a:rPr lang="it-IT" sz="12800" i="1" dirty="0"/>
              <a:t>? </a:t>
            </a:r>
          </a:p>
          <a:p>
            <a:pPr marL="0" indent="0" algn="just">
              <a:buNone/>
            </a:pPr>
            <a:r>
              <a:rPr lang="it-IT" sz="12800" i="1" dirty="0"/>
              <a:t>Eh no. </a:t>
            </a:r>
            <a:r>
              <a:rPr lang="it-IT" sz="12800" i="1" dirty="0" err="1"/>
              <a:t>Perchè</a:t>
            </a:r>
            <a:r>
              <a:rPr lang="it-IT" sz="12800" i="1" dirty="0"/>
              <a:t> così come non posso permettermi una segretaria non posso permettermi una baby sitter. </a:t>
            </a:r>
          </a:p>
          <a:p>
            <a:pPr marL="0" indent="0" algn="just">
              <a:buNone/>
            </a:pPr>
            <a:r>
              <a:rPr lang="it-IT" sz="12800" i="1" dirty="0"/>
              <a:t>Tralascio la cassa avvocati (la mia maternità l'ho usata per pagarmi la cassa dello stesso anno...) e la questione i crediti formativi. </a:t>
            </a:r>
            <a:r>
              <a:rPr lang="it-IT" sz="1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Infine, in  tutto questo, dopo aver fatto sacrifici il cliente non paga, allora le mie energie preferisco indirizzarle verso i miei figli.</a:t>
            </a:r>
          </a:p>
          <a:p>
            <a:pPr marL="0" indent="0" algn="just">
              <a:buNone/>
            </a:pPr>
            <a:r>
              <a:rPr lang="it-IT" sz="12800" i="1" dirty="0"/>
              <a:t> </a:t>
            </a:r>
          </a:p>
          <a:p>
            <a:pPr algn="just"/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60B7C86A-9495-4F13-A15A-A8720B5FC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886699" y="1600200"/>
            <a:ext cx="4115519" cy="4690528"/>
          </a:xfrm>
          <a:prstGeom prst="rect">
            <a:avLst/>
          </a:prstGeom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EC00A4A3-D697-4298-B393-E62B5627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393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B05EECE-0D47-48B2-8E65-2C9BB090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16892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/>
              <a:t>BENEDETTA PIOLA CASELLI (LA SCOMMESSA DI PUNTARE SUI SOGGETTI VULNERABILI)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9C1F33DE-CB3C-4BF2-A4D1-515D37387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0839" y="1168925"/>
            <a:ext cx="12192001" cy="56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4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A8D5B6-4D4A-427F-8B82-491A1862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178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/>
              <a:t>OTTIMO SITO, CHIARA SEGMENTAZIONE DEL MERCATO, POCO SEO  -SEARCH  ENGINE OPTIMIZATION-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80BB5754-296D-4E87-9F75-E4AC408AF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47975"/>
            <a:ext cx="12192000" cy="60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256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xmlns="" id="{DFEDF443-3D2E-4DBE-88A3-C0525B35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3181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UN ESEMPIO SINGOLARE E CREATIVO  - COMMERCIALISTA E PSICOLOGA-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5B68AB8F-777D-41B9-A05D-99A85A7CB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0068" y="1185767"/>
            <a:ext cx="12302068" cy="5971953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126513B1-02CD-42E3-979E-605BF0380FD4}"/>
              </a:ext>
            </a:extLst>
          </p:cNvPr>
          <p:cNvSpPr/>
          <p:nvPr/>
        </p:nvSpPr>
        <p:spPr>
          <a:xfrm>
            <a:off x="3084352" y="3280095"/>
            <a:ext cx="6831435" cy="4110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8BE96607-E485-486D-B709-1BEA5F4D0674}"/>
              </a:ext>
            </a:extLst>
          </p:cNvPr>
          <p:cNvSpPr/>
          <p:nvPr/>
        </p:nvSpPr>
        <p:spPr>
          <a:xfrm>
            <a:off x="1094995" y="3691155"/>
            <a:ext cx="1989355" cy="20831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74C8599-2EAA-4AF5-963F-1663945B46F7}"/>
              </a:ext>
            </a:extLst>
          </p:cNvPr>
          <p:cNvSpPr/>
          <p:nvPr/>
        </p:nvSpPr>
        <p:spPr>
          <a:xfrm>
            <a:off x="1151467" y="59436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7262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xmlns="" id="{09A3C220-3FF1-4489-AEA0-59348438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121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/>
              <a:t>ARCHITETTO E PSICOLOGA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7181ACE5-3ED1-48A8-AA94-0953F1BB0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038" y="1319752"/>
            <a:ext cx="12108962" cy="53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76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A364FD31-AC18-458D-AC10-806AE72BF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4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368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1473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UNO STRUMENTO DI MARKETING: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IL PRO BONO AVVOCATI DI STRADA ……….</a:t>
            </a:r>
          </a:p>
        </p:txBody>
      </p:sp>
      <p:pic>
        <p:nvPicPr>
          <p:cNvPr id="3074" name="Picture 2" descr="Risultati immagini per numero di avvocati a nord e sud ital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1" y="1414733"/>
            <a:ext cx="5411440" cy="54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74F6FC9D-BB2E-4926-92AB-D384AFB6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936" y="635601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2597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83546"/>
            <a:ext cx="12122989" cy="167603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/>
              <a:t>UNO STRUMENTO DI MARKETING: </a:t>
            </a:r>
            <a:br>
              <a:rPr lang="it-IT" dirty="0"/>
            </a:br>
            <a:r>
              <a:rPr lang="it-IT" dirty="0"/>
              <a:t>IL PRO BONO AVVOCATI DI STRADA ……….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57774"/>
            <a:ext cx="12192000" cy="5400226"/>
          </a:xfrm>
          <a:prstGeom prst="rect">
            <a:avLst/>
          </a:prstGeom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4E7EFF07-7986-488E-BEB8-30C5D4AA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602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383891B-1F22-4C9B-B5A3-3CF69F11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119" y="1092306"/>
            <a:ext cx="6109355" cy="437644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/>
              <a:t>QUELLO CHE VOGLIAMO DIRVI E’ CHE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869AACA-5DCC-4991-8B23-D02ABD897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72223"/>
            <a:ext cx="5048250" cy="6562725"/>
          </a:xfrm>
          <a:prstGeom prst="rect">
            <a:avLst/>
          </a:prstGeom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xmlns="" id="{2FAA2CA6-A790-4CCA-854E-08F11229CE38}"/>
              </a:ext>
            </a:extLst>
          </p:cNvPr>
          <p:cNvSpPr/>
          <p:nvPr/>
        </p:nvSpPr>
        <p:spPr>
          <a:xfrm>
            <a:off x="2234153" y="3280528"/>
            <a:ext cx="3242820" cy="1734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9196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6FF5435-161B-4BF6-872C-DC62A0D9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8093"/>
            <a:ext cx="12192000" cy="166441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E anche che …………….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xmlns="" id="{E8474E3E-18E7-4005-940B-BAC0A5E56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6320"/>
            <a:ext cx="12192000" cy="55737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578129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-37549" y="0"/>
            <a:ext cx="6200223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it-IT" altLang="it-IT" sz="3600" b="1" dirty="0">
              <a:solidFill>
                <a:srgbClr val="0066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it-IT" altLang="it-IT" sz="3600" b="1" dirty="0">
              <a:solidFill>
                <a:srgbClr val="0066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it-IT" altLang="it-IT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it-IT" altLang="it-IT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it-IT" altLang="it-IT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GRAZIE </a:t>
            </a:r>
          </a:p>
          <a:p>
            <a:pPr marL="0" indent="0" algn="ctr">
              <a:buNone/>
            </a:pPr>
            <a:r>
              <a:rPr lang="it-IT" altLang="it-IT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</a:rPr>
              <a:t>PER LA VOSTRA ATTENZIONE</a:t>
            </a:r>
            <a:endParaRPr lang="it-IT" altLang="it-IT" sz="3600" b="1" u="sng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7765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0"/>
            <a:ext cx="582874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38" y="648001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0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1999" cy="150962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it-IT" altLang="it-IT" sz="3600" dirty="0">
                <a:solidFill>
                  <a:schemeClr val="bg1"/>
                </a:solidFill>
              </a:rPr>
              <a:t>Apriamo una doverosa perentesi </a:t>
            </a:r>
            <a:br>
              <a:rPr lang="it-IT" altLang="it-IT" sz="3600" dirty="0">
                <a:solidFill>
                  <a:schemeClr val="bg1"/>
                </a:solidFill>
              </a:rPr>
            </a:br>
            <a:r>
              <a:rPr lang="it-IT" altLang="it-IT" sz="3600" b="1" dirty="0" err="1">
                <a:solidFill>
                  <a:schemeClr val="bg1"/>
                </a:solidFill>
              </a:rPr>
              <a:t>Perchè</a:t>
            </a:r>
            <a:r>
              <a:rPr lang="it-IT" altLang="it-IT" sz="3600" b="1" dirty="0">
                <a:solidFill>
                  <a:schemeClr val="bg1"/>
                </a:solidFill>
              </a:rPr>
              <a:t> le donne faticano a parlare di denaro e a farsi pagare? </a:t>
            </a:r>
          </a:p>
        </p:txBody>
      </p:sp>
      <p:sp>
        <p:nvSpPr>
          <p:cNvPr id="8195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1" y="1509623"/>
            <a:ext cx="6357668" cy="5348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altLang="it-IT" sz="4000" dirty="0"/>
              <a:t>Scrive l’economista americana Linda </a:t>
            </a:r>
            <a:r>
              <a:rPr lang="it-IT" altLang="it-IT" sz="4000" dirty="0" err="1"/>
              <a:t>Babcock</a:t>
            </a:r>
            <a:r>
              <a:rPr lang="it-IT" altLang="it-IT" sz="4000" dirty="0"/>
              <a:t>: </a:t>
            </a:r>
            <a:r>
              <a:rPr lang="it-IT" altLang="it-IT" sz="4000" i="1" dirty="0"/>
              <a:t>«quando si tratta di trattare “per sé” le donne mollano, con perdite cospicue in retribuzione e carriera. La priorità è “salvare le relazioni”, che per le donne restano il bene assoluto».</a:t>
            </a:r>
          </a:p>
        </p:txBody>
      </p:sp>
      <p:pic>
        <p:nvPicPr>
          <p:cNvPr id="8196" name="Picture 2" descr="Risultati immagini per donne e sold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7669" y="1514475"/>
            <a:ext cx="5834331" cy="5287933"/>
          </a:xfrm>
          <a:noFill/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0B45D398-EF45-499C-B0B8-1D98027A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33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7551" y="2538945"/>
            <a:ext cx="5124450" cy="281221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379636"/>
            <a:ext cx="6977911" cy="5478364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it-IT" sz="2400" dirty="0"/>
              <a:t>1) le donne sono troppo insicure, tendono sistematicamente a sottostimare le proprie capacità, e questo è un male perché l’insicurezza le spinge a non farsi avanti; </a:t>
            </a:r>
          </a:p>
          <a:p>
            <a:pPr marL="0" indent="0" algn="just">
              <a:buNone/>
              <a:defRPr/>
            </a:pPr>
            <a:r>
              <a:rPr lang="it-IT" sz="2400" dirty="0"/>
              <a:t>2) gli uomini, al contrario, sono sicuri di sé, tendono sistematicamente a sovrastimare le proprie capacità, fino al punto di ritenersi qualificati per lavori che in realtà richiederebbero il doppio delle loro competenze. </a:t>
            </a:r>
          </a:p>
          <a:p>
            <a:pPr marL="0" indent="0" algn="just">
              <a:buNone/>
              <a:defRPr/>
            </a:pPr>
            <a:r>
              <a:rPr lang="it-IT" sz="2400" b="1" dirty="0"/>
              <a:t>Essere sicuri di sé, anche quando questo significa avere un’idea spropositata delle proprie capacità è esattamente ciò che il mercato richiede. </a:t>
            </a:r>
            <a:r>
              <a:rPr lang="it-IT" sz="2400" b="1" dirty="0">
                <a:solidFill>
                  <a:srgbClr val="C00000"/>
                </a:solidFill>
              </a:rPr>
              <a:t>Le donne dovrebbero imparare ad avere un po’ più fiducia di sé. Insomma, va riformata la psiche femminile, non il mercato del lavoro.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D6902B69-9FE3-4C70-BA89-724495678D31}"/>
              </a:ext>
            </a:extLst>
          </p:cNvPr>
          <p:cNvSpPr/>
          <p:nvPr/>
        </p:nvSpPr>
        <p:spPr>
          <a:xfrm>
            <a:off x="0" y="-5359"/>
            <a:ext cx="12122989" cy="13849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2800" b="1" dirty="0" err="1">
                <a:solidFill>
                  <a:srgbClr val="0070C0"/>
                </a:solidFill>
              </a:rPr>
              <a:t>Perchè</a:t>
            </a:r>
            <a:r>
              <a:rPr lang="it-IT" altLang="it-IT" sz="2800" b="1" dirty="0">
                <a:solidFill>
                  <a:srgbClr val="0070C0"/>
                </a:solidFill>
              </a:rPr>
              <a:t> le donne faticano a parlare di denaro e a farsi pagare? </a:t>
            </a:r>
          </a:p>
          <a:p>
            <a:pPr>
              <a:defRPr/>
            </a:pPr>
            <a:r>
              <a:rPr lang="it-IT" sz="2800" b="1" dirty="0" err="1"/>
              <a:t>Kay</a:t>
            </a:r>
            <a:r>
              <a:rPr lang="it-IT" sz="2800" b="1" dirty="0"/>
              <a:t> e </a:t>
            </a:r>
            <a:r>
              <a:rPr lang="it-IT" sz="2800" b="1" dirty="0" err="1"/>
              <a:t>Shipman</a:t>
            </a:r>
            <a:r>
              <a:rPr lang="it-IT" sz="2800" b="1" dirty="0"/>
              <a:t> </a:t>
            </a:r>
            <a:r>
              <a:rPr lang="it-IT" sz="2800" b="1" dirty="0">
                <a:hlinkClick r:id="rId3"/>
              </a:rPr>
              <a:t>http://www.rivistastudio.com/standard/perche-le-donne-non-fanno-carriera/</a:t>
            </a:r>
            <a:r>
              <a:rPr lang="it-IT" sz="2800" b="1" dirty="0"/>
              <a:t> </a:t>
            </a:r>
          </a:p>
        </p:txBody>
      </p:sp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F99516D-4E88-47B8-8CBC-BDE28F38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3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0"/>
            <a:ext cx="12122989" cy="155275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altLang="it-IT" b="1" dirty="0" err="1">
                <a:solidFill>
                  <a:srgbClr val="C00000"/>
                </a:solidFill>
              </a:rPr>
              <a:t>Perchè</a:t>
            </a:r>
            <a:r>
              <a:rPr lang="it-IT" altLang="it-IT" b="1" dirty="0">
                <a:solidFill>
                  <a:srgbClr val="C00000"/>
                </a:solidFill>
              </a:rPr>
              <a:t> le donne faticano a parlare di denaro e a farsi pagare?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242" name="Segnaposto contenuto 5"/>
          <p:cNvSpPr>
            <a:spLocks noGrp="1" noChangeArrowheads="1"/>
          </p:cNvSpPr>
          <p:nvPr>
            <p:ph sz="half" idx="1"/>
          </p:nvPr>
        </p:nvSpPr>
        <p:spPr>
          <a:xfrm>
            <a:off x="66125" y="1552755"/>
            <a:ext cx="6300170" cy="530524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altLang="it-IT" sz="3200" dirty="0"/>
              <a:t>Secondo dati raccolti dalla </a:t>
            </a:r>
            <a:r>
              <a:rPr lang="it-IT" altLang="it-IT" sz="3200" dirty="0" err="1"/>
              <a:t>Hewlett</a:t>
            </a:r>
            <a:r>
              <a:rPr lang="it-IT" altLang="it-IT" sz="3200" dirty="0"/>
              <a:t> </a:t>
            </a:r>
            <a:r>
              <a:rPr lang="it-IT" altLang="it-IT" sz="3200" dirty="0" err="1"/>
              <a:t>Packard</a:t>
            </a:r>
            <a:r>
              <a:rPr lang="it-IT" altLang="it-IT" sz="3200" dirty="0"/>
              <a:t> sul comportamento dei propri dipendenti. </a:t>
            </a:r>
            <a:r>
              <a:rPr lang="it-IT" altLang="it-IT" sz="3200" b="1" dirty="0"/>
              <a:t>le donne, in media, fanno domanda per una posizione soltanto quando possiedono il 100% dei requisiti, gli uomini quando hanno il 50% dei requisiti</a:t>
            </a:r>
            <a:r>
              <a:rPr lang="it-IT" altLang="it-IT" b="1" dirty="0"/>
              <a:t>.</a:t>
            </a:r>
          </a:p>
        </p:txBody>
      </p:sp>
      <p:pic>
        <p:nvPicPr>
          <p:cNvPr id="10243" name="Picture 2" descr="Risultati immagini per donne che  non sanno farsi vale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94" y="1552755"/>
            <a:ext cx="5768782" cy="5249653"/>
          </a:xfrm>
          <a:noFill/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C9A0720-527F-47D7-B509-55B981F8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64" y="8937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7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 noChangeArrowheads="1"/>
          </p:cNvSpPr>
          <p:nvPr>
            <p:ph type="title"/>
          </p:nvPr>
        </p:nvSpPr>
        <p:spPr>
          <a:xfrm>
            <a:off x="0" y="55592"/>
            <a:ext cx="12192000" cy="1385019"/>
          </a:xfrm>
        </p:spPr>
        <p:txBody>
          <a:bodyPr>
            <a:normAutofit/>
          </a:bodyPr>
          <a:lstStyle/>
          <a:p>
            <a:r>
              <a:rPr lang="it-IT" altLang="it-IT" b="1" dirty="0">
                <a:solidFill>
                  <a:srgbClr val="C00000"/>
                </a:solidFill>
              </a:rPr>
              <a:t>Perché le donne faticano a parlare di denaro e a farsi pagare? </a:t>
            </a:r>
            <a:r>
              <a:rPr lang="it-IT" altLang="it-IT" sz="1600" dirty="0">
                <a:solidFill>
                  <a:srgbClr val="C00000"/>
                </a:solidFill>
              </a:rPr>
              <a:t>https://www.bittersweetcomunicazione.it/come-farsi-pagare-dai-clienti/</a:t>
            </a:r>
          </a:p>
        </p:txBody>
      </p:sp>
      <p:sp>
        <p:nvSpPr>
          <p:cNvPr id="11267" name="Segnaposto contenuto 5"/>
          <p:cNvSpPr>
            <a:spLocks noGrp="1" noChangeArrowheads="1"/>
          </p:cNvSpPr>
          <p:nvPr>
            <p:ph idx="1"/>
          </p:nvPr>
        </p:nvSpPr>
        <p:spPr>
          <a:xfrm>
            <a:off x="66675" y="1385020"/>
            <a:ext cx="12192000" cy="54173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altLang="it-IT" sz="2700" dirty="0"/>
              <a:t>Il denaro non è “vile». Siamo stati abituati a pensare che chi pensa al guadagno debba essere per forza una persona meschina e avida. </a:t>
            </a:r>
            <a:r>
              <a:rPr lang="it-IT" altLang="it-IT" sz="2700" b="1" dirty="0"/>
              <a:t>Ma il denaro non è cattivo.</a:t>
            </a:r>
            <a:r>
              <a:rPr lang="it-IT" altLang="it-IT" sz="2700" dirty="0"/>
              <a:t> E’ uno strumento, è energia. Come tale, può essere usato bene o male, sprecato o trattenuto.</a:t>
            </a:r>
          </a:p>
          <a:p>
            <a:pPr marL="0" indent="0" algn="just">
              <a:buNone/>
            </a:pPr>
            <a:r>
              <a:rPr lang="it-IT" altLang="it-IT" sz="2700" dirty="0"/>
              <a:t>Nel caso di una situazione professionale, non è che stai rapinando una banca o rubando senza guardare in faccia nessuno.. sono venuti da te, ti hanno chiesto supporto per fare qualcosa che da soli, evidentemente, non possono fare. </a:t>
            </a:r>
            <a:r>
              <a:rPr lang="it-IT" altLang="it-IT" sz="2700" b="1" dirty="0">
                <a:hlinkClick r:id="rId2"/>
              </a:rPr>
              <a:t>Li hai ascoltati,</a:t>
            </a:r>
            <a:r>
              <a:rPr lang="it-IT" altLang="it-IT" sz="2700" b="1" dirty="0"/>
              <a:t> </a:t>
            </a:r>
            <a:r>
              <a:rPr lang="it-IT" altLang="it-IT" sz="2700" dirty="0"/>
              <a:t>hai fatto la tua proposta, hanno accettato. Fine della questione, </a:t>
            </a:r>
            <a:r>
              <a:rPr lang="it-IT" altLang="it-IT" sz="2700" dirty="0" err="1"/>
              <a:t>les</a:t>
            </a:r>
            <a:r>
              <a:rPr lang="it-IT" altLang="it-IT" sz="2700" dirty="0"/>
              <a:t> </a:t>
            </a:r>
            <a:r>
              <a:rPr lang="it-IT" altLang="it-IT" sz="2700" dirty="0" err="1"/>
              <a:t>jeux</a:t>
            </a:r>
            <a:r>
              <a:rPr lang="it-IT" altLang="it-IT" sz="2700" dirty="0"/>
              <a:t> </a:t>
            </a:r>
            <a:r>
              <a:rPr lang="it-IT" altLang="it-IT" sz="2700" dirty="0" err="1"/>
              <a:t>sont</a:t>
            </a:r>
            <a:r>
              <a:rPr lang="it-IT" altLang="it-IT" sz="2700" dirty="0"/>
              <a:t> </a:t>
            </a:r>
            <a:r>
              <a:rPr lang="it-IT" altLang="it-IT" sz="2700" dirty="0" err="1"/>
              <a:t>faits</a:t>
            </a:r>
            <a:r>
              <a:rPr lang="it-IT" altLang="it-IT" sz="2700" dirty="0"/>
              <a:t>. Se poi, alla fine di tutto, non riesci a farti pagare… beh, potrebbero esserci stati alcuni </a:t>
            </a:r>
            <a:r>
              <a:rPr lang="it-IT" altLang="it-IT" sz="2700" b="1" dirty="0"/>
              <a:t>passaggi comunicativi poco chiari.</a:t>
            </a:r>
          </a:p>
          <a:p>
            <a:pPr marL="0" indent="0" algn="just">
              <a:buNone/>
            </a:pPr>
            <a:r>
              <a:rPr lang="it-IT" altLang="it-IT" sz="2700" dirty="0"/>
              <a:t>Quindi, </a:t>
            </a:r>
            <a:r>
              <a:rPr lang="it-IT" altLang="it-IT" sz="2700" b="1" dirty="0"/>
              <a:t>resetta il significato che il denaro ha per te  </a:t>
            </a:r>
            <a:r>
              <a:rPr lang="it-IT" altLang="it-IT" sz="2700" dirty="0"/>
              <a:t>e prova a vederlo sotto una nuova luce: cosa potrebbe rappresentare, in chiave positiva? La libertà, l’autonomia, l’indipendenza? La possibilità di aiutare gli altri? La sicurezza per la tua famiglia? </a:t>
            </a:r>
          </a:p>
        </p:txBody>
      </p:sp>
      <p:pic>
        <p:nvPicPr>
          <p:cNvPr id="4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C2DB9967-40F6-42B5-8BE3-AE2F5291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14" y="87474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19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6951"/>
          </a:xfrm>
        </p:spPr>
        <p:txBody>
          <a:bodyPr>
            <a:normAutofit/>
          </a:bodyPr>
          <a:lstStyle/>
          <a:p>
            <a:r>
              <a:rPr lang="it-IT" altLang="it-IT" sz="4400" dirty="0">
                <a:solidFill>
                  <a:srgbClr val="C00000"/>
                </a:solidFill>
              </a:rPr>
              <a:t>Le regole  auree per la/il professionista</a:t>
            </a:r>
            <a:r>
              <a:rPr lang="it-IT" altLang="it-IT" dirty="0">
                <a:solidFill>
                  <a:srgbClr val="0070C0"/>
                </a:solidFill>
              </a:rPr>
              <a:t/>
            </a:r>
            <a:br>
              <a:rPr lang="it-IT" altLang="it-IT" dirty="0">
                <a:solidFill>
                  <a:srgbClr val="0070C0"/>
                </a:solidFill>
              </a:rPr>
            </a:br>
            <a:r>
              <a:rPr lang="it-IT" altLang="it-IT" sz="2000" dirty="0"/>
              <a:t>https://www.bittersweetcomunicazione.it/come-farsi-pagare-dai-clienti/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0E40C5B3-8C2B-42FE-80FE-7135F3EF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999" y="1304925"/>
            <a:ext cx="8499356" cy="55530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arenR"/>
              <a:defRPr/>
            </a:pPr>
            <a:r>
              <a:rPr lang="it-IT" sz="2800" b="1" cap="all" dirty="0"/>
              <a:t>IL PREVENTIVO (O IL CONTRATTO), ALTRIMENTI DETTO: METTI NERO SU BIANCO</a:t>
            </a:r>
          </a:p>
          <a:p>
            <a:pPr marL="457200" indent="-457200" algn="just">
              <a:buFont typeface="+mj-lt"/>
              <a:buAutoNum type="arabicParenR"/>
              <a:defRPr/>
            </a:pPr>
            <a:r>
              <a:rPr lang="it-IT" sz="2800" b="1" cap="all" dirty="0"/>
              <a:t>L’ACCONTO, ALTRIMENTI DETTO: LA TESTIMONIANZA D’IMPEGNO</a:t>
            </a:r>
          </a:p>
          <a:p>
            <a:pPr marL="457200" indent="-457200" algn="just">
              <a:buFont typeface="+mj-lt"/>
              <a:buAutoNum type="arabicParenR"/>
              <a:defRPr/>
            </a:pPr>
            <a:r>
              <a:rPr lang="it-IT" sz="2800" b="1" cap="all" dirty="0"/>
              <a:t>IL “LISTINO PREZZI”, ALTRIMENTI DETTO: DI’ SUBITO SE QUALCOSA È A </a:t>
            </a:r>
            <a:r>
              <a:rPr lang="it-IT" sz="2800" b="1" cap="all" dirty="0" err="1"/>
              <a:t>PAGAMENTo</a:t>
            </a:r>
            <a:r>
              <a:rPr lang="it-IT" sz="2800" b="1" cap="all" dirty="0"/>
              <a:t> o se il preventivo </a:t>
            </a:r>
            <a:r>
              <a:rPr lang="it-IT" sz="2800" b="1" cap="all" dirty="0" err="1"/>
              <a:t>e’</a:t>
            </a:r>
            <a:r>
              <a:rPr lang="it-IT" sz="2800" b="1" cap="all" dirty="0"/>
              <a:t> da rivedere  </a:t>
            </a:r>
          </a:p>
          <a:p>
            <a:pPr marL="457200" indent="-457200" algn="just">
              <a:buFont typeface="+mj-lt"/>
              <a:buAutoNum type="arabicParenR"/>
              <a:defRPr/>
            </a:pPr>
            <a:r>
              <a:rPr lang="it-IT" sz="2800" b="1" cap="all" dirty="0"/>
              <a:t>IL “REMIND” AMMINISTRATIVO, ALTRIMENTI DETTO: HAI FATTO LA FATTURA?</a:t>
            </a:r>
          </a:p>
          <a:p>
            <a:pPr marL="457200" indent="-457200" algn="just">
              <a:buFont typeface="+mj-lt"/>
              <a:buAutoNum type="arabicParenR"/>
              <a:defRPr/>
            </a:pPr>
            <a:r>
              <a:rPr lang="it-IT" sz="2800" b="1" cap="all" dirty="0"/>
              <a:t>IL CLIENTE GIUSTO, ALTRIMENTI DETTO: SELEZIONA CON CHI VUOI LAVORARE</a:t>
            </a:r>
          </a:p>
          <a:p>
            <a:pPr algn="just">
              <a:defRPr/>
            </a:pPr>
            <a:endParaRPr lang="it-IT" sz="2800" cap="all" dirty="0"/>
          </a:p>
          <a:p>
            <a:pPr algn="just">
              <a:defRPr/>
            </a:pPr>
            <a:endParaRPr lang="it-IT" cap="all" dirty="0"/>
          </a:p>
          <a:p>
            <a:pPr algn="just">
              <a:defRPr/>
            </a:pPr>
            <a:endParaRPr lang="it-IT" cap="all" dirty="0"/>
          </a:p>
          <a:p>
            <a:pPr algn="just">
              <a:defRPr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950" y="2066092"/>
            <a:ext cx="3347049" cy="3332173"/>
          </a:xfrm>
          <a:prstGeom prst="rect">
            <a:avLst/>
          </a:prstGeom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5E8C12D-40F5-4D2E-831C-D9F4B6B6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9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AA2062-42B7-44CE-9C5F-D3B6AF91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2" y="0"/>
            <a:ext cx="12122988" cy="13811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4900" dirty="0">
                <a:solidFill>
                  <a:srgbClr val="C00000"/>
                </a:solidFill>
              </a:rPr>
              <a:t/>
            </a:r>
            <a:br>
              <a:rPr lang="it-IT" sz="4900" dirty="0">
                <a:solidFill>
                  <a:srgbClr val="C00000"/>
                </a:solidFill>
              </a:rPr>
            </a:br>
            <a:r>
              <a:rPr lang="it-IT" sz="4900" dirty="0">
                <a:solidFill>
                  <a:srgbClr val="C00000"/>
                </a:solidFill>
              </a:rPr>
              <a:t>Come farsi pagare?? Riflessioni semiserie dal blog </a:t>
            </a:r>
            <a:r>
              <a:rPr lang="it-IT" sz="2800" dirty="0">
                <a:solidFill>
                  <a:srgbClr val="0070C0"/>
                </a:solidFill>
              </a:rPr>
              <a:t/>
            </a:r>
            <a:br>
              <a:rPr lang="it-IT" sz="2800" dirty="0">
                <a:solidFill>
                  <a:srgbClr val="0070C0"/>
                </a:solidFill>
              </a:rPr>
            </a:br>
            <a:r>
              <a:rPr lang="it-IT" altLang="it-IT" sz="2200" dirty="0"/>
              <a:t>www.bittersweetcomunicazione.it/come-farsi-pagare-dai-clienti/</a:t>
            </a:r>
            <a:r>
              <a:rPr lang="it-IT" dirty="0">
                <a:solidFill>
                  <a:srgbClr val="0070C0"/>
                </a:solidFill>
              </a:rPr>
              <a:t/>
            </a: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B7C31BD-3728-4DA7-91D4-9D995B283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12" y="1181100"/>
            <a:ext cx="6952889" cy="5676899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Tx/>
              <a:buAutoNum type="arabicPeriod"/>
              <a:defRPr/>
            </a:pPr>
            <a:r>
              <a:rPr lang="it-IT" sz="2400" b="1" cap="all" dirty="0"/>
              <a:t>IL PREVENTIVO (O IL CONTRATTO), ALTRIMENTI DETTO: METTI NERO SU BIANCO</a:t>
            </a:r>
          </a:p>
          <a:p>
            <a:pPr marL="0" indent="0">
              <a:buNone/>
              <a:defRPr/>
            </a:pPr>
            <a:endParaRPr lang="it-IT" sz="2400" dirty="0"/>
          </a:p>
          <a:p>
            <a:pPr marL="0" indent="0" algn="just">
              <a:buNone/>
              <a:defRPr/>
            </a:pPr>
            <a:r>
              <a:rPr lang="it-IT" sz="4000" dirty="0"/>
              <a:t>Ti è mai capitato di non far firmare nulla “perché tanto è un amico, è mio fratello, è mio </a:t>
            </a:r>
            <a:r>
              <a:rPr lang="it-IT" sz="4000" dirty="0" err="1"/>
              <a:t>cuggggino</a:t>
            </a:r>
            <a:r>
              <a:rPr lang="it-IT" sz="4000" dirty="0"/>
              <a:t> di 4° grado, c’ha gli occhi sinceri, ha le scarpe che mi piacciono….. e per tutti questi motivi SICURAMENTE NON MI FREGA???”</a:t>
            </a:r>
          </a:p>
        </p:txBody>
      </p:sp>
      <p:pic>
        <p:nvPicPr>
          <p:cNvPr id="14340" name="Segnaposto contenuto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7223" y="2352675"/>
            <a:ext cx="4954777" cy="3463851"/>
          </a:xfrm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4AF1FE6-0BCA-42A2-8361-CE1DCA2E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B0611F9-982F-4988-890E-0177A01CE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672" y="396815"/>
            <a:ext cx="7686471" cy="6102991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it-IT" sz="3000" dirty="0"/>
              <a:t>Ma il preventivo da firmare -</a:t>
            </a:r>
            <a:r>
              <a:rPr lang="it-IT" sz="3000" b="1" dirty="0"/>
              <a:t>PERALTRO OGGI OBBLIGATORIO- </a:t>
            </a:r>
            <a:r>
              <a:rPr lang="it-IT" sz="3000" dirty="0"/>
              <a:t> non dovrebbe essere visto come una denuncia di diffida, bensì come </a:t>
            </a:r>
            <a:r>
              <a:rPr lang="it-IT" sz="3000" b="1" dirty="0">
                <a:hlinkClick r:id="rId2"/>
              </a:rPr>
              <a:t>una buona abitudine perché ogni cosa sia ordinata e chiara</a:t>
            </a:r>
            <a:r>
              <a:rPr lang="it-IT" sz="3000" dirty="0"/>
              <a:t> per tutti i giocatori</a:t>
            </a:r>
            <a:r>
              <a:rPr lang="it-IT" sz="3000" b="1" dirty="0"/>
              <a:t>. </a:t>
            </a:r>
          </a:p>
          <a:p>
            <a:pPr marL="0" indent="0" algn="just">
              <a:buNone/>
              <a:defRPr/>
            </a:pPr>
            <a:r>
              <a:rPr lang="it-IT" sz="3000" b="1" dirty="0"/>
              <a:t>Se si vuole fare un gioco di squadra, ci vogliono delle regole in campo</a:t>
            </a:r>
            <a:r>
              <a:rPr lang="it-IT" sz="3000" dirty="0"/>
              <a:t>. Inoltre, non vuoi sicuramente ritrovarti, dopo due mesi dall’inizio dei lavori, a dirti “Cos’è che gli avevo detto? Chi deve fare cosa? Ma devo pagarlo io o mi deve pagare lui…..?” </a:t>
            </a:r>
          </a:p>
          <a:p>
            <a:pPr marL="0" indent="0" algn="just">
              <a:buNone/>
              <a:defRPr/>
            </a:pPr>
            <a:r>
              <a:rPr lang="it-IT" sz="3000" dirty="0" err="1"/>
              <a:t>Ocho</a:t>
            </a:r>
            <a:r>
              <a:rPr lang="it-IT" sz="3000" dirty="0"/>
              <a:t> che quando i clienti diventano 20 rischi di fare un bel casotto e in questo caso se non ti pagano, il problema è più tuo che loro.</a:t>
            </a:r>
            <a:r>
              <a:rPr lang="it-IT" sz="3000" dirty="0">
                <a:solidFill>
                  <a:srgbClr val="0070C0"/>
                </a:solidFill>
              </a:rPr>
              <a:t> </a:t>
            </a:r>
            <a:endParaRPr lang="it-IT" sz="3000" cap="all" dirty="0"/>
          </a:p>
          <a:p>
            <a:pPr algn="just">
              <a:defRPr/>
            </a:pPr>
            <a:endParaRPr lang="it-IT" sz="3000" dirty="0"/>
          </a:p>
          <a:p>
            <a:pPr algn="just">
              <a:defRPr/>
            </a:pPr>
            <a:endParaRPr lang="it-IT" sz="3000" dirty="0"/>
          </a:p>
        </p:txBody>
      </p:sp>
      <p:pic>
        <p:nvPicPr>
          <p:cNvPr id="15363" name="Segnaposto contenuto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1933" y="2649956"/>
            <a:ext cx="3214716" cy="3920993"/>
          </a:xfr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7C19139-23DF-4126-A507-BB09CBAF4D18}"/>
              </a:ext>
            </a:extLst>
          </p:cNvPr>
          <p:cNvSpPr/>
          <p:nvPr/>
        </p:nvSpPr>
        <p:spPr>
          <a:xfrm>
            <a:off x="8295707" y="473075"/>
            <a:ext cx="3280942" cy="187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500" dirty="0">
                <a:solidFill>
                  <a:srgbClr val="0070C0"/>
                </a:solidFill>
              </a:rPr>
              <a:t>dal blog  https://www.bittersweetcomunicazione.it/come-farsi-pagare-dai-clienti</a:t>
            </a:r>
            <a:endParaRPr lang="it-IT" sz="2500" dirty="0"/>
          </a:p>
        </p:txBody>
      </p:sp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22B58A6A-21F5-4EC5-A316-09855C88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9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8934B8-8837-4CE0-BC28-3F2AF0FF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92"/>
            <a:ext cx="12192000" cy="1298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4000" cap="all" dirty="0">
                <a:solidFill>
                  <a:srgbClr val="0070C0"/>
                </a:solidFill>
              </a:rPr>
              <a:t>2</a:t>
            </a:r>
            <a:r>
              <a:rPr lang="it-IT" sz="4000" b="1" cap="all" dirty="0">
                <a:solidFill>
                  <a:srgbClr val="C00000"/>
                </a:solidFill>
              </a:rPr>
              <a:t>. L’ACCONTO, ALTRIMENTI DETTO: LA TESTIMONIANZA D’IMPEGNO</a:t>
            </a:r>
            <a:r>
              <a:rPr lang="it-IT" sz="2000" b="1" cap="all" dirty="0">
                <a:solidFill>
                  <a:srgbClr val="C00000"/>
                </a:solidFill>
              </a:rPr>
              <a:t> </a:t>
            </a:r>
            <a:r>
              <a:rPr lang="it-IT" altLang="it-IT" sz="2000" b="1" dirty="0">
                <a:solidFill>
                  <a:srgbClr val="C00000"/>
                </a:solidFill>
              </a:rPr>
              <a:t>https://www.bittersweetcomunicazione.it/come-farsi-pagare-dai-clienti/</a:t>
            </a:r>
            <a:r>
              <a:rPr lang="it-IT" sz="2000" b="1" cap="all" dirty="0">
                <a:solidFill>
                  <a:srgbClr val="C00000"/>
                </a:solidFill>
              </a:rPr>
              <a:t/>
            </a:r>
            <a:br>
              <a:rPr lang="it-IT" sz="2000" b="1" cap="all" dirty="0">
                <a:solidFill>
                  <a:srgbClr val="C00000"/>
                </a:solidFill>
              </a:rPr>
            </a:b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xmlns="" id="{3FA24C19-D9C0-4D38-B572-093050175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54348"/>
            <a:ext cx="6804346" cy="5503652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it-IT" sz="3200" dirty="0"/>
              <a:t>L’acconto non significa dire al cliente “voglio che tu mi paghi prima di fare il lavoro”.</a:t>
            </a:r>
          </a:p>
          <a:p>
            <a:pPr marL="0" indent="0" algn="just">
              <a:buNone/>
              <a:defRPr/>
            </a:pPr>
            <a:r>
              <a:rPr lang="it-IT" sz="3200" dirty="0"/>
              <a:t>Significa </a:t>
            </a:r>
            <a:r>
              <a:rPr lang="it-IT" sz="3200" b="1" dirty="0"/>
              <a:t>“Fammi capire che hai davvero voglia di impegnarti con me”;</a:t>
            </a:r>
            <a:r>
              <a:rPr lang="it-IT" sz="3200" dirty="0"/>
              <a:t> se fornisci un servizio potresti avere dei costi da sostenere anticipando i soldi per il cliente, o più semplicemente potresti aver bisogno di organizzare il tuo tempo in modo da non prendere impegni con altri clienti, apposta per seguire questo progetto.</a:t>
            </a:r>
          </a:p>
          <a:p>
            <a:pPr marL="457200" indent="-457200" algn="just">
              <a:buFontTx/>
              <a:buAutoNum type="alphaUcPeriod"/>
              <a:defRPr/>
            </a:pPr>
            <a:endParaRPr lang="it-IT" sz="3200" dirty="0"/>
          </a:p>
          <a:p>
            <a:pPr marL="0" indent="0">
              <a:buNone/>
              <a:defRPr/>
            </a:pPr>
            <a:endParaRPr lang="it-IT" dirty="0"/>
          </a:p>
        </p:txBody>
      </p:sp>
      <p:pic>
        <p:nvPicPr>
          <p:cNvPr id="16388" name="Segnaposto contenuto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346" y="1495426"/>
            <a:ext cx="5094356" cy="5306982"/>
          </a:xfrm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42B7D7EC-F894-4226-91A5-63E27AF5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76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8D68459-26A1-41BE-8F26-05684627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84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600" b="1" cap="all" dirty="0">
                <a:solidFill>
                  <a:srgbClr val="C00000"/>
                </a:solidFill>
              </a:rPr>
              <a:t>2. L’ACCONTO, ALTRIMENTI DETTO: LA TESTIMONIANZA D’IMPEGNO </a:t>
            </a:r>
            <a:r>
              <a:rPr lang="it-IT" altLang="it-IT" sz="2200" b="1" dirty="0">
                <a:solidFill>
                  <a:srgbClr val="C00000"/>
                </a:solidFill>
              </a:rPr>
              <a:t>https://www.bittersweetcomunicazione.it/come-farsi-pagare-dai-clienti</a:t>
            </a:r>
            <a:r>
              <a:rPr lang="it-IT" altLang="it-IT" sz="2200" b="1" dirty="0"/>
              <a:t>/</a:t>
            </a:r>
            <a:endParaRPr lang="it-IT" sz="2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64A3FC3-F15D-4CEB-8D9C-E93A46B3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049"/>
            <a:ext cx="12192000" cy="569594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it-IT" sz="3200" dirty="0"/>
              <a:t>Se il cliente, dopo aver parlato con te e preso tutte le informazioni del caso, non si fida a tal punto da non volerti pagare un acconto, può significare queste cose: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it-IT" sz="3200" b="1" dirty="0"/>
              <a:t>non sei stato convincente sulla tua competenza:</a:t>
            </a:r>
            <a:r>
              <a:rPr lang="it-IT" sz="3200" dirty="0"/>
              <a:t> hai risposto a tutte le sue domande? Fugato dubbi? Gli hai dato prova di essere una persona affidabile? Potrebbe esserci qualcosa nella tua comunicazione che ancora non è abbastanza chiara.  </a:t>
            </a:r>
            <a:r>
              <a:rPr lang="it-IT" sz="3200" b="1" dirty="0"/>
              <a:t>Trasparenza significa chiarezza,</a:t>
            </a:r>
            <a:r>
              <a:rPr lang="it-IT" sz="3200" dirty="0"/>
              <a:t> ma significa anche che spieghi subito come funziona il pagamento, qual è l’importo dell’acconto e come avviene il saldo del resto. 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it-IT" sz="3200" dirty="0"/>
              <a:t>Non esiste il “tranquillo che poi ci sistemiamo…”, perché se poi il cliente </a:t>
            </a:r>
            <a:r>
              <a:rPr lang="it-IT" sz="3200" b="1" dirty="0"/>
              <a:t>il cliente pensa che tu voglia fare il furbo.</a:t>
            </a:r>
            <a:r>
              <a:rPr lang="it-IT" sz="3200" dirty="0"/>
              <a:t> Prima gli dici «</a:t>
            </a:r>
            <a:r>
              <a:rPr lang="it-IT" sz="3200" i="1" dirty="0"/>
              <a:t>tranquillo poi ci sistemiamo</a:t>
            </a:r>
            <a:r>
              <a:rPr lang="it-IT" sz="3200" dirty="0"/>
              <a:t>» e poi gli mandi una parcella inaspettata</a:t>
            </a:r>
          </a:p>
          <a:p>
            <a:pPr>
              <a:defRPr/>
            </a:pPr>
            <a:endParaRPr lang="it-IT" sz="2400" dirty="0"/>
          </a:p>
        </p:txBody>
      </p:sp>
      <p:pic>
        <p:nvPicPr>
          <p:cNvPr id="4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8C4DA066-F069-45A3-9D6A-9D5C5966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066" y="203200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90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EAAB9B7-6305-455F-B175-4B8D5ACE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45" y="116633"/>
            <a:ext cx="11706046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/>
              <a:t>LE DINAMICHE REDDITUALI DEGLI AVVOCATI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9C301D0-4FB4-4151-A68A-4CCA39BAF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045" y="1452407"/>
            <a:ext cx="7930518" cy="516405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it-IT" sz="6500" i="1" dirty="0"/>
              <a:t>«Siamo i nuovi poveri gli ex ricchi quelli che non pagano più l’affitto dello studio e l’iva ma non lo possono dire quelli che se gli chiedi come va ti rispondono «Benissimo» persino tra colleghi anzi specialmente tra colleghi. «Come va il lavoro?» «Benissimo» ma non è vero va male ce n’è sempre meno e noi siamo troppi. </a:t>
            </a:r>
          </a:p>
          <a:p>
            <a:pPr marL="0" indent="0" algn="just">
              <a:spcAft>
                <a:spcPts val="1000"/>
              </a:spcAft>
              <a:buNone/>
            </a:pPr>
            <a:endParaRPr lang="it-IT" sz="5500" b="1" i="1" dirty="0"/>
          </a:p>
          <a:p>
            <a:pPr marL="0" indent="0" algn="just">
              <a:spcAft>
                <a:spcPts val="1000"/>
              </a:spcAft>
              <a:buNone/>
            </a:pPr>
            <a:r>
              <a:rPr lang="it-IT" sz="5500" b="1" i="1" dirty="0"/>
              <a:t>Enrico Morello, avvocato in Torino, «Ufficio salti mortali»  </a:t>
            </a:r>
            <a:r>
              <a:rPr lang="it-IT" sz="5500" b="1" i="1" dirty="0" err="1"/>
              <a:t>Edizone</a:t>
            </a:r>
            <a:r>
              <a:rPr lang="it-IT" sz="5500" b="1" i="1" dirty="0"/>
              <a:t> Codice 2018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3DFDCA55-62E7-4CA2-AFBF-7243673B9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06563" y="1452407"/>
            <a:ext cx="3775528" cy="52472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257" y="25526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30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224952"/>
          </a:xfrm>
        </p:spPr>
        <p:txBody>
          <a:bodyPr>
            <a:normAutofit fontScale="90000"/>
          </a:bodyPr>
          <a:lstStyle/>
          <a:p>
            <a:r>
              <a:rPr lang="it-IT" sz="3600" cap="all" dirty="0">
                <a:solidFill>
                  <a:srgbClr val="0070C0"/>
                </a:solidFill>
              </a:rPr>
              <a:t/>
            </a:r>
            <a:br>
              <a:rPr lang="it-IT" sz="3600" cap="all" dirty="0">
                <a:solidFill>
                  <a:srgbClr val="0070C0"/>
                </a:solidFill>
              </a:rPr>
            </a:br>
            <a:r>
              <a:rPr lang="it-IT" sz="3600" cap="all" dirty="0">
                <a:solidFill>
                  <a:srgbClr val="0070C0"/>
                </a:solidFill>
              </a:rPr>
              <a:t/>
            </a:r>
            <a:br>
              <a:rPr lang="it-IT" sz="3600" cap="all" dirty="0">
                <a:solidFill>
                  <a:srgbClr val="0070C0"/>
                </a:solidFill>
              </a:rPr>
            </a:br>
            <a:r>
              <a:rPr lang="it-IT" sz="3600" b="1" cap="all" dirty="0">
                <a:solidFill>
                  <a:srgbClr val="C00000"/>
                </a:solidFill>
              </a:rPr>
              <a:t>3. IL “LISTINO PREZZI”, ALTRIMENTI DETTO: DI’ SUBITO SE QUALCOSA È A PAGAMENTO</a:t>
            </a:r>
            <a:r>
              <a:rPr lang="it-IT" sz="2700" b="1" cap="all" dirty="0">
                <a:solidFill>
                  <a:srgbClr val="C00000"/>
                </a:solidFill>
              </a:rPr>
              <a:t> </a:t>
            </a:r>
            <a:r>
              <a:rPr lang="it-IT" altLang="it-IT" sz="2700" b="1" dirty="0">
                <a:solidFill>
                  <a:srgbClr val="C00000"/>
                </a:solidFill>
              </a:rPr>
              <a:t>https://www.bittersweetcomunicazione.it/come-farsi-pagare-dai-clienti/</a:t>
            </a:r>
            <a:endParaRPr lang="it-IT" altLang="it-IT" b="1" dirty="0">
              <a:solidFill>
                <a:srgbClr val="C00000"/>
              </a:solidFill>
            </a:endParaRP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5407758" y="1524000"/>
            <a:ext cx="6706603" cy="5333999"/>
          </a:xfrm>
        </p:spPr>
        <p:txBody>
          <a:bodyPr/>
          <a:lstStyle/>
          <a:p>
            <a:pPr fontAlgn="base"/>
            <a:r>
              <a:rPr lang="it-IT" dirty="0"/>
              <a:t>Questo è un suggerimento utile specie quando il progetto è ormai avviato e il tuo cliente ti chiede di aggiungere alcune cosine….. sì, ma alcune cosine si pagano. O no?</a:t>
            </a:r>
          </a:p>
          <a:p>
            <a:pPr fontAlgn="base"/>
            <a:r>
              <a:rPr lang="it-IT" dirty="0"/>
              <a:t>Beh, questo dipende da te, puoi decidere di </a:t>
            </a:r>
            <a:r>
              <a:rPr lang="it-IT" b="1" dirty="0">
                <a:hlinkClick r:id="rId2"/>
              </a:rPr>
              <a:t>omaggiare un servizio</a:t>
            </a:r>
            <a:r>
              <a:rPr lang="it-IT" b="1" dirty="0"/>
              <a:t> </a:t>
            </a:r>
            <a:r>
              <a:rPr lang="it-IT" dirty="0"/>
              <a:t>che non era previsto, oppure </a:t>
            </a:r>
            <a:r>
              <a:rPr lang="it-IT" b="1" dirty="0"/>
              <a:t>occorre dire subito se quella cosa richiede un costo a parte.</a:t>
            </a:r>
            <a:r>
              <a:rPr lang="it-IT" dirty="0"/>
              <a:t> </a:t>
            </a:r>
          </a:p>
          <a:p>
            <a:pPr fontAlgn="base"/>
            <a:r>
              <a:rPr lang="it-IT" dirty="0"/>
              <a:t>Anche qua, inutile fargli avere la fattura senza che lui se lo aspetti. Così come è inutile mangiarti il fegato perché “tutti si approfittano di te”. </a:t>
            </a:r>
          </a:p>
          <a:p>
            <a:pPr fontAlgn="base"/>
            <a:r>
              <a:rPr lang="it-IT" dirty="0">
                <a:solidFill>
                  <a:srgbClr val="FF0000"/>
                </a:solidFill>
              </a:rPr>
              <a:t>Se lo fanno, di chi è la responsabilità?</a:t>
            </a:r>
          </a:p>
          <a:p>
            <a:endParaRPr lang="it-IT" dirty="0"/>
          </a:p>
        </p:txBody>
      </p:sp>
      <p:pic>
        <p:nvPicPr>
          <p:cNvPr id="1026" name="Picture 2" descr="come farsi pagar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407759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D0A3FCC6-ECF1-491E-B848-379DAFC8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23" y="6342151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59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845" y="129397"/>
            <a:ext cx="11903015" cy="14578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4</a:t>
            </a:r>
            <a:r>
              <a:rPr lang="it-IT" b="1" dirty="0">
                <a:solidFill>
                  <a:srgbClr val="C00000"/>
                </a:solidFill>
              </a:rPr>
              <a:t>. IL “REMIND” AMMINISTRATIVO, ALTRIMENTI DETTO: HAI FATTO LA FATTURA?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9845" y="1871931"/>
            <a:ext cx="6761671" cy="4356341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C’è chi si lamenta di non essere pagato, scoprendo poi che il cliente era in attesa di ricevere una fattura (o un pro-forma), con i dati per effettuare il bonifico…</a:t>
            </a:r>
            <a:r>
              <a:rPr lang="it-IT" dirty="0" err="1"/>
              <a:t>ops</a:t>
            </a:r>
            <a:r>
              <a:rPr lang="it-IT" dirty="0"/>
              <a:t>!</a:t>
            </a:r>
          </a:p>
          <a:p>
            <a:pPr algn="just"/>
            <a:r>
              <a:rPr lang="it-IT" dirty="0"/>
              <a:t>Qua il discorso è molto semplice: se non sei tu il primo a ricordarti di farti pagare (e a ricordarlo a chi di dovere) di sicuro non lo farà il cliente. Si deve già ricordare di chi deve dei soldi a lui, vuoi anche che si ricordi di pagare te?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pic>
        <p:nvPicPr>
          <p:cNvPr id="2054" name="Picture 6" descr="Risultati immagini per mandare la fattu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01" y="2139262"/>
            <a:ext cx="4779554" cy="35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9A0D4E7E-13C7-456A-8E7C-E5824965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11" y="6350778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250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659" y="172529"/>
            <a:ext cx="11861321" cy="966159"/>
          </a:xfrm>
        </p:spPr>
        <p:txBody>
          <a:bodyPr>
            <a:normAutofit fontScale="90000"/>
          </a:bodyPr>
          <a:lstStyle/>
          <a:p>
            <a:r>
              <a:rPr lang="it-IT" b="1" cap="all" dirty="0">
                <a:solidFill>
                  <a:srgbClr val="C00000"/>
                </a:solidFill>
              </a:rPr>
              <a:t>5. IL CLIENTE GIUSTO, ALTRIMENTI DETTO: SELEZIONA CON CHI VUOI LAVORARE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751163"/>
            <a:ext cx="5516592" cy="3968150"/>
          </a:xfrm>
        </p:spPr>
        <p:txBody>
          <a:bodyPr>
            <a:normAutofit fontScale="92500" lnSpcReduction="10000"/>
          </a:bodyPr>
          <a:lstStyle/>
          <a:p>
            <a:pPr algn="just" fontAlgn="base"/>
            <a:r>
              <a:rPr lang="it-IT" dirty="0"/>
              <a:t>Che si tratti di onestà o di malessere cosmico, il discorso è lo stesso: </a:t>
            </a:r>
            <a:r>
              <a:rPr lang="it-IT" b="1" dirty="0">
                <a:hlinkClick r:id="rId2"/>
              </a:rPr>
              <a:t>la scelta del cliente è nelle tue mani.</a:t>
            </a:r>
            <a:endParaRPr lang="it-IT" dirty="0"/>
          </a:p>
          <a:p>
            <a:pPr algn="just" fontAlgn="base"/>
            <a:r>
              <a:rPr lang="it-IT" b="1" dirty="0"/>
              <a:t>Se capisci già che un cliente farà fatica a pagarti,</a:t>
            </a:r>
            <a:r>
              <a:rPr lang="it-IT" dirty="0"/>
              <a:t> puoi decidere di dartela a gambe levate prima ancora di avere a che fare con lui. Come in ogni buona relazione che si rispetti, si comunica in due e se l’altra persona non è disposta a collaborare, c’è poco da fare.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1366" y="1751163"/>
            <a:ext cx="5656725" cy="3968150"/>
          </a:xfrm>
          <a:prstGeom prst="rect">
            <a:avLst/>
          </a:prstGeom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17D38CD1-A856-4561-A06E-1EF0E857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6480175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33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contenuto 2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6098875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  <a:defRPr/>
            </a:pPr>
            <a:endParaRPr lang="it-IT" altLang="it-IT" sz="3200" b="1" i="1" dirty="0">
              <a:solidFill>
                <a:srgbClr val="E6B22A"/>
              </a:solidFill>
            </a:endParaRPr>
          </a:p>
          <a:p>
            <a:pPr marL="0" indent="0" algn="ctr">
              <a:buNone/>
              <a:defRPr/>
            </a:pPr>
            <a:endParaRPr lang="it-IT" altLang="it-IT" sz="6600" b="1" i="1" dirty="0">
              <a:solidFill>
                <a:srgbClr val="E6B22A"/>
              </a:solidFill>
            </a:endParaRPr>
          </a:p>
          <a:p>
            <a:pPr marL="0" indent="0" algn="ctr">
              <a:buNone/>
              <a:defRPr/>
            </a:pPr>
            <a:endParaRPr lang="it-IT" altLang="it-IT" sz="6600" b="1" i="1" dirty="0">
              <a:solidFill>
                <a:srgbClr val="E6B22A"/>
              </a:solidFill>
            </a:endParaRPr>
          </a:p>
          <a:p>
            <a:pPr marL="0" indent="0" algn="ctr">
              <a:buNone/>
              <a:defRPr/>
            </a:pPr>
            <a:r>
              <a:rPr lang="it-IT" altLang="it-IT" sz="6600" b="1" i="1" dirty="0">
                <a:solidFill>
                  <a:schemeClr val="bg1"/>
                </a:solidFill>
              </a:rPr>
              <a:t>LA MACARENA </a:t>
            </a:r>
          </a:p>
          <a:p>
            <a:pPr marL="0" indent="0" algn="ctr">
              <a:buNone/>
              <a:defRPr/>
            </a:pPr>
            <a:r>
              <a:rPr lang="it-IT" altLang="it-IT" sz="6600" b="1" i="1" dirty="0">
                <a:solidFill>
                  <a:schemeClr val="bg1"/>
                </a:solidFill>
              </a:rPr>
              <a:t>DELL’AVVOCATO </a:t>
            </a:r>
          </a:p>
        </p:txBody>
      </p:sp>
      <p:pic>
        <p:nvPicPr>
          <p:cNvPr id="71683" name="Segnaposto contenuto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8875" y="0"/>
            <a:ext cx="6093126" cy="6857999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99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esktop\macare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317"/>
            <a:ext cx="12192000" cy="69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246" y="186256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8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olo 1"/>
          <p:cNvSpPr>
            <a:spLocks noGrp="1" noChangeArrowheads="1"/>
          </p:cNvSpPr>
          <p:nvPr>
            <p:ph type="title"/>
          </p:nvPr>
        </p:nvSpPr>
        <p:spPr>
          <a:xfrm>
            <a:off x="0" y="1020095"/>
            <a:ext cx="12258136" cy="5837905"/>
          </a:xfrm>
        </p:spPr>
        <p:txBody>
          <a:bodyPr>
            <a:normAutofit fontScale="90000"/>
          </a:bodyPr>
          <a:lstStyle/>
          <a:p>
            <a:pPr indent="355600">
              <a:buFont typeface="Century Gothic" pitchFamily="34" charset="0"/>
              <a:buAutoNum type="alphaLcPeriod"/>
            </a:pPr>
            <a:r>
              <a:rPr lang="it-IT" altLang="it-IT" sz="5400" dirty="0">
                <a:solidFill>
                  <a:srgbClr val="0070C0"/>
                </a:solidFill>
              </a:rPr>
              <a:t/>
            </a:r>
            <a:br>
              <a:rPr lang="it-IT" altLang="it-IT" sz="5400" dirty="0">
                <a:solidFill>
                  <a:srgbClr val="0070C0"/>
                </a:solidFill>
              </a:rPr>
            </a:br>
            <a:r>
              <a:rPr lang="it-IT" altLang="it-IT" sz="5400" dirty="0">
                <a:solidFill>
                  <a:srgbClr val="0070C0"/>
                </a:solidFill>
              </a:rPr>
              <a:t/>
            </a:r>
            <a:br>
              <a:rPr lang="it-IT" altLang="it-IT" sz="5400" dirty="0">
                <a:solidFill>
                  <a:srgbClr val="0070C0"/>
                </a:solidFill>
              </a:rPr>
            </a:br>
            <a:r>
              <a:rPr lang="it-IT" altLang="it-IT" sz="5400" dirty="0">
                <a:solidFill>
                  <a:srgbClr val="0070C0"/>
                </a:solidFill>
              </a:rPr>
              <a:t>a. l’abolizione della tariffa.</a:t>
            </a:r>
            <a:br>
              <a:rPr lang="it-IT" altLang="it-IT" sz="5400" dirty="0">
                <a:solidFill>
                  <a:srgbClr val="0070C0"/>
                </a:solidFill>
              </a:rPr>
            </a:br>
            <a:r>
              <a:rPr lang="it-IT" altLang="it-IT" sz="5400" dirty="0">
                <a:solidFill>
                  <a:srgbClr val="0070C0"/>
                </a:solidFill>
              </a:rPr>
              <a:t>b. </a:t>
            </a:r>
            <a:r>
              <a:rPr lang="it-IT" altLang="it-IT" sz="5400" b="1" dirty="0">
                <a:solidFill>
                  <a:srgbClr val="0070C0"/>
                </a:solidFill>
              </a:rPr>
              <a:t>la possibilità di concordare con il cliente il    </a:t>
            </a:r>
            <a:br>
              <a:rPr lang="it-IT" altLang="it-IT" sz="5400" b="1" dirty="0">
                <a:solidFill>
                  <a:srgbClr val="0070C0"/>
                </a:solidFill>
              </a:rPr>
            </a:br>
            <a:r>
              <a:rPr lang="it-IT" altLang="it-IT" sz="5400" b="1" dirty="0">
                <a:solidFill>
                  <a:srgbClr val="0070C0"/>
                </a:solidFill>
              </a:rPr>
              <a:t>    prezzo della prestazione professionale.</a:t>
            </a:r>
            <a:br>
              <a:rPr lang="it-IT" altLang="it-IT" sz="5400" b="1" dirty="0">
                <a:solidFill>
                  <a:srgbClr val="0070C0"/>
                </a:solidFill>
              </a:rPr>
            </a:br>
            <a:r>
              <a:rPr lang="it-IT" altLang="it-IT" sz="5400" dirty="0">
                <a:solidFill>
                  <a:srgbClr val="0070C0"/>
                </a:solidFill>
                <a:latin typeface="Arial" charset="0"/>
              </a:rPr>
              <a:t>Recita il comma 2: </a:t>
            </a:r>
            <a:r>
              <a:rPr lang="it-IT" altLang="it-IT" sz="5400" i="1" dirty="0">
                <a:solidFill>
                  <a:srgbClr val="0070C0"/>
                </a:solidFill>
                <a:latin typeface="Arial" charset="0"/>
              </a:rPr>
              <a:t>“Il compenso spettante al professionista è pattuito </a:t>
            </a:r>
            <a:r>
              <a:rPr lang="it-IT" altLang="it-IT" sz="5400" i="1" dirty="0">
                <a:solidFill>
                  <a:srgbClr val="FF0000"/>
                </a:solidFill>
                <a:latin typeface="Arial" charset="0"/>
              </a:rPr>
              <a:t>di regola (oggi non </a:t>
            </a:r>
            <a:r>
              <a:rPr lang="it-IT" altLang="it-IT" sz="5400" i="1" dirty="0" err="1">
                <a:solidFill>
                  <a:srgbClr val="FF0000"/>
                </a:solidFill>
                <a:latin typeface="Arial" charset="0"/>
              </a:rPr>
              <a:t>piu’</a:t>
            </a:r>
            <a:r>
              <a:rPr lang="it-IT" altLang="it-IT" sz="5400" i="1" dirty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it-IT" altLang="it-IT" sz="5400" b="1" i="1" dirty="0">
                <a:solidFill>
                  <a:srgbClr val="0070C0"/>
                </a:solidFill>
                <a:latin typeface="Arial" charset="0"/>
              </a:rPr>
              <a:t>per iscritto all'atto del conferimento dell'incarico professionale” </a:t>
            </a:r>
            <a:r>
              <a:rPr lang="it-IT" altLang="it-IT" sz="5400" dirty="0">
                <a:latin typeface="Arial" charset="0"/>
              </a:rPr>
              <a:t/>
            </a:r>
            <a:br>
              <a:rPr lang="it-IT" altLang="it-IT" sz="5400" dirty="0">
                <a:latin typeface="Arial" charset="0"/>
              </a:rPr>
            </a:br>
            <a:endParaRPr lang="it-IT" altLang="it-IT" sz="5400" b="1" dirty="0">
              <a:solidFill>
                <a:srgbClr val="0070C0"/>
              </a:solidFill>
            </a:endParaRPr>
          </a:p>
        </p:txBody>
      </p:sp>
      <p:sp>
        <p:nvSpPr>
          <p:cNvPr id="73731" name="Rettangolo 2"/>
          <p:cNvSpPr>
            <a:spLocks noChangeArrowheads="1"/>
          </p:cNvSpPr>
          <p:nvPr/>
        </p:nvSpPr>
        <p:spPr bwMode="auto">
          <a:xfrm>
            <a:off x="0" y="65988"/>
            <a:ext cx="12192000" cy="95410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charset="0"/>
              </a:rPr>
              <a:t>LA LEGGE </a:t>
            </a:r>
            <a:r>
              <a:rPr lang="it-IT" altLang="it-IT" sz="2800" b="1" dirty="0">
                <a:solidFill>
                  <a:schemeClr val="bg1"/>
                </a:solidFill>
                <a:latin typeface="Arial" charset="0"/>
              </a:rPr>
              <a:t>31 DICEMBRE 2012, N. 247 (RIFORMA DELLA PROFESSIONE</a:t>
            </a:r>
            <a:r>
              <a:rPr lang="it-IT" altLang="it-IT" sz="2800" b="1">
                <a:solidFill>
                  <a:schemeClr val="bg1"/>
                </a:solidFill>
                <a:latin typeface="Arial" charset="0"/>
              </a:rPr>
              <a:t>) ART. 13</a:t>
            </a:r>
            <a:r>
              <a:rPr lang="it-IT" altLang="it-IT" sz="2800">
                <a:solidFill>
                  <a:schemeClr val="bg1"/>
                </a:solidFill>
                <a:latin typeface="Arial" charset="0"/>
              </a:rPr>
              <a:t> PREVEDE:</a:t>
            </a:r>
            <a:endParaRPr lang="it-IT" altLang="it-IT" sz="2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09" y="64211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97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474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it-IT" sz="2800" b="1" dirty="0">
                <a:solidFill>
                  <a:schemeClr val="bg1"/>
                </a:solidFill>
              </a:rPr>
              <a:t/>
            </a:r>
            <a:br>
              <a:rPr lang="it-IT" sz="2800" b="1" dirty="0">
                <a:solidFill>
                  <a:schemeClr val="bg1"/>
                </a:solidFill>
              </a:rPr>
            </a:br>
            <a:r>
              <a:rPr lang="it-IT" sz="2800" b="1" dirty="0">
                <a:solidFill>
                  <a:schemeClr val="bg1"/>
                </a:solidFill>
              </a:rPr>
              <a:t>QUALI LE MODALITÀ DI CALCOLO DEL COMPENSO PREVISTE? </a:t>
            </a:r>
            <a:r>
              <a:rPr lang="it-IT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0" y="1124744"/>
            <a:ext cx="7928443" cy="573325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pattuizione dei compensi è libera: </a:t>
            </a:r>
          </a:p>
          <a:p>
            <a:pPr marL="0" indent="0">
              <a:buNone/>
              <a:defRPr/>
            </a:pP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 ammessa: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la pattuizione a tempo,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in misura forfetaria,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per convenzione avente ad oggetto uno o più affari,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in base all'assolvimento e ai tempi di erogazione della prestazione,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per singole fasi o prestazioni o per l'intera attività,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dirty="0"/>
              <a:t>a percentuale sul valore dell'affare o su quanto si prevede possa giovarsene, non soltanto a livello strettamente patrimoniale, il destinatario della prestazione.</a:t>
            </a:r>
          </a:p>
        </p:txBody>
      </p:sp>
      <p:pic>
        <p:nvPicPr>
          <p:cNvPr id="4098" name="Picture 2" descr="Risultati immagini per calcolatrice immagin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40" y="1124744"/>
            <a:ext cx="4358171" cy="54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809" y="660709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22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02752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altLang="it-IT" sz="3500" dirty="0">
                <a:solidFill>
                  <a:schemeClr val="bg1"/>
                </a:solidFill>
              </a:rPr>
              <a:t>SE NULLA E’ STATO VALIDAMENTE PATTUITO</a:t>
            </a:r>
          </a:p>
        </p:txBody>
      </p:sp>
      <p:sp>
        <p:nvSpPr>
          <p:cNvPr id="3" name="Rettangolo 2">
            <a:extLst/>
          </p:cNvPr>
          <p:cNvSpPr/>
          <p:nvPr/>
        </p:nvSpPr>
        <p:spPr>
          <a:xfrm>
            <a:off x="0" y="1027521"/>
            <a:ext cx="768530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defRPr/>
            </a:pPr>
            <a:r>
              <a:rPr lang="it-IT" sz="3800" i="1" dirty="0">
                <a:solidFill>
                  <a:srgbClr val="0070C0"/>
                </a:solidFill>
              </a:rPr>
              <a:t>“</a:t>
            </a:r>
            <a:r>
              <a:rPr lang="it-IT" sz="3800" i="1" dirty="0"/>
              <a:t>I parametri indicati nel decreto emanato dal Ministro della giustizia, su proposta del CNF… si applicano </a:t>
            </a:r>
          </a:p>
          <a:p>
            <a:pPr marL="457200" indent="-457200" algn="just">
              <a:buFontTx/>
              <a:buChar char="-"/>
              <a:defRPr/>
            </a:pPr>
            <a:r>
              <a:rPr lang="it-IT" sz="3800" b="1" dirty="0"/>
              <a:t>quando all'atto dell'incarico o successivamente il compenso non sia stato determinato in forma scritta</a:t>
            </a:r>
          </a:p>
          <a:p>
            <a:pPr marL="457200" indent="-457200" algn="just">
              <a:buFontTx/>
              <a:buChar char="-"/>
              <a:defRPr/>
            </a:pPr>
            <a:r>
              <a:rPr lang="it-IT" sz="3800" b="1" dirty="0"/>
              <a:t>in ogni caso di mancata determinazione consensuale</a:t>
            </a:r>
            <a:r>
              <a:rPr lang="it-IT" sz="3800" b="1" dirty="0">
                <a:solidFill>
                  <a:srgbClr val="0070C0"/>
                </a:solidFill>
              </a:rPr>
              <a:t>,</a:t>
            </a:r>
            <a:endParaRPr lang="it-IT" sz="3800" dirty="0">
              <a:solidFill>
                <a:srgbClr val="0070C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5307" y="1027523"/>
            <a:ext cx="4607260" cy="583047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182" y="513761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DECRETO 10 MARZO 2014 N. 55 Regolamento per la determinazione dei parametri dei compensi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33" y="1690688"/>
            <a:ext cx="11944534" cy="49719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865" y="112371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3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1"/>
            <a:ext cx="12273698" cy="122548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it-IT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it-IT" sz="4000" b="1" dirty="0"/>
              <a:t>ART. 4 PARAMETRI GENERALI PER LA DETERMINAZIONE DEI COMPENSI IN SEDE GIUDIZIALE </a:t>
            </a:r>
            <a:br>
              <a:rPr lang="it-IT" sz="4000" b="1" dirty="0"/>
            </a:br>
            <a:endParaRPr lang="it-IT" sz="4000" b="1" dirty="0"/>
          </a:p>
        </p:txBody>
      </p:sp>
      <p:sp>
        <p:nvSpPr>
          <p:cNvPr id="4" name="Rettangolo 3"/>
          <p:cNvSpPr/>
          <p:nvPr/>
        </p:nvSpPr>
        <p:spPr>
          <a:xfrm>
            <a:off x="77638" y="1225484"/>
            <a:ext cx="120452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it-IT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Ai fini della liquidazione del compenso si tiene conto </a:t>
            </a:r>
            <a:r>
              <a:rPr lang="it-IT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delle caratteristiche, dell'urgenza e del pregio </a:t>
            </a:r>
            <a:r>
              <a:rPr lang="it-IT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dell'attivita'</a:t>
            </a:r>
            <a:r>
              <a:rPr lang="it-IT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prestata, dell'importanza, della natura, della </a:t>
            </a:r>
            <a:r>
              <a:rPr lang="it-IT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difficolta'</a:t>
            </a:r>
            <a:r>
              <a:rPr lang="it-IT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e del valore dell'affare, delle condizioni soggettive del cliente, dei risultati conseguiti, del numero e della </a:t>
            </a:r>
            <a:r>
              <a:rPr lang="it-IT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complessita'</a:t>
            </a:r>
            <a:r>
              <a:rPr lang="it-IT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delle questioni giuridiche e di fatto trattate</a:t>
            </a:r>
            <a:r>
              <a:rPr lang="it-IT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it-IT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it-IT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In ordine alla </a:t>
            </a:r>
            <a:r>
              <a:rPr lang="it-IT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difficolta'</a:t>
            </a:r>
            <a:r>
              <a:rPr lang="it-IT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dell'affare si tiene particolare conto dei contrasti giurisprudenziali, e </a:t>
            </a:r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della </a:t>
            </a:r>
            <a:r>
              <a:rPr lang="it-IT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quantita'</a:t>
            </a:r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e del contenuto della corrispondenza che risulta essere stato necessario intrattenere con il cliente e con altri soggetti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297" y="84749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38200" y="4606506"/>
            <a:ext cx="10376140" cy="1889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115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DINAMICHE DEI REDDITI MEDI IRPEF DEGLI AVVOCATI ISCRITTI ALLA CASSA (CENSIS 2018)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77638" y="1476725"/>
            <a:ext cx="12200627" cy="5091775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1104181" y="533112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1B83A4B-6493-4DB9-A15A-5FCD641D7E5F}"/>
              </a:ext>
            </a:extLst>
          </p:cNvPr>
          <p:cNvSpPr/>
          <p:nvPr/>
        </p:nvSpPr>
        <p:spPr>
          <a:xfrm>
            <a:off x="4923863" y="4670047"/>
            <a:ext cx="1464299" cy="1762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CE24263-3283-4AE0-A4F2-9BBE7B6F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D9322AF1-5C8F-4D8F-99E4-810AED844B1B}"/>
              </a:ext>
            </a:extLst>
          </p:cNvPr>
          <p:cNvSpPr/>
          <p:nvPr/>
        </p:nvSpPr>
        <p:spPr>
          <a:xfrm>
            <a:off x="8372475" y="2333625"/>
            <a:ext cx="1428750" cy="1428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2ED542AB-DA04-4EF3-9433-2988C94EE7DE}"/>
              </a:ext>
            </a:extLst>
          </p:cNvPr>
          <p:cNvSpPr/>
          <p:nvPr/>
        </p:nvSpPr>
        <p:spPr>
          <a:xfrm>
            <a:off x="8239125" y="6229350"/>
            <a:ext cx="1562100" cy="2663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41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917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GUADAGNA DI PIU L’AVVOCATO DIGITALE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-84840" y="1329179"/>
            <a:ext cx="8182466" cy="55288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b="1" dirty="0"/>
              <a:t>Art. 4 Parametri generali per la determinazione dei compensi in sede giudiziale</a:t>
            </a:r>
          </a:p>
          <a:p>
            <a:pPr marL="0" indent="0" algn="just">
              <a:buNone/>
            </a:pPr>
            <a:r>
              <a:rPr lang="it-IT" sz="3200" b="1" dirty="0"/>
              <a:t> 1-bis. Il compenso determinato tenuto conto dei parametri generali di cui al comma 1 </a:t>
            </a:r>
            <a:r>
              <a:rPr lang="it-IT" sz="3200" b="1" dirty="0">
                <a:solidFill>
                  <a:srgbClr val="FF0000"/>
                </a:solidFill>
              </a:rPr>
              <a:t>è di regola ulteriormente aumentato del 30 per cento </a:t>
            </a:r>
            <a:r>
              <a:rPr lang="it-IT" sz="3200" b="1" u="sng" dirty="0">
                <a:solidFill>
                  <a:srgbClr val="FF0000"/>
                </a:solidFill>
              </a:rPr>
              <a:t>quando gli atti depositati con modalità telematiche sono redatti con tecniche informatiche idonee ad agevolarne la consultazione o la fruizione </a:t>
            </a:r>
            <a:r>
              <a:rPr lang="it-IT" sz="3200" b="1" dirty="0">
                <a:solidFill>
                  <a:srgbClr val="FF0000"/>
                </a:solidFill>
              </a:rPr>
              <a:t>e, in particolare, quando esse consentono la ricerca testuale all’interno dell’atto e dei documenti allegati, nonché la navigazione all’interno dell’atto 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167137" y="2272673"/>
            <a:ext cx="4024863" cy="35283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4728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89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09" y="169003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5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396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CNF SENTENZA N. 246 DEL 2017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93963"/>
            <a:ext cx="12192000" cy="5564038"/>
          </a:xfrm>
        </p:spPr>
        <p:txBody>
          <a:bodyPr>
            <a:normAutofit/>
          </a:bodyPr>
          <a:lstStyle/>
          <a:p>
            <a:r>
              <a:rPr lang="it-IT" dirty="0"/>
              <a:t>IL FATTO: l’avvocato in questione aveva sottoscritto una Convenzione con il Comune impegnandosi ad accettare un compenso di </a:t>
            </a:r>
            <a:r>
              <a:rPr lang="it-IT" b="1" dirty="0"/>
              <a:t>17,00 euro</a:t>
            </a:r>
            <a:r>
              <a:rPr lang="it-IT" dirty="0"/>
              <a:t> (comprensivo di IVA e CPA) per ogni tipo di consulenza </a:t>
            </a:r>
            <a:r>
              <a:rPr lang="it-IT" i="1" dirty="0"/>
              <a:t>ante causa</a:t>
            </a:r>
            <a:r>
              <a:rPr lang="it-IT" dirty="0"/>
              <a:t> e per il patrocinio di cause davanti al Giudice di pace.</a:t>
            </a:r>
          </a:p>
          <a:p>
            <a:r>
              <a:rPr lang="it-IT" dirty="0">
                <a:hlinkClick r:id="rId2"/>
              </a:rPr>
              <a:t>IN DIRITTO Consiglio Nazionale Forense (</a:t>
            </a:r>
            <a:r>
              <a:rPr lang="it-IT" dirty="0" err="1">
                <a:hlinkClick r:id="rId2"/>
              </a:rPr>
              <a:t>pres</a:t>
            </a:r>
            <a:r>
              <a:rPr lang="it-IT" dirty="0">
                <a:hlinkClick r:id="rId2"/>
              </a:rPr>
              <a:t>. f.f. Picchioni, </a:t>
            </a:r>
            <a:r>
              <a:rPr lang="it-IT" dirty="0" err="1">
                <a:hlinkClick r:id="rId2"/>
              </a:rPr>
              <a:t>rel</a:t>
            </a:r>
            <a:r>
              <a:rPr lang="it-IT" dirty="0">
                <a:hlinkClick r:id="rId2"/>
              </a:rPr>
              <a:t>. Merli), sentenza del 28 dicembre 2017, n. 244</a:t>
            </a:r>
            <a:endParaRPr lang="it-IT" dirty="0"/>
          </a:p>
          <a:p>
            <a:pPr algn="just"/>
            <a:r>
              <a:rPr lang="it-IT" i="1" dirty="0"/>
              <a:t>L’onerosità costituisce una componente necessaria dell’incarico difensivo dell’avvocato</a:t>
            </a:r>
            <a:r>
              <a:rPr lang="it-IT" b="1" i="1" dirty="0"/>
              <a:t>, giacché il compenso concorre a tutelare, a garanzia dei terzi e del mercato, la serietà e l’indipendenza della funzione forense</a:t>
            </a:r>
            <a:r>
              <a:rPr lang="it-IT" i="1" dirty="0"/>
              <a:t>. </a:t>
            </a:r>
          </a:p>
          <a:p>
            <a:pPr algn="just"/>
            <a:r>
              <a:rPr lang="it-IT" i="1" dirty="0"/>
              <a:t>Conseguentemente, l’accettazione di un incarico professionale comportante un compenso onnicomprensivo irrisorio </a:t>
            </a:r>
            <a:r>
              <a:rPr lang="it-IT" b="1" i="1" dirty="0">
                <a:solidFill>
                  <a:srgbClr val="C00000"/>
                </a:solidFill>
              </a:rPr>
              <a:t>mortifica la funzione stessa della professione forense, trattandosi di comportamento lesivo del decoro e della dignità che devono caratterizzare le attività dell’avvocato.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435" y="72698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04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385"/>
            <a:ext cx="12192000" cy="163030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CNF SENTENZA N. 246 DEL 2017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2"/>
          </a:xfrm>
        </p:spPr>
        <p:txBody>
          <a:bodyPr>
            <a:normAutofit/>
          </a:bodyPr>
          <a:lstStyle/>
          <a:p>
            <a:r>
              <a:rPr lang="it-IT" sz="4000" dirty="0"/>
              <a:t>Il principio dell’equo compenso è stato ulteriormente ribadito dal</a:t>
            </a:r>
            <a:r>
              <a:rPr lang="it-IT" sz="4000" b="1" dirty="0"/>
              <a:t> Decreto fiscale numero 148 del 2017 </a:t>
            </a:r>
            <a:r>
              <a:rPr lang="it-IT" sz="4000" dirty="0"/>
              <a:t>che sancisce il diritto a ricevere una parcella commisurata alla </a:t>
            </a:r>
            <a:r>
              <a:rPr lang="it-IT" sz="4000" b="1" dirty="0">
                <a:solidFill>
                  <a:srgbClr val="FF0000"/>
                </a:solidFill>
              </a:rPr>
              <a:t>quantità e alla qualità del lavoro svolto </a:t>
            </a:r>
            <a:r>
              <a:rPr lang="it-IT" sz="4000" dirty="0"/>
              <a:t>a tutti i professionisti e a tutti i lavoratori autonomi, iscritti o meno a ordini o collegi, come ad esempio gli avvocati, i commercialisti, gli architetti, i giornalisti, gli ingegneri e così via.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809" y="1135161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0385"/>
            <a:ext cx="12192000" cy="672860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5400" dirty="0"/>
              <a:t>PRICE </a:t>
            </a:r>
          </a:p>
          <a:p>
            <a:pPr marL="0" indent="0" algn="ctr">
              <a:buNone/>
            </a:pPr>
            <a:r>
              <a:rPr lang="it-IT" sz="5400" dirty="0"/>
              <a:t>PRODUCT </a:t>
            </a:r>
          </a:p>
          <a:p>
            <a:pPr marL="0" indent="0" algn="ctr">
              <a:buNone/>
            </a:pPr>
            <a:r>
              <a:rPr lang="it-IT" sz="5400" dirty="0"/>
              <a:t>PLACEMENT </a:t>
            </a:r>
          </a:p>
          <a:p>
            <a:pPr marL="0" indent="0" algn="ctr">
              <a:buNone/>
            </a:pPr>
            <a:endParaRPr lang="it-IT" sz="5400" dirty="0"/>
          </a:p>
          <a:p>
            <a:pPr marL="0" indent="0" algn="ctr">
              <a:buNone/>
            </a:pPr>
            <a:endParaRPr lang="it-IT" sz="5400" dirty="0"/>
          </a:p>
          <a:p>
            <a:pPr marL="0" indent="0" algn="ctr">
              <a:buNone/>
            </a:pPr>
            <a:r>
              <a:rPr lang="it-IT" sz="5400" dirty="0"/>
              <a:t>IL PREZZO COME  LEVA DI MARKETING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435" y="14312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71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87669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bg1"/>
                </a:solidFill>
              </a:rPr>
              <a:t/>
            </a:r>
            <a:br>
              <a:rPr lang="it-IT" altLang="it-IT" dirty="0">
                <a:solidFill>
                  <a:schemeClr val="bg1"/>
                </a:solidFill>
              </a:rPr>
            </a:br>
            <a:r>
              <a:rPr lang="it-IT" altLang="it-IT" b="1" dirty="0">
                <a:solidFill>
                  <a:schemeClr val="bg1"/>
                </a:solidFill>
              </a:rPr>
              <a:t>L’IMPORTANZA DEL PREZZO</a:t>
            </a:r>
            <a:r>
              <a:rPr lang="it-IT" altLang="it-IT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it-IT" dirty="0">
                <a:solidFill>
                  <a:schemeClr val="accent1">
                    <a:lumMod val="75000"/>
                  </a:schemeClr>
                </a:solidFill>
              </a:rPr>
            </a:br>
            <a:endParaRPr lang="it-IT" alt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803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0" y="876693"/>
            <a:ext cx="6168008" cy="591060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altLang="it-IT" sz="3600" dirty="0">
                <a:solidFill>
                  <a:schemeClr val="bg1"/>
                </a:solidFill>
              </a:rPr>
              <a:t>Il prezzo </a:t>
            </a:r>
            <a:r>
              <a:rPr lang="it-IT" altLang="it-IT" sz="3600" b="1" dirty="0">
                <a:solidFill>
                  <a:schemeClr val="bg1"/>
                </a:solidFill>
              </a:rPr>
              <a:t>è un elemento fondamentale di tutta la politica di marketing «</a:t>
            </a:r>
            <a:r>
              <a:rPr lang="it-IT" altLang="it-IT" sz="3600" b="1" i="1" dirty="0">
                <a:solidFill>
                  <a:schemeClr val="bg1"/>
                </a:solidFill>
              </a:rPr>
              <a:t>dalla sua corretta individuazione dipenderà in massima parte la decisione del cliente di scegliere proprio Voi come suo consulente o patrocinatore ….  e in  periodo di crisi  l’importanza del prezzo è fondamentale nella decisione   del cliente</a:t>
            </a:r>
            <a:r>
              <a:rPr lang="it-IT" altLang="it-IT" sz="3600" i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76806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04" y="1052512"/>
            <a:ext cx="41402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808" y="438346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contenuto 7"/>
          <p:cNvSpPr>
            <a:spLocks noGrp="1" noChangeArrowheads="1"/>
          </p:cNvSpPr>
          <p:nvPr>
            <p:ph sz="half" idx="1"/>
          </p:nvPr>
        </p:nvSpPr>
        <p:spPr>
          <a:xfrm>
            <a:off x="0" y="65988"/>
            <a:ext cx="6168008" cy="687214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just">
              <a:buNone/>
            </a:pPr>
            <a:endParaRPr lang="it-IT" altLang="it-IT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altLang="it-IT" sz="4800" dirty="0">
                <a:solidFill>
                  <a:schemeClr val="bg1"/>
                </a:solidFill>
              </a:rPr>
              <a:t>Il cliente non vuole necessariamente spendere poco, vuole però essere sicuro che</a:t>
            </a:r>
            <a:r>
              <a:rPr lang="it-IT" altLang="it-IT" sz="4800" b="1" dirty="0">
                <a:solidFill>
                  <a:schemeClr val="bg1"/>
                </a:solidFill>
              </a:rPr>
              <a:t> paga  il giusto prezzo per la difficoltà  e qualità della attività richiesta</a:t>
            </a:r>
            <a:r>
              <a:rPr lang="it-IT" altLang="it-IT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8851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5816" y="207391"/>
            <a:ext cx="5947054" cy="6793252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24" y="6598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7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97C1D45-6CBF-4BC0-8A03-4E8BBFB1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922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b="1" dirty="0"/>
              <a:t>SE IL PREZZO E’ TROPPO BASSO 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0" y="1419226"/>
            <a:ext cx="6495068" cy="543877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  <a:defRPr/>
            </a:pPr>
            <a:r>
              <a:rPr lang="it-IT" altLang="it-IT" sz="4800" dirty="0">
                <a:solidFill>
                  <a:schemeClr val="bg1"/>
                </a:solidFill>
              </a:rPr>
              <a:t>Fare un prezzo inferiore a quello che il cliente si aspetta o è disposto a pagare </a:t>
            </a:r>
            <a:r>
              <a:rPr lang="it-IT" altLang="it-IT" sz="4800" b="1" dirty="0">
                <a:solidFill>
                  <a:schemeClr val="bg1"/>
                </a:solidFill>
              </a:rPr>
              <a:t>gli farà pensare che la prestazione che offrite non è d</a:t>
            </a:r>
            <a:r>
              <a:rPr lang="it-IT" altLang="it-IT" sz="4800" b="1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it-IT" altLang="it-IT" sz="4800" b="1" dirty="0">
                <a:solidFill>
                  <a:schemeClr val="bg1"/>
                </a:solidFill>
              </a:rPr>
              <a:t>qualità…..</a:t>
            </a:r>
          </a:p>
          <a:p>
            <a:pPr>
              <a:defRPr/>
            </a:pP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9876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68" y="1419226"/>
            <a:ext cx="5696931" cy="54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7" y="95400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1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 noChangeArrowheads="1"/>
          </p:cNvSpPr>
          <p:nvPr>
            <p:ph type="title"/>
          </p:nvPr>
        </p:nvSpPr>
        <p:spPr>
          <a:xfrm>
            <a:off x="0" y="75414"/>
            <a:ext cx="12192000" cy="11406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altLang="it-IT" sz="3600" b="1" dirty="0">
                <a:solidFill>
                  <a:schemeClr val="bg1"/>
                </a:solidFill>
              </a:rPr>
              <a:t>FATTORI PER CALCOLO DEL NOSTRO PREZZO</a:t>
            </a:r>
          </a:p>
        </p:txBody>
      </p:sp>
      <p:sp>
        <p:nvSpPr>
          <p:cNvPr id="76803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0" y="1216058"/>
            <a:ext cx="5951984" cy="564194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just">
              <a:buNone/>
              <a:defRPr/>
            </a:pPr>
            <a:endParaRPr lang="it-IT" altLang="it-IT" sz="2400" dirty="0"/>
          </a:p>
          <a:p>
            <a:pPr marL="0" indent="0" algn="just">
              <a:buNone/>
              <a:defRPr/>
            </a:pPr>
            <a:r>
              <a:rPr lang="it-IT" altLang="it-IT" sz="3600" dirty="0"/>
              <a:t>Il cliente paga il </a:t>
            </a:r>
            <a:r>
              <a:rPr lang="it-IT" altLang="it-IT" sz="3600" b="1" dirty="0"/>
              <a:t>servizio</a:t>
            </a:r>
            <a:r>
              <a:rPr lang="it-IT" altLang="it-IT" sz="3600" dirty="0"/>
              <a:t> </a:t>
            </a:r>
          </a:p>
          <a:p>
            <a:pPr marL="0" indent="0" algn="just">
              <a:buNone/>
              <a:defRPr/>
            </a:pPr>
            <a:r>
              <a:rPr lang="it-IT" altLang="it-IT" sz="3600" dirty="0"/>
              <a:t>-e non solo la prestazione- .</a:t>
            </a:r>
          </a:p>
          <a:p>
            <a:pPr marL="0" indent="0" algn="just">
              <a:buNone/>
              <a:defRPr/>
            </a:pPr>
            <a:r>
              <a:rPr lang="it-IT" altLang="it-IT" sz="3600" dirty="0"/>
              <a:t>Dobbiamo quindi: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it-IT" altLang="it-IT" sz="3600" dirty="0"/>
              <a:t> </a:t>
            </a:r>
            <a:r>
              <a:rPr lang="it-IT" altLang="it-IT" sz="3600" dirty="0">
                <a:solidFill>
                  <a:schemeClr val="bg1"/>
                </a:solidFill>
              </a:rPr>
              <a:t>dare valore alla </a:t>
            </a:r>
            <a:r>
              <a:rPr lang="it-IT" altLang="it-IT" sz="3600" b="1" dirty="0">
                <a:solidFill>
                  <a:schemeClr val="bg1"/>
                </a:solidFill>
              </a:rPr>
              <a:t>nostra struttura  se ne abbiamo una 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it-IT" altLang="it-IT" sz="3600" b="1" dirty="0"/>
              <a:t>o valorizzare il fatto che proprio grazie all’assenza di struttura la nostra prestazione è meno cara </a:t>
            </a:r>
          </a:p>
        </p:txBody>
      </p:sp>
      <p:pic>
        <p:nvPicPr>
          <p:cNvPr id="80900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984" y="1216058"/>
            <a:ext cx="3534544" cy="2733773"/>
          </a:xfrm>
        </p:spPr>
      </p:pic>
      <p:pic>
        <p:nvPicPr>
          <p:cNvPr id="80904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79" y="3434840"/>
            <a:ext cx="2916025" cy="3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598" y="83960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059" y="646331"/>
            <a:ext cx="6177067" cy="6103261"/>
          </a:xfrm>
        </p:spPr>
      </p:pic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168008" y="646331"/>
            <a:ext cx="6115118" cy="610326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  <a:defRPr/>
            </a:pPr>
            <a:r>
              <a:rPr lang="it-IT" altLang="it-IT" sz="4400" dirty="0">
                <a:solidFill>
                  <a:schemeClr val="bg1"/>
                </a:solidFill>
              </a:rPr>
              <a:t>La relazione con il cliente è una </a:t>
            </a:r>
            <a:r>
              <a:rPr lang="it-IT" altLang="it-IT" sz="4400" b="1" dirty="0">
                <a:solidFill>
                  <a:schemeClr val="bg1"/>
                </a:solidFill>
              </a:rPr>
              <a:t>relazione asimmetrica.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it-IT" altLang="it-IT" sz="4000" i="1" dirty="0">
                <a:solidFill>
                  <a:schemeClr val="bg1"/>
                </a:solidFill>
              </a:rPr>
              <a:t>il nostro cliente non è in grado di percepire la nostra bravura tecnico giuridica se non ex post ovvero se e quando raggiungiamo il risultato sperato.</a:t>
            </a:r>
          </a:p>
          <a:p>
            <a:pPr>
              <a:defRPr/>
            </a:pP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1228312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FATTORI PER CALCOLO DEL NOSTRO PREZZO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724" y="32316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266762" cy="112724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SIAMO ANDATI PEGGIO DEL PIL PROCAPITE </a:t>
            </a:r>
            <a:br>
              <a:rPr lang="it-IT" sz="4000" b="1" dirty="0">
                <a:solidFill>
                  <a:schemeClr val="bg1"/>
                </a:solidFill>
              </a:rPr>
            </a:br>
            <a:r>
              <a:rPr lang="it-IT" sz="4000" b="1" dirty="0">
                <a:solidFill>
                  <a:schemeClr val="bg1"/>
                </a:solidFill>
              </a:rPr>
              <a:t>(CENSIS 2018)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88563" y="1182838"/>
            <a:ext cx="12311552" cy="5424995"/>
          </a:xfrm>
          <a:prstGeom prst="rect">
            <a:avLst/>
          </a:prstGeom>
        </p:spPr>
      </p:pic>
      <p:pic>
        <p:nvPicPr>
          <p:cNvPr id="4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E734E6F6-BC0B-40F5-BBDB-EEDBAD86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16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6892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altLang="it-IT" dirty="0">
                <a:solidFill>
                  <a:schemeClr val="bg1"/>
                </a:solidFill>
              </a:rPr>
              <a:t>FATTORI PER CALCOLO DEL NOSTRO PREZZO </a:t>
            </a:r>
          </a:p>
        </p:txBody>
      </p:sp>
      <p:sp>
        <p:nvSpPr>
          <p:cNvPr id="77827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0" y="1168924"/>
            <a:ext cx="6023991" cy="5689076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it-IT" altLang="it-IT" sz="4000" b="1" dirty="0">
                <a:solidFill>
                  <a:schemeClr val="tx2">
                    <a:lumMod val="75000"/>
                  </a:schemeClr>
                </a:solidFill>
              </a:rPr>
              <a:t>Cliente percepisce però la nostra:</a:t>
            </a:r>
          </a:p>
          <a:p>
            <a:pPr marL="0" indent="0" algn="ctr">
              <a:buNone/>
              <a:defRPr/>
            </a:pPr>
            <a:endParaRPr lang="it-IT" altLang="it-IT" sz="4000" b="1" dirty="0">
              <a:solidFill>
                <a:schemeClr val="tx2">
                  <a:lumMod val="75000"/>
                </a:schemeClr>
              </a:solidFill>
            </a:endParaRPr>
          </a:p>
          <a:p>
            <a:pPr marL="538163" indent="-538163" algn="just">
              <a:buFont typeface="Wingdings" panose="05000000000000000000" pitchFamily="2" charset="2"/>
              <a:buChar char="q"/>
              <a:defRPr/>
            </a:pPr>
            <a:r>
              <a:rPr lang="it-IT" altLang="it-IT" sz="4000" b="1" dirty="0">
                <a:solidFill>
                  <a:schemeClr val="tx2">
                    <a:lumMod val="75000"/>
                  </a:schemeClr>
                </a:solidFill>
              </a:rPr>
              <a:t>efficienza, </a:t>
            </a:r>
          </a:p>
          <a:p>
            <a:pPr marL="538163" indent="-538163" algn="just">
              <a:buFont typeface="Wingdings" panose="05000000000000000000" pitchFamily="2" charset="2"/>
              <a:buChar char="q"/>
              <a:defRPr/>
            </a:pPr>
            <a:r>
              <a:rPr lang="it-IT" altLang="it-IT" sz="4000" b="1" dirty="0">
                <a:solidFill>
                  <a:schemeClr val="tx2">
                    <a:lumMod val="75000"/>
                  </a:schemeClr>
                </a:solidFill>
              </a:rPr>
              <a:t>accessibilità, </a:t>
            </a:r>
          </a:p>
          <a:p>
            <a:pPr marL="538163" indent="-538163" algn="just">
              <a:buFont typeface="Wingdings" panose="05000000000000000000" pitchFamily="2" charset="2"/>
              <a:buChar char="q"/>
              <a:defRPr/>
            </a:pPr>
            <a:r>
              <a:rPr lang="it-IT" altLang="it-IT" sz="4000" b="1" dirty="0">
                <a:solidFill>
                  <a:schemeClr val="tx2">
                    <a:lumMod val="75000"/>
                  </a:schemeClr>
                </a:solidFill>
              </a:rPr>
              <a:t>organizzazione del lavoro</a:t>
            </a:r>
          </a:p>
        </p:txBody>
      </p:sp>
      <p:pic>
        <p:nvPicPr>
          <p:cNvPr id="82948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3992" y="1158047"/>
            <a:ext cx="6168007" cy="5699953"/>
          </a:xfrm>
        </p:spPr>
      </p:pic>
      <p:sp>
        <p:nvSpPr>
          <p:cNvPr id="82949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2A2DD8-FD80-4F3A-91F2-2ED3FA609EC5}" type="slidenum">
              <a:rPr lang="it-IT" altLang="it-IT" sz="1400">
                <a:solidFill>
                  <a:schemeClr val="tx1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it-IT" altLang="it-IT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7" y="78006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80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99" y="0"/>
            <a:ext cx="6095677" cy="6857999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6173076" y="0"/>
            <a:ext cx="6018924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it-IT" sz="4800" dirty="0"/>
          </a:p>
          <a:p>
            <a:pPr marL="0" indent="0" algn="ctr">
              <a:buNone/>
              <a:defRPr/>
            </a:pPr>
            <a:r>
              <a:rPr lang="it-IT" sz="4800" dirty="0"/>
              <a:t>COME INDIVIDUARE  </a:t>
            </a:r>
          </a:p>
          <a:p>
            <a:pPr marL="0" indent="0" algn="ctr">
              <a:buNone/>
              <a:defRPr/>
            </a:pPr>
            <a:endParaRPr lang="it-IT" sz="6000" b="1" dirty="0"/>
          </a:p>
          <a:p>
            <a:pPr marL="0" indent="0" algn="ctr">
              <a:buNone/>
              <a:defRPr/>
            </a:pPr>
            <a:endParaRPr lang="it-IT" sz="6000" b="1" dirty="0"/>
          </a:p>
          <a:p>
            <a:pPr marL="0" indent="0" algn="ctr">
              <a:buNone/>
              <a:defRPr/>
            </a:pPr>
            <a:r>
              <a:rPr lang="it-IT" sz="6000" b="1" dirty="0"/>
              <a:t>IL</a:t>
            </a:r>
            <a:r>
              <a:rPr lang="it-IT" dirty="0"/>
              <a:t> </a:t>
            </a:r>
            <a:r>
              <a:rPr lang="it-IT" sz="6000" b="1" dirty="0"/>
              <a:t>NOSTRO GIUSTO PREZZO…</a:t>
            </a:r>
          </a:p>
          <a:p>
            <a:pPr marL="0" indent="0">
              <a:buNone/>
              <a:defRPr/>
            </a:pPr>
            <a:endParaRPr lang="it-IT" sz="1200" b="1" dirty="0"/>
          </a:p>
          <a:p>
            <a:pPr>
              <a:defRPr/>
            </a:pPr>
            <a:endParaRPr lang="it-IT" sz="6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6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60386"/>
            <a:ext cx="12191999" cy="111280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chemeClr val="bg1"/>
                </a:solidFill>
              </a:rPr>
              <a:t>TARIFFAZIONE DI UNA </a:t>
            </a:r>
            <a:r>
              <a:rPr lang="it-IT" sz="3600" b="1" dirty="0">
                <a:solidFill>
                  <a:schemeClr val="bg1"/>
                </a:solidFill>
              </a:rPr>
              <a:t>SEPARAZIONE CONSENSUALE </a:t>
            </a:r>
            <a:r>
              <a:rPr lang="it-IT" sz="3600" dirty="0">
                <a:solidFill>
                  <a:schemeClr val="bg1"/>
                </a:solidFill>
              </a:rPr>
              <a:t/>
            </a: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u="sng" dirty="0">
                <a:solidFill>
                  <a:schemeClr val="bg1"/>
                </a:solidFill>
              </a:rPr>
              <a:t>IN BASE AI PARAMETRI MINISTERIALI </a:t>
            </a:r>
          </a:p>
        </p:txBody>
      </p:sp>
      <p:graphicFrame>
        <p:nvGraphicFramePr>
          <p:cNvPr id="4" name="Segnaposto contenuto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704163"/>
              </p:ext>
            </p:extLst>
          </p:nvPr>
        </p:nvGraphicFramePr>
        <p:xfrm>
          <a:off x="-1" y="1035172"/>
          <a:ext cx="12191999" cy="597582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198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8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8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86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86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8941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VOCE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SCAGLIONE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SCAGLIONE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SCAGLIONE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SCAGLIONE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SCAGLIONE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1574">
                <a:tc>
                  <a:txBody>
                    <a:bodyPr/>
                    <a:lstStyle/>
                    <a:p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da € 1.100,01 a € 5.200,00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da € 5.200,01 a € 26.000,00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da € 26.000,01</a:t>
                      </a:r>
                    </a:p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a € 52.000,00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da € 52.000,01 a € 260.000,00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da € 260.000,01</a:t>
                      </a:r>
                    </a:p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a € 520.000,00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8552">
                <a:tc>
                  <a:txBody>
                    <a:bodyPr/>
                    <a:lstStyle/>
                    <a:p>
                      <a:pPr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1. Fase di studio della controversia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405,00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875,00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1.620,00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2.430,00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3.375,00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8552">
                <a:tc>
                  <a:txBody>
                    <a:bodyPr/>
                    <a:lstStyle/>
                    <a:p>
                      <a:pPr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2. Fase introduttiva del giudizio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405,00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740,00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1.147,00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1.550,00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2.227,00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276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TOTALE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810,00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1.615,00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2.767,00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3.980,00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chemeClr val="bg1"/>
                          </a:solidFill>
                        </a:rPr>
                        <a:t>5.602,00</a:t>
                      </a:r>
                      <a:endParaRPr lang="it-IT" sz="2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8552">
                <a:tc>
                  <a:txBody>
                    <a:bodyPr/>
                    <a:lstStyle/>
                    <a:p>
                      <a:pPr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+ 15% rimborso forfettario spese 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121,50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242,25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415,05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597,00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840,30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2381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TOTALE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931,50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1.857,25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3.182,05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4.577,00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chemeClr val="bg1"/>
                          </a:solidFill>
                        </a:rPr>
                        <a:t>6.442,30</a:t>
                      </a:r>
                      <a:endParaRPr lang="it-IT" sz="2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6" y="65718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94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319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it-IT" altLang="it-IT" sz="3600" dirty="0">
                <a:solidFill>
                  <a:schemeClr val="bg1"/>
                </a:solidFill>
              </a:rPr>
              <a:t>TARIFFAZIONE DI UNA SEPARAZIONE CONSENSUALE </a:t>
            </a:r>
            <a:br>
              <a:rPr lang="it-IT" altLang="it-IT" sz="3600" dirty="0">
                <a:solidFill>
                  <a:schemeClr val="bg1"/>
                </a:solidFill>
              </a:rPr>
            </a:br>
            <a:r>
              <a:rPr lang="it-IT" altLang="it-IT" sz="3600" u="sng" dirty="0">
                <a:solidFill>
                  <a:schemeClr val="bg1"/>
                </a:solidFill>
              </a:rPr>
              <a:t>IN BASE ALLA TARIFFA ORARIA</a:t>
            </a:r>
          </a:p>
        </p:txBody>
      </p:sp>
      <p:graphicFrame>
        <p:nvGraphicFramePr>
          <p:cNvPr id="4" name="Segnaposto contenuto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714228"/>
              </p:ext>
            </p:extLst>
          </p:nvPr>
        </p:nvGraphicFramePr>
        <p:xfrm>
          <a:off x="2" y="1173193"/>
          <a:ext cx="12191999" cy="554104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0293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xmlns="" val="3156238970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15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INCOMBENTE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QUESTIONE FACILE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 QUESTIONE NORMALE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 QUESTIONE COMPLESSA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Con il cliente per capire la situazione  esaminare i documenti, ipotizzare degli obbiettivi e dei percorsi per raggiungerli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</a:rPr>
                        <a:t>ORE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5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77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Con la controparte e il proprio cliente per lettere, telefonate, incontri per discutere dei vari temi e fare proposte e controproposte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</a:rPr>
                        <a:t>ORE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4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8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Per la stesura dell’accordo 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</a:rPr>
                        <a:t>ORE 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</a:rPr>
                        <a:t>0.30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2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108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Per deposito ricorso, udienza e copie autentiche verbale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</a:rPr>
                        <a:t>ORE   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Totale ore lavoro</a:t>
                      </a:r>
                      <a:endParaRPr lang="it-IT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5,30</a:t>
                      </a:r>
                      <a:endParaRPr lang="it-IT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it-IT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it-IT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100 €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 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550,00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1.100,00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2.100,00 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150 €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825,00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1.650,00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3.150,00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200 €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1.100,00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2.200,00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4.200,00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250 €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1.375,00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2.750,00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5.250,00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300 €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1.650,00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3.300,00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6.300,00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350 €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1.925,00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3.850,00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7.350,00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400 €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2.200,00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4.400,00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8.400,00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450 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€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2.475,00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4.950,00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9.450,00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56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500 </a:t>
                      </a:r>
                      <a:r>
                        <a:rPr lang="it-IT" sz="2400" b="1" baseline="0" dirty="0">
                          <a:solidFill>
                            <a:srgbClr val="1F497D"/>
                          </a:solidFill>
                        </a:rPr>
                        <a:t> € ora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2.750,00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1F497D"/>
                          </a:solidFill>
                        </a:rPr>
                        <a:t>5.500,00</a:t>
                      </a:r>
                      <a:endParaRPr lang="it-IT" sz="24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1F497D"/>
                          </a:solidFill>
                        </a:rPr>
                        <a:t>10.500,00</a:t>
                      </a:r>
                      <a:endParaRPr lang="it-IT" sz="24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79520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-40523" y="-195354"/>
            <a:ext cx="12272780" cy="165506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it-IT" altLang="it-IT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TARIFFAZIONE DI UNA SEPARAZIONE CONSENSUALE </a:t>
            </a:r>
            <a:br>
              <a:rPr lang="it-IT" altLang="it-IT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it-IT" altLang="it-IT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 BASE AD UNA PERCENTUALE DEGLI ASSEGNI RICEVUTI O PAGATI</a:t>
            </a:r>
          </a:p>
        </p:txBody>
      </p:sp>
      <p:graphicFrame>
        <p:nvGraphicFramePr>
          <p:cNvPr id="4" name="Segnaposto contenuto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625198"/>
              </p:ext>
            </p:extLst>
          </p:nvPr>
        </p:nvGraphicFramePr>
        <p:xfrm>
          <a:off x="-40523" y="1459712"/>
          <a:ext cx="12272780" cy="53292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009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5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959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2982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IMPORTO </a:t>
                      </a:r>
                    </a:p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ASSEGNI MENSILI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AMMONTARE</a:t>
                      </a:r>
                    </a:p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ANNUO ASSEGNI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rgbClr val="1F497D"/>
                          </a:solidFill>
                        </a:rPr>
                        <a:t>30%</a:t>
                      </a:r>
                      <a:endParaRPr lang="it-IT" sz="28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50%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1656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300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3.600,00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1.080,00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rgbClr val="1F497D"/>
                          </a:solidFill>
                        </a:rPr>
                        <a:t>1.800,00</a:t>
                      </a:r>
                      <a:endParaRPr lang="it-IT" sz="28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1656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400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rgbClr val="1F497D"/>
                          </a:solidFill>
                        </a:rPr>
                        <a:t>4.800,00</a:t>
                      </a:r>
                      <a:endParaRPr lang="it-IT" sz="28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1.440,00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2.400,00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1656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500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6.000,00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rgbClr val="1F497D"/>
                          </a:solidFill>
                        </a:rPr>
                        <a:t>1.800,00</a:t>
                      </a:r>
                      <a:endParaRPr lang="it-IT" sz="28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3.000,00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1326"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>
                          <a:solidFill>
                            <a:srgbClr val="1F497D"/>
                          </a:solidFill>
                        </a:rPr>
                        <a:t>600</a:t>
                      </a:r>
                      <a:endParaRPr lang="it-IT" sz="2800"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7.200,00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2.160,00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1F497D"/>
                          </a:solidFill>
                        </a:rPr>
                        <a:t>3.600,00</a:t>
                      </a:r>
                      <a:endParaRPr lang="it-IT" sz="2800"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7044" name="Rectangle 1"/>
          <p:cNvSpPr>
            <a:spLocks noChangeArrowheads="1"/>
          </p:cNvSpPr>
          <p:nvPr/>
        </p:nvSpPr>
        <p:spPr bwMode="auto">
          <a:xfrm>
            <a:off x="1524000" y="-138499"/>
            <a:ext cx="28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*</a:t>
            </a:r>
            <a:r>
              <a:rPr lang="it-IT" altLang="it-IT" sz="1100">
                <a:solidFill>
                  <a:schemeClr val="tx1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it-IT" altLang="it-IT" sz="1800">
              <a:solidFill>
                <a:schemeClr val="tx1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855" y="108172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456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QUESTE PREMESSE VEDIAMO QUANTO VALE LA PRESTAZIONE RICHIESTA</a:t>
            </a:r>
          </a:p>
        </p:txBody>
      </p:sp>
      <p:sp>
        <p:nvSpPr>
          <p:cNvPr id="89091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-24258" y="1157555"/>
            <a:ext cx="6825107" cy="556242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it-IT" altLang="it-IT" sz="3200" b="1" dirty="0">
                <a:solidFill>
                  <a:schemeClr val="bg1"/>
                </a:solidFill>
              </a:rPr>
              <a:t>Il prezzo della prestazione è influenzato a alcuni fattori:</a:t>
            </a:r>
          </a:p>
          <a:p>
            <a:pPr marL="355600" indent="-355600" algn="just">
              <a:lnSpc>
                <a:spcPct val="80000"/>
              </a:lnSpc>
              <a:buFontTx/>
              <a:buAutoNum type="arabicPeriod"/>
            </a:pPr>
            <a:r>
              <a:rPr lang="it-IT" altLang="it-IT" sz="3200" b="1" dirty="0">
                <a:solidFill>
                  <a:schemeClr val="bg1"/>
                </a:solidFill>
              </a:rPr>
              <a:t>Il livello socio economico dei nostri assistiti</a:t>
            </a:r>
          </a:p>
          <a:p>
            <a:pPr marL="355600" indent="-355600" algn="just">
              <a:lnSpc>
                <a:spcPct val="80000"/>
              </a:lnSpc>
              <a:buFontTx/>
              <a:buAutoNum type="arabicPeriod"/>
            </a:pPr>
            <a:r>
              <a:rPr lang="it-IT" altLang="it-IT" sz="3200" b="1" dirty="0">
                <a:solidFill>
                  <a:schemeClr val="bg1"/>
                </a:solidFill>
              </a:rPr>
              <a:t> La tariffa che viene praticata dai nostri “competitor”</a:t>
            </a:r>
          </a:p>
          <a:p>
            <a:pPr marL="355600" indent="-355600" algn="just">
              <a:lnSpc>
                <a:spcPct val="80000"/>
              </a:lnSpc>
              <a:buFontTx/>
              <a:buAutoNum type="arabicPeriod"/>
            </a:pPr>
            <a:r>
              <a:rPr lang="it-IT" altLang="it-IT" sz="3200" b="1" dirty="0">
                <a:solidFill>
                  <a:schemeClr val="bg1"/>
                </a:solidFill>
              </a:rPr>
              <a:t> Il nostro posizionamento sul mercato</a:t>
            </a:r>
          </a:p>
          <a:p>
            <a:pPr marL="355600" indent="-355600" algn="just">
              <a:lnSpc>
                <a:spcPct val="80000"/>
              </a:lnSpc>
              <a:buFontTx/>
              <a:buAutoNum type="arabicPeriod"/>
            </a:pPr>
            <a:r>
              <a:rPr lang="it-IT" altLang="it-IT" sz="3200" b="1" dirty="0">
                <a:solidFill>
                  <a:schemeClr val="bg1"/>
                </a:solidFill>
              </a:rPr>
              <a:t> Il costo e l’efficienza della nostra struttura </a:t>
            </a:r>
          </a:p>
          <a:p>
            <a:pPr marL="355600" indent="-355600" algn="just">
              <a:lnSpc>
                <a:spcPct val="80000"/>
              </a:lnSpc>
              <a:buFontTx/>
              <a:buAutoNum type="arabicPeriod"/>
            </a:pPr>
            <a:r>
              <a:rPr lang="it-IT" altLang="it-IT" sz="3200" b="1" dirty="0">
                <a:solidFill>
                  <a:schemeClr val="bg1"/>
                </a:solidFill>
              </a:rPr>
              <a:t> La difficoltà della questione trattata </a:t>
            </a:r>
          </a:p>
        </p:txBody>
      </p:sp>
      <p:pic>
        <p:nvPicPr>
          <p:cNvPr id="89093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6142" y="1164565"/>
            <a:ext cx="5484959" cy="5555411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786579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02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21632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dirty="0">
                <a:solidFill>
                  <a:schemeClr val="bg1"/>
                </a:solidFill>
              </a:rPr>
              <a:t>IL NOSTRO POSIZIONAMENTO SUL MERCATO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-1" y="1250831"/>
            <a:ext cx="6556075" cy="56761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endParaRPr lang="it-IT" b="1" dirty="0">
              <a:solidFill>
                <a:srgbClr val="0070C0"/>
              </a:solidFill>
            </a:endParaRPr>
          </a:p>
          <a:p>
            <a:pPr marL="0" indent="0" algn="just">
              <a:buNone/>
              <a:defRPr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Siamo 250.000 </a:t>
            </a:r>
            <a:r>
              <a:rPr lang="it-IT" b="1" dirty="0">
                <a:solidFill>
                  <a:srgbClr val="C00000"/>
                </a:solidFill>
              </a:rPr>
              <a:t>e abbiamo professionalità ed esperienze diverse </a:t>
            </a:r>
            <a:r>
              <a:rPr lang="it-IT" b="1" u="sng" dirty="0">
                <a:solidFill>
                  <a:srgbClr val="C00000"/>
                </a:solidFill>
              </a:rPr>
              <a:t>o percepite come diverse dei nostri potenziali clienti </a:t>
            </a:r>
          </a:p>
          <a:p>
            <a:pPr marL="0" indent="0" algn="just">
              <a:buNone/>
              <a:defRPr/>
            </a:pPr>
            <a:r>
              <a:rPr lang="it-IT" sz="3800" b="1" dirty="0">
                <a:solidFill>
                  <a:schemeClr val="tx2">
                    <a:lumMod val="75000"/>
                  </a:schemeClr>
                </a:solidFill>
              </a:rPr>
              <a:t>Diversa deve essere- la tariffa praticata da</a:t>
            </a: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it-IT" sz="3800" b="1" dirty="0">
                <a:solidFill>
                  <a:schemeClr val="tx2">
                    <a:lumMod val="75000"/>
                  </a:schemeClr>
                </a:solidFill>
              </a:rPr>
              <a:t> un giovane avvocato  “generalista” magari di una cittadina di provincia, </a:t>
            </a: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it-IT" sz="3800" b="1" dirty="0">
                <a:solidFill>
                  <a:schemeClr val="tx2">
                    <a:lumMod val="75000"/>
                  </a:schemeClr>
                </a:solidFill>
              </a:rPr>
              <a:t>un avvocato esperto della capitale, che magari abbia (avrà) anche il titolo di specialista</a:t>
            </a:r>
          </a:p>
        </p:txBody>
      </p:sp>
      <p:pic>
        <p:nvPicPr>
          <p:cNvPr id="91140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075" y="1285335"/>
            <a:ext cx="5538639" cy="5557260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82293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81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7490" y="0"/>
            <a:ext cx="12042762" cy="99203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it-IT" altLang="it-IT" sz="3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it-IT" sz="3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3000" b="1" dirty="0">
                <a:solidFill>
                  <a:schemeClr val="bg1"/>
                </a:solidFill>
              </a:rPr>
              <a:t>LA TARIFFA CHE VIENE PRATICATA DAI NOSTRI “COMPETITOR” </a:t>
            </a:r>
            <a:br>
              <a:rPr lang="it-IT" altLang="it-IT" sz="3000" b="1" dirty="0">
                <a:solidFill>
                  <a:schemeClr val="bg1"/>
                </a:solidFill>
              </a:rPr>
            </a:br>
            <a:endParaRPr lang="it-IT" altLang="it-IT" sz="3000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67490" y="992038"/>
            <a:ext cx="12042761" cy="586596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it-IT" sz="4400" b="1" dirty="0">
                <a:solidFill>
                  <a:srgbClr val="C00000"/>
                </a:solidFill>
              </a:rPr>
              <a:t>Competitor sono i colleghi che interagiscono nel nostro stesso ambito territoriale o di materie trattate </a:t>
            </a:r>
          </a:p>
          <a:p>
            <a:pPr marL="0" indent="0" algn="just">
              <a:buNone/>
              <a:defRPr/>
            </a:pPr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Per fare nostro </a:t>
            </a:r>
            <a:r>
              <a:rPr lang="it-IT" sz="4400" b="1" dirty="0">
                <a:solidFill>
                  <a:schemeClr val="tx2">
                    <a:lumMod val="75000"/>
                  </a:schemeClr>
                </a:solidFill>
              </a:rPr>
              <a:t>GIUSTO PREZZO </a:t>
            </a:r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comparare la nostra richiesta economica </a:t>
            </a:r>
          </a:p>
          <a:p>
            <a:pPr algn="just">
              <a:buFontTx/>
              <a:buChar char="-"/>
              <a:defRPr/>
            </a:pPr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da un lato con  quelle del collega più esperto e gettonato che opera nel nostro territorio o per la materia di cui si tratta  </a:t>
            </a:r>
          </a:p>
          <a:p>
            <a:pPr algn="just">
              <a:buFontTx/>
              <a:buChar char="-"/>
              <a:defRPr/>
            </a:pPr>
            <a:r>
              <a:rPr lang="it-IT" sz="4400" dirty="0">
                <a:solidFill>
                  <a:schemeClr val="tx2">
                    <a:lumMod val="75000"/>
                  </a:schemeClr>
                </a:solidFill>
              </a:rPr>
              <a:t>e dall’altro con quella di un giovane avvocato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849" y="614053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9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olo 5"/>
          <p:cNvSpPr>
            <a:spLocks noGrp="1"/>
          </p:cNvSpPr>
          <p:nvPr>
            <p:ph type="title"/>
          </p:nvPr>
        </p:nvSpPr>
        <p:spPr>
          <a:xfrm>
            <a:off x="-86265" y="0"/>
            <a:ext cx="12278265" cy="149811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altLang="it-IT" dirty="0">
                <a:solidFill>
                  <a:schemeClr val="bg1"/>
                </a:solidFill>
              </a:rPr>
              <a:t>GIULIA VERSUS GIULIA </a:t>
            </a:r>
            <a:br>
              <a:rPr lang="it-IT" altLang="it-IT" dirty="0">
                <a:solidFill>
                  <a:schemeClr val="bg1"/>
                </a:solidFill>
              </a:rPr>
            </a:br>
            <a:r>
              <a:rPr lang="it-IT" altLang="it-IT" dirty="0">
                <a:solidFill>
                  <a:schemeClr val="bg1"/>
                </a:solidFill>
              </a:rPr>
              <a:t>TARIFFE DECISAMENTE DIVERSE  (</a:t>
            </a:r>
            <a:r>
              <a:rPr lang="it-IT" altLang="it-IT" sz="2700" dirty="0">
                <a:solidFill>
                  <a:schemeClr val="bg1"/>
                </a:solidFill>
              </a:rPr>
              <a:t>ANCHE PRIMA CHE FOSSE MINISTRO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3187" name="Segnaposto contenuto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265" y="1498117"/>
            <a:ext cx="5250731" cy="5665125"/>
          </a:xfrm>
        </p:spPr>
      </p:pic>
      <p:pic>
        <p:nvPicPr>
          <p:cNvPr id="93188" name="Picture 2" descr="Risultati immagini per avvocato vecchio e famos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2205038"/>
            <a:ext cx="2617788" cy="3663950"/>
          </a:xfrm>
          <a:noFill/>
        </p:spPr>
      </p:pic>
      <p:pic>
        <p:nvPicPr>
          <p:cNvPr id="93190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703" y="1498117"/>
            <a:ext cx="5627298" cy="56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598" y="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12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8D7D9A5-7C4C-4D0A-9425-737D0F41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5006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/>
              <a:t>ATTENZIONE (DA METTERE TRA I PERICOLI </a:t>
            </a:r>
            <a:r>
              <a:rPr lang="it-IT" dirty="0">
                <a:solidFill>
                  <a:schemeClr val="bg1"/>
                </a:solidFill>
              </a:rPr>
              <a:t>NELLO SWAT</a:t>
            </a:r>
            <a:r>
              <a:rPr lang="it-IT" dirty="0"/>
              <a:t>)</a:t>
            </a:r>
          </a:p>
        </p:txBody>
      </p:sp>
      <p:pic>
        <p:nvPicPr>
          <p:cNvPr id="94211" name="Segnaposto contenuto 5" descr="C:\Users\Facchini\AppData\Local\Microsoft\Windows\Temporary Internet Files\Content.Outlook\ZAP9O39P\.facebook_1486806799433.jpg"/>
          <p:cNvPicPr>
            <a:picLocks noGrp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50070"/>
            <a:ext cx="10558732" cy="570793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432" y="772085"/>
            <a:ext cx="1331568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9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5275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Più del 40% degli intervistati ha in tutti e tre i rapporti rilevato un calo del fatturato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087" y="1552756"/>
            <a:ext cx="12192000" cy="560680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193EF615-025C-4E36-894C-7ABC788C323F}"/>
              </a:ext>
            </a:extLst>
          </p:cNvPr>
          <p:cNvSpPr/>
          <p:nvPr/>
        </p:nvSpPr>
        <p:spPr>
          <a:xfrm>
            <a:off x="209550" y="4162426"/>
            <a:ext cx="11163300" cy="4706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CA6388EB-43FB-4BAB-8ACA-8957C3D4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49" y="1013815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29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23722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it-IT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 DI AUTO VALUTAZIONE  L’OTTICA DEL CLIENTE E’ IL SERVIZIO 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-2" y="1237221"/>
            <a:ext cx="12192001" cy="5620778"/>
          </a:xfrm>
        </p:spPr>
        <p:txBody>
          <a:bodyPr>
            <a:noAutofit/>
          </a:bodyPr>
          <a:lstStyle/>
          <a:p>
            <a:pPr marL="174625" indent="0" algn="just">
              <a:buNone/>
              <a:defRPr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CLIENTE OLTRE ALLA COMPETENZA  TECNICA VUOLE</a:t>
            </a:r>
          </a:p>
          <a:p>
            <a:pPr marL="358775" indent="-184150" algn="just">
              <a:buFontTx/>
              <a:buChar char="-"/>
              <a:defRPr/>
            </a:pP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l’accessibilità del suo avvocato (la possibilità di incontrarlo quando ritiene di averne necessità o di comunicare con lui, la celerità delle risposte), </a:t>
            </a:r>
          </a:p>
          <a:p>
            <a:pPr marL="358775" indent="-184150" algn="just">
              <a:buFontTx/>
              <a:buChar char="-"/>
              <a:defRPr/>
            </a:pP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la disponibilità degli orari e giorni di incontro,   per chi si occupa di aziende la disponibilità dell’avvocato a lavorare presso la sede del cliente per i privati a essere ricevuti fuori dell’orario di lavoro o il sabato</a:t>
            </a:r>
          </a:p>
          <a:p>
            <a:pPr marL="517525" algn="just">
              <a:buFontTx/>
              <a:buChar char="-"/>
              <a:defRPr/>
            </a:pP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la possibilità di trovare qualcuno </a:t>
            </a:r>
          </a:p>
          <a:p>
            <a:pPr marL="174625" indent="0" algn="just">
              <a:buNone/>
              <a:defRPr/>
            </a:pP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      nello studio per risposte urgenti</a:t>
            </a:r>
          </a:p>
          <a:p>
            <a:pPr marL="174625" indent="0" algn="just">
              <a:buNone/>
              <a:defRPr/>
            </a:pP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- il tempo e l’attenzione dedicata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24674" y="4650141"/>
            <a:ext cx="5172075" cy="22078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7" y="859236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-103695"/>
            <a:ext cx="12122869" cy="704182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chemeClr val="bg1"/>
                </a:solidFill>
              </a:rPr>
              <a:t>COME CALCOLARE IN CONCRETO IL NOSTRO PREZZO </a:t>
            </a:r>
            <a:r>
              <a:rPr lang="it-IT" b="1" dirty="0">
                <a:solidFill>
                  <a:srgbClr val="0070C0"/>
                </a:solidFill>
              </a:rPr>
              <a:t/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Da il Sole24 ore 16/4/2012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i="1" dirty="0">
                <a:solidFill>
                  <a:schemeClr val="bg1"/>
                </a:solidFill>
              </a:rPr>
              <a:t>«Costi e margini per fissare il prezzo»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467" y="-10369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68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colo del costo orario: quanto farsi pagare dai client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18"/>
            <a:ext cx="12056882" cy="659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752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sz="2800" dirty="0">
                <a:hlinkClick r:id="rId3"/>
              </a:rPr>
              <a:t/>
            </a:r>
            <a:br>
              <a:rPr lang="it-IT" sz="2800" dirty="0">
                <a:hlinkClick r:id="rId3"/>
              </a:rPr>
            </a:br>
            <a:r>
              <a:rPr lang="it-IT" sz="2800" dirty="0">
                <a:hlinkClick r:id="rId3"/>
              </a:rPr>
              <a:t/>
            </a:r>
            <a:br>
              <a:rPr lang="it-IT" sz="2800" dirty="0">
                <a:hlinkClick r:id="rId3"/>
              </a:rPr>
            </a:br>
            <a:r>
              <a:rPr lang="it-IT" sz="2800" dirty="0">
                <a:hlinkClick r:id="rId3"/>
              </a:rPr>
              <a:t>https://www.danea.it/blog/calcolo-costo-orario/</a:t>
            </a:r>
            <a:r>
              <a:rPr lang="it-IT" sz="2800" dirty="0"/>
              <a:t/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70657" y="1636304"/>
            <a:ext cx="8229600" cy="5088038"/>
          </a:xfrm>
        </p:spPr>
        <p:txBody>
          <a:bodyPr/>
          <a:lstStyle/>
          <a:p>
            <a:endParaRPr lang="it-IT" dirty="0"/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MATRICE DI COSTO ORARIO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64953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74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090581"/>
              </p:ext>
            </p:extLst>
          </p:nvPr>
        </p:nvGraphicFramePr>
        <p:xfrm>
          <a:off x="94268" y="0"/>
          <a:ext cx="12097732" cy="728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49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28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83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Voci</a:t>
                      </a:r>
                      <a:r>
                        <a:rPr lang="it-IT" sz="2800" baseline="0" dirty="0"/>
                        <a:t> da tenere in considerazione per stabilire la matrice di costo orario</a:t>
                      </a:r>
                      <a:endParaRPr lang="it-IT" sz="28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endParaRPr lang="it-IT" sz="2800" dirty="0"/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179">
                <a:tc>
                  <a:txBody>
                    <a:bodyPr/>
                    <a:lstStyle/>
                    <a:p>
                      <a:r>
                        <a:rPr lang="it-IT" sz="2800" dirty="0"/>
                        <a:t>Costi gestione studio annui compresa Cassa</a:t>
                      </a:r>
                      <a:r>
                        <a:rPr lang="it-IT" sz="2800" baseline="0" dirty="0"/>
                        <a:t> Previdenza </a:t>
                      </a:r>
                      <a:endParaRPr lang="it-IT" sz="28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10.000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Reddito</a:t>
                      </a:r>
                      <a:r>
                        <a:rPr lang="it-IT" sz="2800" baseline="0" dirty="0"/>
                        <a:t> che l’avvocato ipotizza di ottenere (al lordo delle imposte) </a:t>
                      </a:r>
                      <a:r>
                        <a:rPr lang="it-IT" sz="2800" dirty="0"/>
                        <a:t> 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20.000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9230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Punto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di equilibrio 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(break </a:t>
                      </a:r>
                      <a:r>
                        <a:rPr lang="it-IT" sz="2800" baseline="0" dirty="0" err="1">
                          <a:solidFill>
                            <a:srgbClr val="FF0000"/>
                          </a:solidFill>
                        </a:rPr>
                        <a:t>even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tra entrate e uscite </a:t>
                      </a:r>
                      <a:endParaRPr lang="it-IT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30.000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1919">
                <a:tc>
                  <a:txBody>
                    <a:bodyPr/>
                    <a:lstStyle/>
                    <a:p>
                      <a:r>
                        <a:rPr lang="it-IT" sz="2800" dirty="0"/>
                        <a:t>Giorni di lavoro annui 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200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7532">
                <a:tc>
                  <a:txBody>
                    <a:bodyPr/>
                    <a:lstStyle/>
                    <a:p>
                      <a:r>
                        <a:rPr lang="it-IT" sz="2800" dirty="0"/>
                        <a:t>Ore</a:t>
                      </a:r>
                      <a:r>
                        <a:rPr lang="it-IT" sz="2800" baseline="0" dirty="0"/>
                        <a:t> giornaliere fatturabili  </a:t>
                      </a:r>
                      <a:r>
                        <a:rPr lang="it-IT" sz="2800" b="1" baseline="0" dirty="0"/>
                        <a:t>5</a:t>
                      </a:r>
                      <a:r>
                        <a:rPr lang="it-IT" sz="2800" baseline="0" dirty="0"/>
                        <a:t> (per un totale annuo di 200 giorni lavorativi sono 1.000 ore all’anno) </a:t>
                      </a:r>
                      <a:endParaRPr lang="it-IT" sz="28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1.000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4561">
                <a:tc>
                  <a:txBody>
                    <a:bodyPr/>
                    <a:lstStyle/>
                    <a:p>
                      <a:r>
                        <a:rPr lang="it-IT" sz="2800" dirty="0"/>
                        <a:t>Costo orario</a:t>
                      </a:r>
                      <a:r>
                        <a:rPr lang="it-IT" sz="2800" baseline="0" dirty="0"/>
                        <a:t> </a:t>
                      </a:r>
                      <a:r>
                        <a:rPr lang="it-IT" sz="2800" dirty="0"/>
                        <a:t>(</a:t>
                      </a:r>
                      <a:r>
                        <a:rPr lang="it-IT" sz="2800" b="1" dirty="0"/>
                        <a:t>30.000 euro/1.000</a:t>
                      </a:r>
                      <a:r>
                        <a:rPr lang="it-IT" sz="2800" b="1" baseline="0" dirty="0"/>
                        <a:t>  ore annue </a:t>
                      </a:r>
                      <a:r>
                        <a:rPr lang="it-IT" sz="2800" b="1" dirty="0"/>
                        <a:t>fatturabili) 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/>
                        <a:t>30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98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Margine</a:t>
                      </a:r>
                      <a:r>
                        <a:rPr lang="it-IT" sz="2800" baseline="0" dirty="0"/>
                        <a:t> in percentuale – 25% da aggiungere  al costo orario) </a:t>
                      </a:r>
                      <a:r>
                        <a:rPr lang="it-IT" sz="2800" dirty="0"/>
                        <a:t>(cliente insolvente,</a:t>
                      </a:r>
                      <a:r>
                        <a:rPr lang="it-IT" sz="2800" baseline="0" dirty="0"/>
                        <a:t> spese extra impreviste) </a:t>
                      </a:r>
                      <a:endParaRPr lang="it-IT" sz="2800" dirty="0"/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25%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47034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Matrice di costo orario</a:t>
                      </a:r>
                    </a:p>
                  </a:txBody>
                  <a:tcPr marL="91441" marR="91441" marT="45714" marB="45714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37,5  € ora </a:t>
                      </a:r>
                    </a:p>
                  </a:txBody>
                  <a:tcPr marL="91441" marR="91441" marT="45714" marB="45714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34153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3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423887"/>
              </p:ext>
            </p:extLst>
          </p:nvPr>
        </p:nvGraphicFramePr>
        <p:xfrm>
          <a:off x="-76200" y="1"/>
          <a:ext cx="12268200" cy="7298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4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3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9149">
                <a:tc>
                  <a:txBody>
                    <a:bodyPr/>
                    <a:lstStyle/>
                    <a:p>
                      <a:r>
                        <a:rPr lang="it-IT" sz="2800" dirty="0"/>
                        <a:t>Voci</a:t>
                      </a:r>
                      <a:r>
                        <a:rPr lang="it-IT" sz="2800" baseline="0" dirty="0"/>
                        <a:t> da tenere in considerazione per stabilire la matrice di costo orario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endParaRPr lang="it-IT" sz="2800" dirty="0"/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613">
                <a:tc>
                  <a:txBody>
                    <a:bodyPr/>
                    <a:lstStyle/>
                    <a:p>
                      <a:r>
                        <a:rPr lang="it-IT" sz="2800" dirty="0"/>
                        <a:t>Costi gestione studio annui compresa Cassa</a:t>
                      </a:r>
                      <a:r>
                        <a:rPr lang="it-IT" sz="2800" baseline="0" dirty="0"/>
                        <a:t> Previdenza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30.000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4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Reddito</a:t>
                      </a:r>
                      <a:r>
                        <a:rPr lang="it-IT" sz="2800" baseline="0" dirty="0"/>
                        <a:t> che l’avvocato ipotizza di ottenere (al lordo delle imposte)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60.000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1792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Punto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di equilibrio 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(break </a:t>
                      </a:r>
                      <a:r>
                        <a:rPr lang="it-IT" sz="2800" baseline="0" dirty="0" err="1">
                          <a:solidFill>
                            <a:srgbClr val="FF0000"/>
                          </a:solidFill>
                        </a:rPr>
                        <a:t>even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tra entrate e uscite </a:t>
                      </a:r>
                      <a:endParaRPr lang="it-IT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90.000</a:t>
                      </a:r>
                      <a:endParaRPr lang="it-IT" sz="2800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5613">
                <a:tc>
                  <a:txBody>
                    <a:bodyPr/>
                    <a:lstStyle/>
                    <a:p>
                      <a:r>
                        <a:rPr lang="it-IT" sz="2800" dirty="0"/>
                        <a:t>Giorni di lavoro annui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200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2313">
                <a:tc>
                  <a:txBody>
                    <a:bodyPr/>
                    <a:lstStyle/>
                    <a:p>
                      <a:r>
                        <a:rPr lang="it-IT" sz="2800" dirty="0"/>
                        <a:t>Ore</a:t>
                      </a:r>
                      <a:r>
                        <a:rPr lang="it-IT" sz="2800" baseline="0" dirty="0"/>
                        <a:t> giornaliere fatturabili  </a:t>
                      </a:r>
                      <a:r>
                        <a:rPr lang="it-IT" sz="2800" b="1" baseline="0" dirty="0"/>
                        <a:t>5</a:t>
                      </a:r>
                      <a:r>
                        <a:rPr lang="it-IT" sz="2800" baseline="0" dirty="0"/>
                        <a:t> (per un totale annuo di 200 giorni lavorativi sono 1.000 ore  fatturabili all’anno)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561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Costo orario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(90.000 euro/1.000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 ore annue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fatturabili)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32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Margine</a:t>
                      </a:r>
                      <a:r>
                        <a:rPr lang="it-IT" sz="2800" baseline="0" dirty="0"/>
                        <a:t> in percentuale – 25% da aggiungere  al costo orario) </a:t>
                      </a:r>
                      <a:r>
                        <a:rPr lang="it-IT" sz="2800" dirty="0"/>
                        <a:t>(cliente insolvente,</a:t>
                      </a:r>
                      <a:r>
                        <a:rPr lang="it-IT" sz="2800" baseline="0" dirty="0"/>
                        <a:t> spese extra impreviste)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25%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8350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Matrice di costo orario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112,5 € ora </a:t>
                      </a:r>
                    </a:p>
                    <a:p>
                      <a:pPr marL="0" algn="l" defTabSz="914400" rtl="0" eaLnBrk="1" latinLnBrk="0" hangingPunct="1"/>
                      <a:endParaRPr lang="it-IT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324279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5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472547"/>
              </p:ext>
            </p:extLst>
          </p:nvPr>
        </p:nvGraphicFramePr>
        <p:xfrm>
          <a:off x="84841" y="-1"/>
          <a:ext cx="12028602" cy="7191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9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4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Voci</a:t>
                      </a:r>
                      <a:r>
                        <a:rPr lang="it-IT" sz="2800" baseline="0" dirty="0"/>
                        <a:t> da tenere in considerazione per stabilire per stabilire la matrice di costo orario</a:t>
                      </a:r>
                      <a:endParaRPr lang="it-IT" sz="2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endParaRPr lang="it-IT" sz="2800" dirty="0"/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693">
                <a:tc>
                  <a:txBody>
                    <a:bodyPr/>
                    <a:lstStyle/>
                    <a:p>
                      <a:r>
                        <a:rPr lang="it-IT" sz="2800" dirty="0"/>
                        <a:t>Costi gestione studio annui compresa Cassa</a:t>
                      </a:r>
                      <a:r>
                        <a:rPr lang="it-IT" sz="2800" baseline="0" dirty="0"/>
                        <a:t> Previdenza </a:t>
                      </a:r>
                      <a:endParaRPr lang="it-IT" sz="2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130.000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8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Reddito</a:t>
                      </a:r>
                      <a:r>
                        <a:rPr lang="it-IT" sz="2800" baseline="0" dirty="0"/>
                        <a:t> che l’avvocato ipotizza di ottenere (al lordo delle imposte)</a:t>
                      </a:r>
                      <a:r>
                        <a:rPr lang="it-IT" sz="2800" dirty="0"/>
                        <a:t> </a:t>
                      </a: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200.000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69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Punto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di equilibrio (break </a:t>
                      </a:r>
                      <a:r>
                        <a:rPr lang="it-IT" sz="2800" b="1" baseline="0" dirty="0" err="1">
                          <a:solidFill>
                            <a:srgbClr val="FF0000"/>
                          </a:solidFill>
                        </a:rPr>
                        <a:t>even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) tra entrate e uscite </a:t>
                      </a:r>
                      <a:endParaRPr lang="it-IT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300.000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693">
                <a:tc>
                  <a:txBody>
                    <a:bodyPr/>
                    <a:lstStyle/>
                    <a:p>
                      <a:r>
                        <a:rPr lang="it-IT" sz="2800" dirty="0"/>
                        <a:t>Giorni di lavoro annui </a:t>
                      </a: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3450">
                <a:tc>
                  <a:txBody>
                    <a:bodyPr/>
                    <a:lstStyle/>
                    <a:p>
                      <a:r>
                        <a:rPr lang="it-IT" sz="2800" dirty="0"/>
                        <a:t>Ore</a:t>
                      </a:r>
                      <a:r>
                        <a:rPr lang="it-IT" sz="2800" baseline="0" dirty="0"/>
                        <a:t> giornaliere fatturabili  </a:t>
                      </a:r>
                      <a:r>
                        <a:rPr lang="it-IT" sz="2800" b="1" baseline="0" dirty="0"/>
                        <a:t>5</a:t>
                      </a:r>
                      <a:r>
                        <a:rPr lang="it-IT" sz="2800" baseline="0" dirty="0"/>
                        <a:t> (per un totale annuo di 200 giorni lavorativi sono 1.000 ore all’anno) </a:t>
                      </a:r>
                      <a:endParaRPr lang="it-IT" sz="2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1.000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7693">
                <a:tc>
                  <a:txBody>
                    <a:bodyPr/>
                    <a:lstStyle/>
                    <a:p>
                      <a:r>
                        <a:rPr lang="it-IT" sz="2800" dirty="0"/>
                        <a:t>Costo orario</a:t>
                      </a:r>
                      <a:r>
                        <a:rPr lang="it-IT" sz="2800" baseline="0" dirty="0"/>
                        <a:t> </a:t>
                      </a:r>
                      <a:r>
                        <a:rPr lang="it-IT" sz="2800" b="1" dirty="0"/>
                        <a:t>(390.000 euro/1.000</a:t>
                      </a:r>
                      <a:r>
                        <a:rPr lang="it-IT" sz="2800" b="1" baseline="0" dirty="0"/>
                        <a:t>  ore annue </a:t>
                      </a:r>
                      <a:r>
                        <a:rPr lang="it-IT" sz="2800" b="1" dirty="0"/>
                        <a:t>fatturabili) </a:t>
                      </a: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300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23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Margine</a:t>
                      </a:r>
                      <a:r>
                        <a:rPr lang="it-IT" sz="2800" baseline="0" dirty="0"/>
                        <a:t> in percentuale – 25% da aggiungere  al costo orario) </a:t>
                      </a:r>
                      <a:r>
                        <a:rPr lang="it-IT" sz="2800" dirty="0"/>
                        <a:t>(cliente insolvente,</a:t>
                      </a:r>
                      <a:r>
                        <a:rPr lang="it-IT" sz="2800" baseline="0" dirty="0"/>
                        <a:t> spese extra impreviste) </a:t>
                      </a:r>
                      <a:endParaRPr lang="it-IT" sz="2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25%</a:t>
                      </a: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007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Matrice di costo orario</a:t>
                      </a: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375 € ora</a:t>
                      </a:r>
                    </a:p>
                    <a:p>
                      <a:pPr marL="0" algn="l" defTabSz="914400" rtl="0" eaLnBrk="1" latinLnBrk="0" hangingPunct="1"/>
                      <a:endParaRPr lang="it-IT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25" marB="457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041" y="42779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14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5989"/>
            <a:ext cx="12113443" cy="132917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ESERCITAZIONE: QUANTO GUADAGNA LA COLLEGA?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1461155"/>
            <a:ext cx="7466029" cy="5396845"/>
          </a:xfrm>
        </p:spPr>
        <p:txBody>
          <a:bodyPr>
            <a:normAutofit/>
          </a:bodyPr>
          <a:lstStyle/>
          <a:p>
            <a:r>
              <a:rPr lang="it-IT" dirty="0"/>
              <a:t>Prendiamo l’ammontare del fatturato dello scorso anno 2016 </a:t>
            </a:r>
            <a:r>
              <a:rPr lang="it-IT" dirty="0">
                <a:solidFill>
                  <a:srgbClr val="FF0000"/>
                </a:solidFill>
              </a:rPr>
              <a:t>(es. 30.000 euro)</a:t>
            </a:r>
          </a:p>
          <a:p>
            <a:r>
              <a:rPr lang="it-IT" dirty="0"/>
              <a:t>Deduciamo i costi </a:t>
            </a:r>
            <a:r>
              <a:rPr lang="it-IT" dirty="0">
                <a:solidFill>
                  <a:srgbClr val="FF0000"/>
                </a:solidFill>
              </a:rPr>
              <a:t>sostenuti (es. 10.000 EURO)</a:t>
            </a:r>
          </a:p>
          <a:p>
            <a:r>
              <a:rPr lang="it-IT" dirty="0"/>
              <a:t>Dividiamo il risultato per 1.000 ore lavoro annue (20.000:1.000 = 20)</a:t>
            </a:r>
          </a:p>
          <a:p>
            <a:r>
              <a:rPr lang="it-IT" dirty="0"/>
              <a:t>Deduciamo una aliquota del 23% di imposte 20-23%= </a:t>
            </a:r>
            <a:r>
              <a:rPr lang="it-IT" b="1" dirty="0"/>
              <a:t>15,4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Quindi la collega con un fatturato di € 30,000 e costi per € 10.000 </a:t>
            </a:r>
            <a:r>
              <a:rPr lang="it-IT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 lavorando a € 15,5 all’ora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84530" y="1461155"/>
            <a:ext cx="2737048" cy="20162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1516" y="3799115"/>
            <a:ext cx="1743075" cy="26193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041" y="101718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82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ESERCITAZIONE: QUANTO GUADAGNA LA COLLEGA DIECI ANNI DOPO?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1690689"/>
            <a:ext cx="7479519" cy="5033615"/>
          </a:xfrm>
        </p:spPr>
        <p:txBody>
          <a:bodyPr>
            <a:normAutofit/>
          </a:bodyPr>
          <a:lstStyle/>
          <a:p>
            <a:r>
              <a:rPr lang="it-IT" dirty="0"/>
              <a:t>Fatturato </a:t>
            </a:r>
            <a:r>
              <a:rPr lang="it-IT" dirty="0">
                <a:solidFill>
                  <a:srgbClr val="FF0000"/>
                </a:solidFill>
              </a:rPr>
              <a:t>(es. 100.000 euro)</a:t>
            </a:r>
          </a:p>
          <a:p>
            <a:r>
              <a:rPr lang="it-IT" dirty="0"/>
              <a:t>Costi </a:t>
            </a:r>
            <a:r>
              <a:rPr lang="it-IT" dirty="0">
                <a:solidFill>
                  <a:srgbClr val="FF0000"/>
                </a:solidFill>
              </a:rPr>
              <a:t>sostenuti (es. 30.000 euro)</a:t>
            </a:r>
          </a:p>
          <a:p>
            <a:r>
              <a:rPr lang="it-IT" dirty="0"/>
              <a:t>Dividiamo il risultato  per 1.000 ore lavoro annue (70.000:1.000 = 70)</a:t>
            </a:r>
          </a:p>
          <a:p>
            <a:r>
              <a:rPr lang="it-IT" dirty="0"/>
              <a:t>Deduciamo una aliquota media 34% di imposte 70-34%= </a:t>
            </a:r>
            <a:r>
              <a:rPr lang="it-IT" b="1" dirty="0"/>
              <a:t>46,2</a:t>
            </a:r>
          </a:p>
          <a:p>
            <a:r>
              <a:rPr lang="it-IT" b="1" dirty="0">
                <a:solidFill>
                  <a:srgbClr val="FF0000"/>
                </a:solidFill>
              </a:rPr>
              <a:t>Quindi  la collega  con un fatturato di € 100,000 e costi per € 30.000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 guadagnando € 46,2 all’ora</a:t>
            </a:r>
          </a:p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752175" y="1774607"/>
            <a:ext cx="2731245" cy="20179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1637" y="3876476"/>
            <a:ext cx="3451782" cy="24885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131270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1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1650" y="1"/>
            <a:ext cx="12126012" cy="16906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QUANTO GUADAGNA LA COLLEGA TRENTA  ANNI DOPO?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1690689"/>
            <a:ext cx="7248128" cy="5167310"/>
          </a:xfrm>
        </p:spPr>
        <p:txBody>
          <a:bodyPr>
            <a:normAutofit/>
          </a:bodyPr>
          <a:lstStyle/>
          <a:p>
            <a:r>
              <a:rPr lang="it-IT" sz="3000" dirty="0">
                <a:solidFill>
                  <a:srgbClr val="FF0000"/>
                </a:solidFill>
              </a:rPr>
              <a:t>Fatturato € 400.000 euro)</a:t>
            </a:r>
          </a:p>
          <a:p>
            <a:r>
              <a:rPr lang="it-IT" sz="3000" dirty="0">
                <a:solidFill>
                  <a:srgbClr val="FF0000"/>
                </a:solidFill>
              </a:rPr>
              <a:t>Costi € 130,000</a:t>
            </a:r>
          </a:p>
          <a:p>
            <a:r>
              <a:rPr lang="it-IT" sz="3000" dirty="0"/>
              <a:t>Dividiamo il risultato  per 1.000 ore lavoro annue (270.000:1.000 = € 270)</a:t>
            </a:r>
          </a:p>
          <a:p>
            <a:r>
              <a:rPr lang="it-IT" sz="3000" dirty="0"/>
              <a:t>Deduciamo una aliquota media 34% di imposte 270-34%=  € 178,20</a:t>
            </a:r>
          </a:p>
          <a:p>
            <a:r>
              <a:rPr lang="it-IT" sz="3000" b="1" dirty="0">
                <a:solidFill>
                  <a:srgbClr val="FF0000"/>
                </a:solidFill>
              </a:rPr>
              <a:t>Quindi  la fortunata collega con un  fatturato di € 400,000 e costi per € 130.000 </a:t>
            </a:r>
            <a:r>
              <a:rPr lang="it-IT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 guadagnando € 178,20 all’ora</a:t>
            </a:r>
          </a:p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955614" y="4015182"/>
            <a:ext cx="3246512" cy="24348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0881" y="1843960"/>
            <a:ext cx="2731245" cy="20179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636" y="131270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5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54285"/>
            <a:ext cx="12191999" cy="135849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/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chemeClr val="bg1"/>
                </a:solidFill>
              </a:rPr>
              <a:t>S</a:t>
            </a:r>
            <a:r>
              <a:rPr lang="it-IT" sz="2800" b="1" dirty="0">
                <a:solidFill>
                  <a:schemeClr val="bg1"/>
                </a:solidFill>
              </a:rPr>
              <a:t>E VOGLIO FARE AD ESEMPIO UN FORFAIT COME CALCOLO IL PREZZO SECONDO LA MATRICE DI COSTO ORARIO</a:t>
            </a:r>
            <a:br>
              <a:rPr lang="it-IT" sz="2800" b="1" dirty="0">
                <a:solidFill>
                  <a:schemeClr val="bg1"/>
                </a:solidFill>
              </a:rPr>
            </a:br>
            <a:endParaRPr lang="it-IT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67105"/>
              </p:ext>
            </p:extLst>
          </p:nvPr>
        </p:nvGraphicFramePr>
        <p:xfrm>
          <a:off x="1" y="1338606"/>
          <a:ext cx="12191999" cy="5959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4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7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69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30386">
                <a:tc>
                  <a:txBody>
                    <a:bodyPr/>
                    <a:lstStyle/>
                    <a:p>
                      <a:r>
                        <a:rPr lang="it-IT" sz="4000" dirty="0"/>
                        <a:t>CAUSA</a:t>
                      </a:r>
                      <a:r>
                        <a:rPr lang="it-IT" sz="4000" baseline="0" dirty="0"/>
                        <a:t> O CONSULENZA DA  </a:t>
                      </a:r>
                      <a:r>
                        <a:rPr lang="it-IT" sz="40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</a:t>
                      </a:r>
                      <a:r>
                        <a:rPr lang="it-IT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ORE</a:t>
                      </a:r>
                      <a:r>
                        <a:rPr lang="it-IT" sz="4000" dirty="0"/>
                        <a:t> LAVORO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4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MATRICE DI COSTO ORARIO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4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PREZZO  FINALE MINIMO SENZA IVA E CASSA </a:t>
                      </a:r>
                      <a:r>
                        <a:rPr lang="it-IT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 COMPRESO DEL 15%  RIMBORSO SPESE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4907">
                <a:tc>
                  <a:txBody>
                    <a:bodyPr/>
                    <a:lstStyle/>
                    <a:p>
                      <a:r>
                        <a:rPr lang="it-IT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/>
                        <a:t>37,5  euro ora </a:t>
                      </a: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375 €</a:t>
                      </a:r>
                      <a:r>
                        <a:rPr lang="it-IT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t-IT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4908">
                <a:tc>
                  <a:txBody>
                    <a:bodyPr/>
                    <a:lstStyle/>
                    <a:p>
                      <a:r>
                        <a:rPr lang="it-IT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/>
                        <a:t>112,5 euro ora </a:t>
                      </a: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1,125 €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4908">
                <a:tc>
                  <a:txBody>
                    <a:bodyPr/>
                    <a:lstStyle/>
                    <a:p>
                      <a:r>
                        <a:rPr lang="it-IT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>
                          <a:solidFill>
                            <a:srgbClr val="002060"/>
                          </a:solidFill>
                        </a:rPr>
                        <a:t>375</a:t>
                      </a:r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400" b="1" dirty="0"/>
                        <a:t>euro ora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4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3.750 €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598" y="960621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449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La percezione della propria condizione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per aree geografiche 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385" y="1637710"/>
            <a:ext cx="12122989" cy="488956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018832" y="4174395"/>
            <a:ext cx="534838" cy="8712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509E3FC-FCE4-4E50-95DC-DE9E9A97E8DA}"/>
              </a:ext>
            </a:extLst>
          </p:cNvPr>
          <p:cNvSpPr/>
          <p:nvPr/>
        </p:nvSpPr>
        <p:spPr>
          <a:xfrm>
            <a:off x="3914776" y="2796699"/>
            <a:ext cx="742950" cy="756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F29A903A-82AA-4969-8D33-C3E546A2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2360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it-IT" dirty="0">
                <a:solidFill>
                  <a:schemeClr val="bg1"/>
                </a:solidFill>
              </a:rPr>
              <a:t/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sz="4000" dirty="0">
                <a:solidFill>
                  <a:schemeClr val="bg1"/>
                </a:solidFill>
              </a:rPr>
              <a:t>E quindi…….</a:t>
            </a:r>
            <a:br>
              <a:rPr lang="it-IT" sz="4000" dirty="0">
                <a:solidFill>
                  <a:schemeClr val="bg1"/>
                </a:solidFill>
              </a:rPr>
            </a:br>
            <a:r>
              <a:rPr lang="it-IT" sz="4000" b="1" dirty="0">
                <a:solidFill>
                  <a:schemeClr val="bg1"/>
                </a:solidFill>
              </a:rPr>
              <a:t>Con lo strumento della matrice oraria  e tenendo conto di tutti i fattori che influenzano il prezzo:</a:t>
            </a:r>
            <a:br>
              <a:rPr 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Il livello socio economico dei nostri assistiti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1. La tariffa che viene praticata dai nostri “competitor”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2. Il nostro posizionamento sul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mercato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 3. Il costo e l’efficienza della nostra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struttura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4. La difficoltà della questione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trattata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r>
              <a:rPr lang="it-IT" altLang="it-IT" sz="4000" b="1" dirty="0">
                <a:solidFill>
                  <a:schemeClr val="bg1"/>
                </a:solidFill>
              </a:rPr>
              <a:t>VENIAMO AL  PREVENTIVO OBBLIGATORIO </a:t>
            </a:r>
            <a:br>
              <a:rPr lang="it-IT" altLang="it-IT" sz="4000" b="1" dirty="0">
                <a:solidFill>
                  <a:schemeClr val="bg1"/>
                </a:solidFill>
              </a:rPr>
            </a:b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0898" y="3176318"/>
            <a:ext cx="4371101" cy="24375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835" y="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2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5448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sz="6000" dirty="0"/>
          </a:p>
          <a:p>
            <a:pPr marL="0" indent="0" algn="ctr">
              <a:buNone/>
            </a:pPr>
            <a:r>
              <a:rPr lang="it-IT" sz="6000" dirty="0"/>
              <a:t>IL PREVENTIVO SCRITTO OBBLIGATORIO </a:t>
            </a:r>
          </a:p>
          <a:p>
            <a:pPr marL="0" indent="0" algn="ctr">
              <a:buNone/>
            </a:pPr>
            <a:endParaRPr lang="it-IT" sz="6000" dirty="0"/>
          </a:p>
          <a:p>
            <a:pPr marL="0" indent="0" algn="ctr">
              <a:buNone/>
            </a:pPr>
            <a:r>
              <a:rPr lang="it-IT" sz="6000" dirty="0"/>
              <a:t>VISTO DAGLI AVVOCATI </a:t>
            </a:r>
          </a:p>
          <a:p>
            <a:pPr marL="0" indent="0" algn="ctr">
              <a:buNone/>
            </a:pPr>
            <a:r>
              <a:rPr lang="it-IT" sz="6000" dirty="0"/>
              <a:t>o </a:t>
            </a:r>
          </a:p>
          <a:p>
            <a:pPr marL="0" indent="0" algn="ctr">
              <a:buNone/>
            </a:pPr>
            <a:r>
              <a:rPr lang="it-IT" sz="6000" dirty="0"/>
              <a:t> VISTO DAI CLIENTI</a:t>
            </a:r>
          </a:p>
          <a:p>
            <a:pPr marL="0" indent="0" algn="ctr">
              <a:buNone/>
            </a:pPr>
            <a:endParaRPr lang="it-IT" sz="6000" dirty="0"/>
          </a:p>
          <a:p>
            <a:pPr marL="0" indent="0" algn="ctr">
              <a:buNone/>
            </a:pPr>
            <a:endParaRPr lang="it-IT" sz="6000" dirty="0"/>
          </a:p>
          <a:p>
            <a:pPr marL="0" indent="0" algn="ctr">
              <a:buNone/>
            </a:pPr>
            <a:r>
              <a:rPr lang="it-IT" sz="6000" dirty="0"/>
              <a:t>RAPPORTO CENSIS AVVOCATURA 2018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598" y="0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2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olo 1"/>
          <p:cNvSpPr>
            <a:spLocks noGrp="1" noChangeArrowheads="1"/>
          </p:cNvSpPr>
          <p:nvPr>
            <p:ph type="title"/>
          </p:nvPr>
        </p:nvSpPr>
        <p:spPr>
          <a:xfrm>
            <a:off x="75414" y="65988"/>
            <a:ext cx="12116586" cy="171567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sz="2800" dirty="0">
                <a:solidFill>
                  <a:schemeClr val="accent1">
                    <a:lumMod val="75000"/>
                  </a:schemeClr>
                </a:solidFill>
              </a:rPr>
              <a:t>LEGGE 31 DICEMBRE 2012 N. 247 </a:t>
            </a:r>
            <a:br>
              <a:rPr lang="it-IT" altLang="it-IT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2800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it-IT" altLang="it-IT" sz="2800" i="1" dirty="0">
                <a:solidFill>
                  <a:schemeClr val="accent1">
                    <a:lumMod val="75000"/>
                  </a:schemeClr>
                </a:solidFill>
              </a:rPr>
              <a:t>NUOVA DISCIPLINA DELL'ORDINAMENTO DELLA PROFESSIONE FORENSE» </a:t>
            </a:r>
            <a:r>
              <a:rPr lang="it-IT" altLang="it-IT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it-IT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altLang="it-IT" sz="2800" dirty="0">
                <a:solidFill>
                  <a:srgbClr val="FF0000"/>
                </a:solidFill>
              </a:rPr>
              <a:t>ART. 13  COMMI 2 E  5</a:t>
            </a:r>
          </a:p>
        </p:txBody>
      </p:sp>
      <p:sp>
        <p:nvSpPr>
          <p:cNvPr id="102403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75414" y="1781666"/>
            <a:ext cx="11953188" cy="5010346"/>
          </a:xfrm>
        </p:spPr>
        <p:txBody>
          <a:bodyPr>
            <a:normAutofit/>
          </a:bodyPr>
          <a:lstStyle/>
          <a:p>
            <a:pPr marL="268288" indent="-268288" algn="just"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2</a:t>
            </a:r>
            <a:r>
              <a:rPr lang="it-IT" altLang="it-IT" dirty="0"/>
              <a:t>. </a:t>
            </a:r>
            <a:r>
              <a:rPr lang="it-IT" altLang="it-IT" b="1" dirty="0"/>
              <a:t>Il compenso spettante al professionista è pattuito di regola per iscritto all'atto del conferimento dell'incarico professionale. </a:t>
            </a:r>
          </a:p>
          <a:p>
            <a:pPr marL="268288" indent="-268288" algn="just"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5. </a:t>
            </a:r>
            <a:r>
              <a:rPr lang="it-IT" altLang="it-IT" b="1" dirty="0"/>
              <a:t>Il professionista è tenuto, nel rispetto del principio di trasparenza, a rendere noto al cliente il livello della complessità dell'incarico, fornendo tutte le informazioni utili circa gli oneri ipotizzabili dal momento del conferimento alla conclusione dell'incarico; (</a:t>
            </a:r>
            <a:r>
              <a:rPr lang="it-IT" altLang="it-IT" b="1" u="sng" dirty="0">
                <a:solidFill>
                  <a:srgbClr val="FF0000"/>
                </a:solidFill>
              </a:rPr>
              <a:t>a richiesta </a:t>
            </a:r>
            <a:r>
              <a:rPr lang="it-IT" altLang="it-IT" b="1" u="sng" dirty="0"/>
              <a:t>*) </a:t>
            </a:r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</a:rPr>
              <a:t>è altresì tenuto a comunicare </a:t>
            </a:r>
            <a:r>
              <a:rPr lang="it-IT" altLang="it-IT" b="1" dirty="0">
                <a:solidFill>
                  <a:srgbClr val="FF0000"/>
                </a:solidFill>
              </a:rPr>
              <a:t>in forma scritta </a:t>
            </a:r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</a:rPr>
              <a:t>a colui che conferisce l'incarico professionale la prevedibile misura del costo della prestazione, distinguendo fra oneri, spese, anche forfetarie, e compenso professionale. </a:t>
            </a:r>
          </a:p>
          <a:p>
            <a:pPr marL="0" indent="0">
              <a:buNone/>
            </a:pPr>
            <a:r>
              <a:rPr lang="it-IT" altLang="it-IT" dirty="0"/>
              <a:t>* </a:t>
            </a:r>
            <a:r>
              <a:rPr lang="it-IT" altLang="it-IT" b="1" dirty="0">
                <a:solidFill>
                  <a:srgbClr val="FF0000"/>
                </a:solidFill>
              </a:rPr>
              <a:t>INCISO ELIMINATO DAL COMMA 141 SUB 6) SUB d) della legge  4 agosto 2017 n. 124 </a:t>
            </a:r>
            <a:r>
              <a:rPr lang="it-IT" altLang="it-IT" b="1" i="1" dirty="0">
                <a:solidFill>
                  <a:srgbClr val="FF0000"/>
                </a:solidFill>
              </a:rPr>
              <a:t>« Legge annuale per il mercato e la concorrenza»</a:t>
            </a:r>
          </a:p>
        </p:txBody>
      </p:sp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6765925" y="782639"/>
            <a:ext cx="18415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1403681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15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contenuto 2"/>
          <p:cNvSpPr>
            <a:spLocks noGrp="1" noChangeArrowheads="1"/>
          </p:cNvSpPr>
          <p:nvPr>
            <p:ph sz="half" idx="1"/>
          </p:nvPr>
        </p:nvSpPr>
        <p:spPr>
          <a:xfrm>
            <a:off x="1703512" y="1772816"/>
            <a:ext cx="4320480" cy="4608512"/>
          </a:xfrm>
        </p:spPr>
        <p:txBody>
          <a:bodyPr/>
          <a:lstStyle/>
          <a:p>
            <a:pPr marL="0" indent="0" algn="ctr">
              <a:buNone/>
            </a:pPr>
            <a:endParaRPr lang="it-IT" altLang="it-IT" sz="32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it-IT" sz="32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it-IT" altLang="it-IT" sz="3200" b="1" dirty="0">
                <a:solidFill>
                  <a:schemeClr val="tx2">
                    <a:lumMod val="75000"/>
                  </a:schemeClr>
                </a:solidFill>
              </a:rPr>
              <a:t>IL PREVENTIVO SCRITTO OBBLIGATORIO ELEMENTO DI ATTRATTIVITA’ PER IL NOSTRO CLIENTE </a:t>
            </a:r>
            <a:endParaRPr lang="it-IT" altLang="it-IT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4451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9307" y="1772816"/>
            <a:ext cx="4381906" cy="4595490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518" y="0"/>
            <a:ext cx="1229551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597" y="52268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562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739"/>
            <a:ext cx="12292641" cy="70297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729" y="14312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6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04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ANCORA PERICOLI (SWAT)</a:t>
            </a:r>
          </a:p>
        </p:txBody>
      </p:sp>
      <p:sp>
        <p:nvSpPr>
          <p:cNvPr id="105474" name="Segnaposto contenut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altLang="it-IT" sz="4800" b="1" dirty="0"/>
          </a:p>
          <a:p>
            <a:pPr marL="0" indent="0" algn="ctr">
              <a:buNone/>
            </a:pPr>
            <a:r>
              <a:rPr lang="it-IT" altLang="it-IT" sz="4800" b="1" dirty="0"/>
              <a:t>FONTI NORMATIVE </a:t>
            </a:r>
          </a:p>
        </p:txBody>
      </p:sp>
      <p:pic>
        <p:nvPicPr>
          <p:cNvPr id="105477" name="Segnaposto contenut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190444"/>
            <a:ext cx="12124509" cy="566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98" y="81245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4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IL PREVENTIVO OBBLIGATORIO E LA COMUNICAZIONE AL CLIENTE BOZZA CNF PER ATTIVITÀ STRAGIUDIZIALE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700808"/>
            <a:ext cx="12192000" cy="4896544"/>
          </a:xfrm>
        </p:spPr>
        <p:txBody>
          <a:bodyPr>
            <a:normAutofit/>
          </a:bodyPr>
          <a:lstStyle/>
          <a:p>
            <a:r>
              <a:rPr lang="it-IT" sz="2000" dirty="0"/>
              <a:t>Ai sensi dell'art. 13, comma 5, della legge 31 dicembre 2012, n. 247, l'avvocato dichiara ed il Cliente prende atto che la prevedibile misura dei costi della prestazione è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830919"/>
              </p:ext>
            </p:extLst>
          </p:nvPr>
        </p:nvGraphicFramePr>
        <p:xfrm>
          <a:off x="60385" y="2355010"/>
          <a:ext cx="12131615" cy="4535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25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39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46720">
                <a:tc>
                  <a:txBody>
                    <a:bodyPr/>
                    <a:lstStyle/>
                    <a:p>
                      <a:r>
                        <a:rPr lang="it-IT" sz="2400" dirty="0"/>
                        <a:t>DESCRIZIONE ATTIVITA PROFESSIONALE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IMPORTO (DA CALCOLARE</a:t>
                      </a:r>
                      <a:r>
                        <a:rPr lang="it-IT" sz="2400" baseline="0" dirty="0"/>
                        <a:t> NON DIMENTICANDO LA MATRICE DI COSTO ORARIO)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4555">
                <a:tc>
                  <a:txBody>
                    <a:bodyPr/>
                    <a:lstStyle/>
                    <a:p>
                      <a:r>
                        <a:rPr lang="it-IT" sz="2400" dirty="0"/>
                        <a:t>Esame studio, redazione atti, incontri con</a:t>
                      </a:r>
                    </a:p>
                    <a:p>
                      <a:r>
                        <a:rPr lang="it-IT" sz="2400" dirty="0"/>
                        <a:t>cliente (fino a 3)</a:t>
                      </a: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€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1714">
                <a:tc>
                  <a:txBody>
                    <a:bodyPr/>
                    <a:lstStyle/>
                    <a:p>
                      <a:r>
                        <a:rPr lang="it-IT" sz="2400" dirty="0"/>
                        <a:t>Compenso ulteriore per l'attività prestata in caso</a:t>
                      </a:r>
                    </a:p>
                    <a:p>
                      <a:r>
                        <a:rPr lang="it-IT" sz="2400" dirty="0"/>
                        <a:t>di transazione della vertenza</a:t>
                      </a:r>
                    </a:p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€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598" y="1312704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84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55DBF206-6C20-4C7D-90CD-EAF55814B43E}"/>
              </a:ext>
            </a:extLst>
          </p:cNvPr>
          <p:cNvSpPr/>
          <p:nvPr/>
        </p:nvSpPr>
        <p:spPr>
          <a:xfrm>
            <a:off x="267419" y="881898"/>
            <a:ext cx="5486400" cy="247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0"/>
              </a:spcAft>
            </a:pPr>
            <a:r>
              <a:rPr lang="it-IT" sz="1200" b="1" u="sng" dirty="0">
                <a:solidFill>
                  <a:srgbClr val="BE0000"/>
                </a:solidFill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PREVENTIVO: CLIENTE / CONTROPARTE</a:t>
            </a:r>
            <a:r>
              <a:rPr lang="it-IT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Univers" panose="020B05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xmlns="" id="{3AC01BCA-7142-41D7-BA34-466DFA2F50B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7419" y="1343117"/>
          <a:ext cx="5486400" cy="2866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074">
                  <a:extLst>
                    <a:ext uri="{9D8B030D-6E8A-4147-A177-3AD203B41FA5}">
                      <a16:colId xmlns:a16="http://schemas.microsoft.com/office/drawing/2014/main" xmlns="" val="1318889283"/>
                    </a:ext>
                  </a:extLst>
                </a:gridCol>
                <a:gridCol w="948905">
                  <a:extLst>
                    <a:ext uri="{9D8B030D-6E8A-4147-A177-3AD203B41FA5}">
                      <a16:colId xmlns:a16="http://schemas.microsoft.com/office/drawing/2014/main" xmlns="" val="1311180997"/>
                    </a:ext>
                  </a:extLst>
                </a:gridCol>
                <a:gridCol w="1052421">
                  <a:extLst>
                    <a:ext uri="{9D8B030D-6E8A-4147-A177-3AD203B41FA5}">
                      <a16:colId xmlns:a16="http://schemas.microsoft.com/office/drawing/2014/main" xmlns="" val="3915389150"/>
                    </a:ext>
                  </a:extLst>
                </a:gridCol>
              </a:tblGrid>
              <a:tr h="473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ATTIVITA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100" b="1" dirty="0">
                          <a:solidFill>
                            <a:srgbClr val="FF0000"/>
                          </a:solidFill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caso di attività stragiudiziale per una trattativa e raggiungimento di un accordo:</a:t>
                      </a: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endParaRPr lang="it-IT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</a:rPr>
                        <a:t>ORE LAVORO PREVEDIBILI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</a:rPr>
                        <a:t>TARIFFA FORFETTARIA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481247"/>
                  </a:ext>
                </a:extLst>
              </a:tr>
              <a:tr h="37251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Per le sessioni con il cliente e la controparte, le proposte transattive e tutta la corrispondenza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</a:rPr>
                        <a:t> 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7644274"/>
                  </a:ext>
                </a:extLst>
              </a:tr>
              <a:tr h="788092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Per la redazione di scrittura privata con gli accordi e con i testi di negoziazione assistita di separazione e divorzio e per tutti gli incombenti relativi al deposito, al ritiro, alla trasmissione allo Stato Civile e comunicazione all’ordine degli avvocati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0" dirty="0">
                          <a:solidFill>
                            <a:schemeClr val="tx1"/>
                          </a:solidFill>
                          <a:effectLst/>
                        </a:rPr>
                        <a:t> ore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776207"/>
                  </a:ext>
                </a:extLst>
              </a:tr>
              <a:tr h="15940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Totale imponibile</a:t>
                      </a:r>
                      <a:endParaRPr lang="it-IT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</a:rPr>
                        <a:t>ore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0891597"/>
                  </a:ext>
                </a:extLst>
              </a:tr>
              <a:tr h="15940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Oltre iva e </a:t>
                      </a:r>
                      <a:r>
                        <a:rPr lang="it-IT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cpa</a:t>
                      </a: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come per legge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1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4462632"/>
                  </a:ext>
                </a:extLst>
              </a:tr>
              <a:tr h="15940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8163051"/>
                  </a:ext>
                </a:extLst>
              </a:tr>
              <a:tr h="754431">
                <a:tc gridSpan="3">
                  <a:txBody>
                    <a:bodyPr/>
                    <a:lstStyle/>
                    <a:p>
                      <a:r>
                        <a:rPr lang="it-IT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Superate le ore lavoro di cui al preventivo posso praticare una tariffa oraria di euro ………….. ora oltre iva e </a:t>
                      </a:r>
                      <a:r>
                        <a:rPr lang="it-IT" sz="11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cpa</a:t>
                      </a:r>
                      <a:r>
                        <a:rPr lang="it-IT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it-IT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L’importo complessivo di euro …………… potrà essere versato al 50% alla sottoscrizione del preventivo e al 50% alla effettuazione delle 15 ore lavoro qui preventivate.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74636693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xmlns="" id="{BFA07B7F-5CDC-40BD-8B44-F44643DF76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2226" y="577103"/>
          <a:ext cx="5972355" cy="45198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6778">
                  <a:extLst>
                    <a:ext uri="{9D8B030D-6E8A-4147-A177-3AD203B41FA5}">
                      <a16:colId xmlns:a16="http://schemas.microsoft.com/office/drawing/2014/main" xmlns="" val="3778708277"/>
                    </a:ext>
                  </a:extLst>
                </a:gridCol>
                <a:gridCol w="969257">
                  <a:extLst>
                    <a:ext uri="{9D8B030D-6E8A-4147-A177-3AD203B41FA5}">
                      <a16:colId xmlns:a16="http://schemas.microsoft.com/office/drawing/2014/main" xmlns="" val="2446653127"/>
                    </a:ext>
                  </a:extLst>
                </a:gridCol>
                <a:gridCol w="1026320">
                  <a:extLst>
                    <a:ext uri="{9D8B030D-6E8A-4147-A177-3AD203B41FA5}">
                      <a16:colId xmlns:a16="http://schemas.microsoft.com/office/drawing/2014/main" xmlns="" val="2580031209"/>
                    </a:ext>
                  </a:extLst>
                </a:gridCol>
              </a:tblGrid>
              <a:tr h="40410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ATTIVITA – </a:t>
                      </a:r>
                      <a:r>
                        <a:rPr lang="it-IT" sz="1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prima fase del giudizio</a:t>
                      </a:r>
                      <a:endParaRPr lang="it-IT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ORE LAVORO PREVEDIBILI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TARIFFA FORFETTARIA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030971"/>
                  </a:ext>
                </a:extLst>
              </a:tr>
              <a:tr h="16112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Sessioni con cliente 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6359581"/>
                  </a:ext>
                </a:extLst>
              </a:tr>
              <a:tr h="21599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 le sessioni con cliente e/o altri professionisti nella fase </a:t>
                      </a:r>
                      <a:r>
                        <a:rPr lang="it-IT" sz="10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</a:t>
                      </a: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-giudiziale 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358076"/>
                  </a:ext>
                </a:extLst>
              </a:tr>
              <a:tr h="89912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 la fase introduttiva del giudizio:</a:t>
                      </a: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Redazione ricorso per separazione giudiziale (…)</a:t>
                      </a: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Sessione con cliente per correzione (…)</a:t>
                      </a: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Esame memoria difensiva controparte e eventuale sessione con cliente </a:t>
                      </a:r>
                      <a:r>
                        <a:rPr lang="it-IT" sz="10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</a:t>
                      </a: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udienza (…)</a:t>
                      </a:r>
                    </a:p>
                    <a:p>
                      <a:pPr marL="342900" lvl="0" indent="-342900">
                        <a:lnSpc>
                          <a:spcPts val="12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Partecipazione all’udienza presidenziale (…)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4089031"/>
                  </a:ext>
                </a:extLst>
              </a:tr>
              <a:tr h="14985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Totale imponibile prima fase del giudizio</a:t>
                      </a:r>
                      <a:endParaRPr lang="it-IT" sz="10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2777763"/>
                  </a:ext>
                </a:extLst>
              </a:tr>
              <a:tr h="14985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0096015"/>
                  </a:ext>
                </a:extLst>
              </a:tr>
              <a:tr h="2997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ATTIVITA’ – eventuale fase CTU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ORE LAVORO PREVEDIBILI</a:t>
                      </a:r>
                      <a:endParaRPr lang="it-IT" sz="10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TARIFFA FORFETTARIA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7615289"/>
                  </a:ext>
                </a:extLst>
              </a:tr>
              <a:tr h="32115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Memoria di commento alla CTU (supporto al consulente tecnico di parte con i dati di realtà della vicenda) 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0457739"/>
                  </a:ext>
                </a:extLst>
              </a:tr>
              <a:tr h="19308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Memoria al giudice a seguito del deposito della CTU 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4784855"/>
                  </a:ext>
                </a:extLst>
              </a:tr>
              <a:tr h="14985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Totale imponibile fase eventuale CTU</a:t>
                      </a:r>
                      <a:endParaRPr lang="it-IT" sz="10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735532"/>
                  </a:ext>
                </a:extLst>
              </a:tr>
              <a:tr h="18627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Totale imponibile ore complessive prima fase di giudizio con attività CTU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ore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4551909"/>
                  </a:ext>
                </a:extLst>
              </a:tr>
              <a:tr h="14985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Oltre iva e </a:t>
                      </a:r>
                      <a:r>
                        <a:rPr lang="it-IT" sz="1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cpa</a:t>
                      </a: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come per legge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477874"/>
                  </a:ext>
                </a:extLst>
              </a:tr>
              <a:tr h="1209327">
                <a:tc gridSpan="3">
                  <a:txBody>
                    <a:bodyPr/>
                    <a:lstStyle/>
                    <a:p>
                      <a:pPr algn="just"/>
                      <a:r>
                        <a:rPr lang="it-IT" sz="1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Superate le ore lavoro di cui al preventivo posso praticare una tariffa oraria di euro …………….. ora oltre iva e </a:t>
                      </a:r>
                      <a:r>
                        <a:rPr lang="it-IT" sz="10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cpa</a:t>
                      </a:r>
                      <a:r>
                        <a:rPr lang="it-IT" sz="1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Gli acconti versati per l’ipotesi consensuale verranno conteggiati insieme alle ore lavoro nel preventivo per l’attività giudiziale.</a:t>
                      </a:r>
                    </a:p>
                    <a:p>
                      <a:pPr algn="just"/>
                      <a:r>
                        <a:rPr lang="it-IT" sz="1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In caso di proseguimento del giudizio e necessaria assistenza nella fase istruttoria (memorie ex art. 183, udienze anche di escussione testi) e fase decisionale (memoria di precisazione conclusioni, udienza, comparsa conclusionale e memoria di replica alla conclusionale avversaria) verrà stilato un nuovo preventivo forfettario comprendenti tali attività.</a:t>
                      </a:r>
                      <a:endParaRPr lang="it-IT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49300977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02803AB9-18F5-46BE-812E-7C75C2F65B13}"/>
              </a:ext>
            </a:extLst>
          </p:cNvPr>
          <p:cNvSpPr/>
          <p:nvPr/>
        </p:nvSpPr>
        <p:spPr>
          <a:xfrm>
            <a:off x="189782" y="5149970"/>
            <a:ext cx="11757804" cy="161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NB: 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	Sono escluse le spese vive dei procedimenti (es. visure immobiliari, societarie, contributi unificati: giudiziale € 98 – consensuale € 43)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** 	Sono esclusi eventuali costi di trasferta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*** 	Sono esclusi eventuali attività di mappature di conti correnti 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Torino lì____________________________								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56685" indent="89535"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 presa visione ed accettazione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Avv. Giulia Facchini											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it-IT" sz="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					_________________________________</a:t>
            </a:r>
            <a:endParaRPr lang="it-IT" sz="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4806671E-0D5A-4C4E-965D-D81B2ABF549F}"/>
              </a:ext>
            </a:extLst>
          </p:cNvPr>
          <p:cNvSpPr txBox="1"/>
          <p:nvPr/>
        </p:nvSpPr>
        <p:spPr>
          <a:xfrm>
            <a:off x="267419" y="101010"/>
            <a:ext cx="1158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PREVENTIVO PER STEP CON IPOTESI DI ACCORDO E PRIMA FASE DEL GIUDIZIO CON EVENTUALE FASE CTU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004" y="625925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99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xmlns="" id="{B4F91C8C-799E-40F3-8C23-D90ABEC3F5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386" y="586596"/>
          <a:ext cx="5425146" cy="6107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8196">
                  <a:extLst>
                    <a:ext uri="{9D8B030D-6E8A-4147-A177-3AD203B41FA5}">
                      <a16:colId xmlns:a16="http://schemas.microsoft.com/office/drawing/2014/main" xmlns="" val="3951156231"/>
                    </a:ext>
                  </a:extLst>
                </a:gridCol>
                <a:gridCol w="157450">
                  <a:extLst>
                    <a:ext uri="{9D8B030D-6E8A-4147-A177-3AD203B41FA5}">
                      <a16:colId xmlns:a16="http://schemas.microsoft.com/office/drawing/2014/main" xmlns="" val="1604351466"/>
                    </a:ext>
                  </a:extLst>
                </a:gridCol>
                <a:gridCol w="2278893">
                  <a:extLst>
                    <a:ext uri="{9D8B030D-6E8A-4147-A177-3AD203B41FA5}">
                      <a16:colId xmlns:a16="http://schemas.microsoft.com/office/drawing/2014/main" xmlns="" val="3685871617"/>
                    </a:ext>
                  </a:extLst>
                </a:gridCol>
                <a:gridCol w="455779">
                  <a:extLst>
                    <a:ext uri="{9D8B030D-6E8A-4147-A177-3AD203B41FA5}">
                      <a16:colId xmlns:a16="http://schemas.microsoft.com/office/drawing/2014/main" xmlns="" val="3459626339"/>
                    </a:ext>
                  </a:extLst>
                </a:gridCol>
                <a:gridCol w="232032">
                  <a:extLst>
                    <a:ext uri="{9D8B030D-6E8A-4147-A177-3AD203B41FA5}">
                      <a16:colId xmlns:a16="http://schemas.microsoft.com/office/drawing/2014/main" xmlns="" val="1021071636"/>
                    </a:ext>
                  </a:extLst>
                </a:gridCol>
                <a:gridCol w="687812">
                  <a:extLst>
                    <a:ext uri="{9D8B030D-6E8A-4147-A177-3AD203B41FA5}">
                      <a16:colId xmlns:a16="http://schemas.microsoft.com/office/drawing/2014/main" xmlns="" val="2064667432"/>
                    </a:ext>
                  </a:extLst>
                </a:gridCol>
                <a:gridCol w="894984">
                  <a:extLst>
                    <a:ext uri="{9D8B030D-6E8A-4147-A177-3AD203B41FA5}">
                      <a16:colId xmlns:a16="http://schemas.microsoft.com/office/drawing/2014/main" xmlns="" val="477796816"/>
                    </a:ext>
                  </a:extLst>
                </a:gridCol>
              </a:tblGrid>
              <a:tr h="218966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u="none" strike="noStrike" dirty="0">
                          <a:effectLst/>
                        </a:rPr>
                        <a:t>PREVENTIVO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u="none" strike="noStrike" dirty="0">
                          <a:effectLst/>
                        </a:rPr>
                        <a:t>CLIENTE / CONTROPARTE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extLst>
                  <a:ext uri="{0D108BD9-81ED-4DB2-BD59-A6C34878D82A}">
                    <a16:rowId xmlns:a16="http://schemas.microsoft.com/office/drawing/2014/main" xmlns="" val="876333256"/>
                  </a:ext>
                </a:extLst>
              </a:tr>
              <a:tr h="23184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PREVENTIVO ORE LAVORO IN BASE AI PASSAGGI PROCESSUALI </a:t>
                      </a:r>
                      <a:r>
                        <a:rPr lang="it-I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OGGI IPOTIZZABINI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1531384"/>
                  </a:ext>
                </a:extLst>
              </a:tr>
              <a:tr h="5892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ATTIVITA'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ORE LAVORO PREVEDIBILI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</a:rPr>
                        <a:t>PREZZO SENZA IVA E CPA in base alla tariffa oraria concordata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738233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Redazione bozza ricorso / comparsa …………….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4987985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045611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Assistenza udienza presidenziale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315647"/>
                  </a:ext>
                </a:extLst>
              </a:tr>
              <a:tr h="2318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 TOTALE FASE 1</a:t>
                      </a:r>
                      <a:endParaRPr lang="it-IT" sz="1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6004191"/>
                  </a:ext>
                </a:extLst>
              </a:tr>
              <a:tr h="167313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Fasi alternative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047280"/>
                  </a:ext>
                </a:extLst>
              </a:tr>
              <a:tr h="3700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Redazione reclamo al collegio contro ordinanza presidenziale (art. 708 </a:t>
                      </a:r>
                      <a:r>
                        <a:rPr lang="it-IT" sz="1000" u="none" strike="noStrike" dirty="0" err="1">
                          <a:effectLst/>
                        </a:rPr>
                        <a:t>cpc</a:t>
                      </a:r>
                      <a:r>
                        <a:rPr lang="it-IT" sz="1000" u="none" strike="noStrike" dirty="0">
                          <a:effectLst/>
                        </a:rPr>
                        <a:t>)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5945975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547956"/>
                  </a:ext>
                </a:extLst>
              </a:tr>
              <a:tr h="2318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i="1" u="none" strike="noStrike" dirty="0">
                          <a:effectLst/>
                        </a:rPr>
                        <a:t>SUB TOTALE FASE (2A) ALTERNATIVA RECLAMO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>
                          <a:effectLst/>
                        </a:rPr>
                        <a:t>0</a:t>
                      </a:r>
                      <a:endParaRPr lang="it-IT" sz="1000" b="1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74406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memoria di commento alla CTU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5486512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9242138"/>
                  </a:ext>
                </a:extLst>
              </a:tr>
              <a:tr h="47657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memoria al giudice a seguito del deposito della CTU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5860400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5283356"/>
                  </a:ext>
                </a:extLst>
              </a:tr>
              <a:tr h="2318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i="1" u="none" strike="noStrike" dirty="0">
                          <a:effectLst/>
                        </a:rPr>
                        <a:t>SUB TOTALE FASE (2B) ALTERNATIVA CTU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7393146"/>
                  </a:ext>
                </a:extLst>
              </a:tr>
              <a:tr h="18515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Fase istruttoria e decisionale (SE NECESSARIE</a:t>
                      </a:r>
                      <a:r>
                        <a:rPr lang="it-IT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1445876"/>
                  </a:ext>
                </a:extLst>
              </a:tr>
              <a:tr h="3262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comparsa di costituzione avanti al Giudice Istruttore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1758264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5868057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Partecipazione udienza avanti il G.I.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9658586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prima memoria istruttoria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3110583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7766508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seconda memoria istruttoria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1164895"/>
                  </a:ext>
                </a:extLst>
              </a:tr>
              <a:tr h="218966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3" marR="8043" marT="8043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4368254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xmlns="" id="{B0A4CBCA-98CA-49B9-8191-21350474AB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0302" y="586595"/>
          <a:ext cx="6437310" cy="6111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6496">
                  <a:extLst>
                    <a:ext uri="{9D8B030D-6E8A-4147-A177-3AD203B41FA5}">
                      <a16:colId xmlns:a16="http://schemas.microsoft.com/office/drawing/2014/main" xmlns="" val="888244580"/>
                    </a:ext>
                  </a:extLst>
                </a:gridCol>
                <a:gridCol w="187016">
                  <a:extLst>
                    <a:ext uri="{9D8B030D-6E8A-4147-A177-3AD203B41FA5}">
                      <a16:colId xmlns:a16="http://schemas.microsoft.com/office/drawing/2014/main" xmlns="" val="3192466847"/>
                    </a:ext>
                  </a:extLst>
                </a:gridCol>
                <a:gridCol w="2706821">
                  <a:extLst>
                    <a:ext uri="{9D8B030D-6E8A-4147-A177-3AD203B41FA5}">
                      <a16:colId xmlns:a16="http://schemas.microsoft.com/office/drawing/2014/main" xmlns="" val="2745742830"/>
                    </a:ext>
                  </a:extLst>
                </a:gridCol>
                <a:gridCol w="541364">
                  <a:extLst>
                    <a:ext uri="{9D8B030D-6E8A-4147-A177-3AD203B41FA5}">
                      <a16:colId xmlns:a16="http://schemas.microsoft.com/office/drawing/2014/main" xmlns="" val="1902148373"/>
                    </a:ext>
                  </a:extLst>
                </a:gridCol>
                <a:gridCol w="275604">
                  <a:extLst>
                    <a:ext uri="{9D8B030D-6E8A-4147-A177-3AD203B41FA5}">
                      <a16:colId xmlns:a16="http://schemas.microsoft.com/office/drawing/2014/main" xmlns="" val="1128530619"/>
                    </a:ext>
                  </a:extLst>
                </a:gridCol>
                <a:gridCol w="816967">
                  <a:extLst>
                    <a:ext uri="{9D8B030D-6E8A-4147-A177-3AD203B41FA5}">
                      <a16:colId xmlns:a16="http://schemas.microsoft.com/office/drawing/2014/main" xmlns="" val="1797342437"/>
                    </a:ext>
                  </a:extLst>
                </a:gridCol>
                <a:gridCol w="1063042">
                  <a:extLst>
                    <a:ext uri="{9D8B030D-6E8A-4147-A177-3AD203B41FA5}">
                      <a16:colId xmlns:a16="http://schemas.microsoft.com/office/drawing/2014/main" xmlns="" val="3473074326"/>
                    </a:ext>
                  </a:extLst>
                </a:gridCol>
              </a:tblGrid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Redazione terza memoria istruttoria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7135448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0068953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Partecipazione udienza 184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11973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Eventuali testi citazioni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3513668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Partecipazione udienza testi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1963040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memoria di precisazione delle conclusioni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3285397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Partecipazione udienza di precisazione delle conclusioni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1819441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comparsa conclusionale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9985865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191265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Redazione memoria di replica alla conclusionale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9682845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Correzione con cliente …………………………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9915908"/>
                  </a:ext>
                </a:extLst>
              </a:tr>
              <a:tr h="2445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 TOTALE FASE (3) ISTRUTTORIA E DECISIONALE</a:t>
                      </a:r>
                      <a:endParaRPr lang="it-IT" sz="1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3214368"/>
                  </a:ext>
                </a:extLst>
              </a:tr>
              <a:tr h="24454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RIEPILOGO  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1602281"/>
                  </a:ext>
                </a:extLst>
              </a:tr>
              <a:tr h="2445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u="none" strike="noStrike" dirty="0">
                          <a:effectLst/>
                        </a:rPr>
                        <a:t>Totale Fasi 1 e fase reclamo (2A)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0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663579"/>
                  </a:ext>
                </a:extLst>
              </a:tr>
              <a:tr h="2445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u="none" strike="noStrike" dirty="0">
                          <a:effectLst/>
                        </a:rPr>
                        <a:t>Totale Fase 1 e fasi reclamo (2A) e </a:t>
                      </a:r>
                      <a:r>
                        <a:rPr lang="it-IT" sz="1000" b="1" u="none" strike="noStrike" dirty="0" err="1">
                          <a:effectLst/>
                        </a:rPr>
                        <a:t>ctu</a:t>
                      </a:r>
                      <a:r>
                        <a:rPr lang="it-IT" sz="1000" b="1" u="none" strike="noStrike" dirty="0">
                          <a:effectLst/>
                        </a:rPr>
                        <a:t> (2B)</a:t>
                      </a:r>
                      <a:endParaRPr lang="it-I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0</a:t>
                      </a: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6224619"/>
                  </a:ext>
                </a:extLst>
              </a:tr>
              <a:tr h="2445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Totale generale con alternativa più onerosa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0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0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it-IT" sz="10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462836"/>
                  </a:ext>
                </a:extLst>
              </a:tr>
              <a:tr h="239130">
                <a:tc gridSpan="7">
                  <a:txBody>
                    <a:bodyPr/>
                    <a:lstStyle/>
                    <a:p>
                      <a:pPr algn="l" fontAlgn="t"/>
                      <a:r>
                        <a:rPr lang="it-IT" sz="1000" u="none" strike="noStrike" dirty="0">
                          <a:effectLst/>
                        </a:rPr>
                        <a:t>NB.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6433571"/>
                  </a:ext>
                </a:extLst>
              </a:tr>
              <a:tr h="1072255">
                <a:tc gridSpan="7">
                  <a:txBody>
                    <a:bodyPr/>
                    <a:lstStyle/>
                    <a:p>
                      <a:pPr algn="l" fontAlgn="t"/>
                      <a:r>
                        <a:rPr lang="it-IT" sz="1000" u="none" strike="noStrike" dirty="0">
                          <a:effectLst/>
                        </a:rPr>
                        <a:t>*  Sono escluse da questo conteggio eventuali altre sessioni, telefonate, mail richieste dal cliente o per trattative o con il CTP o rese necessarie dalle circostanze</a:t>
                      </a:r>
                      <a:br>
                        <a:rPr lang="it-IT" sz="1000" u="none" strike="noStrike" dirty="0">
                          <a:effectLst/>
                        </a:rPr>
                      </a:br>
                      <a:r>
                        <a:rPr lang="it-IT" sz="1000" u="none" strike="noStrike" dirty="0">
                          <a:effectLst/>
                        </a:rPr>
                        <a:t>**  Sono escluse le spese vive dei procedimenti (contributi unificati)</a:t>
                      </a:r>
                      <a:br>
                        <a:rPr lang="it-IT" sz="1000" u="none" strike="noStrike" dirty="0">
                          <a:effectLst/>
                        </a:rPr>
                      </a:br>
                      <a:r>
                        <a:rPr lang="it-IT" sz="1000" u="none" strike="noStrike" dirty="0">
                          <a:effectLst/>
                        </a:rPr>
                        <a:t>***  Sono esclusi eventuali costi di trasferta</a:t>
                      </a:r>
                      <a:br>
                        <a:rPr lang="it-IT" sz="1000" u="none" strike="noStrike" dirty="0">
                          <a:effectLst/>
                        </a:rPr>
                      </a:br>
                      <a:r>
                        <a:rPr lang="it-IT" sz="1000" u="none" strike="noStrike" dirty="0">
                          <a:effectLst/>
                        </a:rPr>
                        <a:t>****  Sono esclusi eventuali onorari di mappature conti correnti (euro 50,00 all’ora oltre accessori di legge) come da informativa</a:t>
                      </a:r>
                      <a:br>
                        <a:rPr lang="it-IT" sz="1000" u="none" strike="noStrike" dirty="0">
                          <a:effectLst/>
                        </a:rPr>
                      </a:b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4529152"/>
                  </a:ext>
                </a:extLst>
              </a:tr>
              <a:tr h="2391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Torino lì ……………………….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xmlns="" val="3204616969"/>
                  </a:ext>
                </a:extLst>
              </a:tr>
              <a:tr h="239130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extLst>
                  <a:ext uri="{0D108BD9-81ED-4DB2-BD59-A6C34878D82A}">
                    <a16:rowId xmlns:a16="http://schemas.microsoft.com/office/drawing/2014/main" xmlns="" val="815878649"/>
                  </a:ext>
                </a:extLst>
              </a:tr>
              <a:tr h="464675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Avv. Giulia Facchini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 dirty="0">
                          <a:effectLst/>
                        </a:rPr>
                        <a:t>____________________________________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4580262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F483208F-8715-401E-B9C9-DE5CEDDA7913}"/>
              </a:ext>
            </a:extLst>
          </p:cNvPr>
          <p:cNvSpPr txBox="1"/>
          <p:nvPr/>
        </p:nvSpPr>
        <p:spPr>
          <a:xfrm>
            <a:off x="207034" y="120770"/>
            <a:ext cx="1188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PREVENTIVO ATTIVITA’ GIUDIZIALE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160" y="11211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28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774825" y="1628776"/>
            <a:ext cx="8642350" cy="482456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it-IT" sz="6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CONTROLLO </a:t>
            </a:r>
            <a:br>
              <a:rPr lang="it-IT" sz="6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GESTIONE 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COSTI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 DI MIGLIORAMENTO DELLA NOSTRA PERFORMANCE ECONOMICA</a:t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4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088" y="1663128"/>
            <a:ext cx="3361556" cy="2485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126" y="13449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97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55593"/>
            <a:ext cx="11929533" cy="163509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Differenze di  genere (</a:t>
            </a:r>
            <a:r>
              <a:rPr lang="it-IT" dirty="0" err="1">
                <a:solidFill>
                  <a:schemeClr val="bg1"/>
                </a:solidFill>
              </a:rPr>
              <a:t>Censis</a:t>
            </a:r>
            <a:r>
              <a:rPr lang="it-IT" dirty="0">
                <a:solidFill>
                  <a:schemeClr val="bg1"/>
                </a:solidFill>
              </a:rPr>
              <a:t> 2018)</a:t>
            </a:r>
          </a:p>
        </p:txBody>
      </p:sp>
      <p:pic>
        <p:nvPicPr>
          <p:cNvPr id="5" name="Picture 2" descr="Risultati immagini per piu donne avvocato e nel su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693570"/>
            <a:ext cx="4631266" cy="51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631266" y="1947333"/>
            <a:ext cx="7491723" cy="491066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/>
              <a:t>L’esistenza di gap di genere testimoniato dal fatto che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reddito medio delle professioniste donne è inferiore del 58% rispetto a quello dei colleghi maschi; </a:t>
            </a:r>
          </a:p>
          <a:p>
            <a:pPr algn="just"/>
            <a:r>
              <a:rPr lang="it-IT" dirty="0"/>
              <a:t>DIFFERENZE E GAP TRA</a:t>
            </a:r>
            <a:r>
              <a:rPr lang="it-IT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it-IT" dirty="0"/>
              <a:t>Professionisti maschi, residenti al Nord, ultracinquantenni, che dispongono di livelli di reddito medio-alti; </a:t>
            </a:r>
          </a:p>
          <a:p>
            <a:pPr algn="just"/>
            <a:r>
              <a:rPr lang="it-IT" dirty="0"/>
              <a:t>Professioniste donne, giovani e residenti nel Centro-Sud con livelli di reddito significativamente e decisamente inferiori alla media nazionale. </a:t>
            </a:r>
          </a:p>
          <a:p>
            <a:pPr algn="just"/>
            <a:endParaRPr lang="it-IT" dirty="0"/>
          </a:p>
        </p:txBody>
      </p:sp>
      <p:sp>
        <p:nvSpPr>
          <p:cNvPr id="8" name="AutoShape 2" descr="Risultati immagini per spave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7197" y="-13553"/>
            <a:ext cx="2201590" cy="2082917"/>
          </a:xfrm>
          <a:prstGeom prst="rect">
            <a:avLst/>
          </a:prstGeom>
        </p:spPr>
      </p:pic>
      <p:pic>
        <p:nvPicPr>
          <p:cNvPr id="10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6958A8D1-CB5E-4E13-8220-F7901CC3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855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 PROFESSIONALI E MATRICE DI COSTO  ORARIO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0" y="1325563"/>
            <a:ext cx="8057072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0070C0"/>
                </a:solidFill>
              </a:rPr>
              <a:t>Se a parità di  fatturato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3200" b="1" dirty="0">
                <a:solidFill>
                  <a:srgbClr val="0070C0"/>
                </a:solidFill>
              </a:rPr>
              <a:t>si contengono i costi di gestione dello studio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3200" b="1" dirty="0">
                <a:solidFill>
                  <a:srgbClr val="0070C0"/>
                </a:solidFill>
              </a:rPr>
              <a:t>magari facendo economie di scala (con le società tra professionisti o  contratti di rete )  </a:t>
            </a:r>
          </a:p>
          <a:p>
            <a:pPr marL="0" indent="0">
              <a:buNone/>
            </a:pPr>
            <a:r>
              <a:rPr lang="it-IT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parità di guadagno del professionista  la matrice di costo orario scende e si è più competitivi </a:t>
            </a:r>
          </a:p>
          <a:p>
            <a:pPr marL="0" indent="0">
              <a:buNone/>
            </a:pPr>
            <a:endParaRPr lang="it-IT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it-IT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ESEMPIO 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12525" y="2204864"/>
            <a:ext cx="2448272" cy="3168352"/>
          </a:xfrm>
          <a:prstGeom prst="rect">
            <a:avLst/>
          </a:prstGeom>
        </p:spPr>
      </p:pic>
      <p:sp>
        <p:nvSpPr>
          <p:cNvPr id="4" name="Freccia a destra rientrata 3"/>
          <p:cNvSpPr/>
          <p:nvPr/>
        </p:nvSpPr>
        <p:spPr>
          <a:xfrm>
            <a:off x="3278039" y="5225790"/>
            <a:ext cx="4114800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947578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5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899916"/>
              </p:ext>
            </p:extLst>
          </p:nvPr>
        </p:nvGraphicFramePr>
        <p:xfrm>
          <a:off x="-129396" y="2"/>
          <a:ext cx="12321396" cy="7817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56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5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619">
                <a:tc>
                  <a:txBody>
                    <a:bodyPr/>
                    <a:lstStyle/>
                    <a:p>
                      <a:r>
                        <a:rPr lang="it-IT" sz="2800" dirty="0"/>
                        <a:t>Voci</a:t>
                      </a:r>
                      <a:r>
                        <a:rPr lang="it-IT" sz="2800" baseline="0" dirty="0"/>
                        <a:t> da tenere in considerazione per stabilire il prezzo  orario (Euro)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619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Costi gestione studio annui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7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Reddito</a:t>
                      </a:r>
                      <a:r>
                        <a:rPr lang="it-IT" sz="28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che l’avvocato ipotizza di ottenere (al lordo delle imposte) </a:t>
                      </a:r>
                      <a:endParaRPr lang="it-IT" sz="2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873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Punto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di equilibrio 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(break </a:t>
                      </a:r>
                      <a:r>
                        <a:rPr lang="it-IT" sz="2800" baseline="0" dirty="0" err="1">
                          <a:solidFill>
                            <a:srgbClr val="FF0000"/>
                          </a:solidFill>
                        </a:rPr>
                        <a:t>even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tra entrate e uscite </a:t>
                      </a:r>
                      <a:endParaRPr lang="it-IT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90.000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619">
                <a:tc>
                  <a:txBody>
                    <a:bodyPr/>
                    <a:lstStyle/>
                    <a:p>
                      <a:r>
                        <a:rPr lang="it-IT" sz="2800" dirty="0"/>
                        <a:t>Giorni di lavoro annui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200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1323">
                <a:tc>
                  <a:txBody>
                    <a:bodyPr/>
                    <a:lstStyle/>
                    <a:p>
                      <a:r>
                        <a:rPr lang="it-IT" sz="2800" dirty="0"/>
                        <a:t>Ore</a:t>
                      </a:r>
                      <a:r>
                        <a:rPr lang="it-IT" sz="2800" baseline="0" dirty="0"/>
                        <a:t> giornaliere fatturabili  </a:t>
                      </a:r>
                      <a:r>
                        <a:rPr lang="it-IT" sz="2800" b="1" baseline="0" dirty="0"/>
                        <a:t>5</a:t>
                      </a:r>
                      <a:r>
                        <a:rPr lang="it-IT" sz="2800" baseline="0" dirty="0"/>
                        <a:t> (per un totale annuo di 200 giorni lavorativi sono 1.000 ore  fatturabili all’anno)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dirty="0"/>
                        <a:t>1.000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619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Costo orario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(90.000 euro/1.000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 ore annue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fatturabili)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1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Margine</a:t>
                      </a:r>
                      <a:r>
                        <a:rPr lang="it-IT" sz="2800" baseline="0" dirty="0"/>
                        <a:t> in percentuale – 25% da aggiungere  al costo orario) </a:t>
                      </a:r>
                      <a:r>
                        <a:rPr lang="it-IT" sz="2800" dirty="0"/>
                        <a:t>(cliente insolvente,</a:t>
                      </a:r>
                      <a:r>
                        <a:rPr lang="it-IT" sz="2800" baseline="0" dirty="0"/>
                        <a:t> spese extra impreviste)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dirty="0"/>
                        <a:t>25%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885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Matrice di costo orario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    112,5 € ora </a:t>
                      </a:r>
                    </a:p>
                    <a:p>
                      <a:pPr marL="0" algn="l" defTabSz="914400" rtl="0" eaLnBrk="1" latinLnBrk="0" hangingPunct="1"/>
                      <a:endParaRPr lang="it-IT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522686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77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610870"/>
              </p:ext>
            </p:extLst>
          </p:nvPr>
        </p:nvGraphicFramePr>
        <p:xfrm>
          <a:off x="-94891" y="0"/>
          <a:ext cx="12192000" cy="78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2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9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1273">
                <a:tc>
                  <a:txBody>
                    <a:bodyPr/>
                    <a:lstStyle/>
                    <a:p>
                      <a:r>
                        <a:rPr lang="it-IT" sz="2800" dirty="0"/>
                        <a:t>SE</a:t>
                      </a:r>
                      <a:r>
                        <a:rPr lang="it-IT" sz="2800" baseline="0" dirty="0"/>
                        <a:t> SI MODIFICANO I COSTI  PROFESSIONALI </a:t>
                      </a:r>
                    </a:p>
                    <a:p>
                      <a:endParaRPr lang="it-IT" sz="1800" baseline="0" dirty="0"/>
                    </a:p>
                    <a:p>
                      <a:endParaRPr lang="it-IT" sz="1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Costi gestione studio annui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Reddito</a:t>
                      </a:r>
                      <a:r>
                        <a:rPr lang="it-IT" sz="28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che l’avvocato ipotizza di ottenere (al lordo delle imposte) </a:t>
                      </a:r>
                      <a:endParaRPr lang="it-IT" sz="2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272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Punto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di equilibrio 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(break </a:t>
                      </a:r>
                      <a:r>
                        <a:rPr lang="it-IT" sz="2800" baseline="0" dirty="0" err="1">
                          <a:solidFill>
                            <a:srgbClr val="FF0000"/>
                          </a:solidFill>
                        </a:rPr>
                        <a:t>even</a:t>
                      </a:r>
                      <a:r>
                        <a:rPr lang="it-IT" sz="2800" baseline="0" dirty="0">
                          <a:solidFill>
                            <a:srgbClr val="FF0000"/>
                          </a:solidFill>
                        </a:rPr>
                        <a:t>) 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tra entrate e uscite </a:t>
                      </a:r>
                      <a:endParaRPr lang="it-IT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75.000</a:t>
                      </a:r>
                      <a:endParaRPr lang="it-IT" sz="2800" dirty="0">
                        <a:solidFill>
                          <a:srgbClr val="FF0000"/>
                        </a:solidFill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r>
                        <a:rPr lang="it-IT" sz="2800" dirty="0"/>
                        <a:t>Giorni di lavoro annui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200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4770">
                <a:tc>
                  <a:txBody>
                    <a:bodyPr/>
                    <a:lstStyle/>
                    <a:p>
                      <a:r>
                        <a:rPr lang="it-IT" sz="2800" dirty="0"/>
                        <a:t>Ore</a:t>
                      </a:r>
                      <a:r>
                        <a:rPr lang="it-IT" sz="2800" baseline="0" dirty="0"/>
                        <a:t> giornaliere fatturabili  </a:t>
                      </a:r>
                      <a:r>
                        <a:rPr lang="it-IT" sz="2800" b="1" baseline="0" dirty="0"/>
                        <a:t>5</a:t>
                      </a:r>
                      <a:r>
                        <a:rPr lang="it-IT" sz="2800" baseline="0" dirty="0"/>
                        <a:t> (per un totale annuo di 200 giorni lavorativi sono 1.000 ore  fatturabili all’anno)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1.000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Costo orario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(75.000 euro/1.000</a:t>
                      </a:r>
                      <a:r>
                        <a:rPr lang="it-IT" sz="2800" b="1" baseline="0" dirty="0">
                          <a:solidFill>
                            <a:srgbClr val="FF0000"/>
                          </a:solidFill>
                        </a:rPr>
                        <a:t>  ore annue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fatturabili) 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4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Margine</a:t>
                      </a:r>
                      <a:r>
                        <a:rPr lang="it-IT" sz="2800" baseline="0" dirty="0"/>
                        <a:t> in percentuale – 25% da aggiungere  al costo orario) </a:t>
                      </a:r>
                      <a:r>
                        <a:rPr lang="it-IT" sz="2800" dirty="0"/>
                        <a:t>(cliente insolvente,</a:t>
                      </a:r>
                      <a:r>
                        <a:rPr lang="it-IT" sz="2800" baseline="0" dirty="0"/>
                        <a:t> spese extra impreviste) </a:t>
                      </a:r>
                      <a:endParaRPr lang="it-IT" sz="2800" dirty="0"/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25%</a:t>
                      </a: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6020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Matrice di costo orario</a:t>
                      </a:r>
                    </a:p>
                  </a:txBody>
                  <a:tcPr marL="91445" marR="91445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93,95€ ora!!! </a:t>
                      </a:r>
                    </a:p>
                    <a:p>
                      <a:pPr marL="0" algn="l" defTabSz="914400" rtl="0" eaLnBrk="1" latinLnBrk="0" hangingPunct="1"/>
                      <a:endParaRPr lang="it-IT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26" marB="45726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Ovale 2"/>
          <p:cNvSpPr/>
          <p:nvPr/>
        </p:nvSpPr>
        <p:spPr>
          <a:xfrm>
            <a:off x="9432813" y="6065962"/>
            <a:ext cx="26642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/>
          <p:cNvSpPr/>
          <p:nvPr/>
        </p:nvSpPr>
        <p:spPr>
          <a:xfrm>
            <a:off x="10679832" y="1324243"/>
            <a:ext cx="151216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707" y="85911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64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9012"/>
            <a:ext cx="12192000" cy="116456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>QUALI POSSONO ESSERE I COSTI DI STUDIO E COME SI TENGONO SOTTO CONTROLLO</a:t>
            </a:r>
            <a:br>
              <a:rPr lang="it-IT" dirty="0"/>
            </a:br>
            <a:endParaRPr lang="it-IT" dirty="0"/>
          </a:p>
        </p:txBody>
      </p:sp>
      <p:sp>
        <p:nvSpPr>
          <p:cNvPr id="4" name="AutoShape 2" descr="Risultati immagini per costi sotto controll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9852"/>
            <a:ext cx="12192000" cy="56881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791867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9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22463"/>
              </p:ext>
            </p:extLst>
          </p:nvPr>
        </p:nvGraphicFramePr>
        <p:xfrm>
          <a:off x="77638" y="68992"/>
          <a:ext cx="12114362" cy="669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9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0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15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45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64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4278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CATEGORIA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</a:t>
                      </a:r>
                      <a:r>
                        <a:rPr lang="it-IT" sz="1100" baseline="0" dirty="0"/>
                        <a:t> CATEGORIA</a:t>
                      </a:r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DESCRIZIONE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TOTALI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MINI CATEGORIE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278">
                <a:tc rowSpan="15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COSTI</a:t>
                      </a:r>
                      <a:r>
                        <a:rPr lang="it-IT" sz="1100" b="1" baseline="0" dirty="0"/>
                        <a:t> IMMOBILE</a:t>
                      </a:r>
                      <a:endParaRPr lang="it-IT" sz="1100" b="1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(somma di tutte le voci elencate)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Affitto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(SOMMA</a:t>
                      </a:r>
                      <a:r>
                        <a:rPr lang="it-IT" sz="1100" baseline="0" dirty="0"/>
                        <a:t> delle voci affitto, condominio e reg. e </a:t>
                      </a:r>
                      <a:r>
                        <a:rPr lang="it-IT" sz="1100" baseline="0" dirty="0" err="1"/>
                        <a:t>istat</a:t>
                      </a:r>
                      <a:r>
                        <a:rPr lang="it-IT" sz="1100" baseline="0" dirty="0"/>
                        <a:t>)</a:t>
                      </a:r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Spese</a:t>
                      </a:r>
                      <a:r>
                        <a:rPr lang="it-IT" sz="1100" baseline="0" dirty="0"/>
                        <a:t> condominiali</a:t>
                      </a:r>
                      <a:endParaRPr lang="it-IT" sz="1100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Registrazione e Istat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Luce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Gas, riscaldamento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 err="1"/>
                        <a:t>telecom</a:t>
                      </a:r>
                      <a:endParaRPr lang="it-IT" sz="1100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Cellulare aziendale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Ferramenta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Idraulico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elettricista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Antifurto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Arredo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Manutenzione</a:t>
                      </a:r>
                      <a:r>
                        <a:rPr lang="it-IT" sz="1100" baseline="0" dirty="0"/>
                        <a:t> straordinaria</a:t>
                      </a:r>
                      <a:endParaRPr lang="it-IT" sz="1100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Tassa rifiuti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Prodotti pulizia studio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4278">
                <a:tc rowSpan="6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DIPENDENTI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Segretaria 1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Segretaria</a:t>
                      </a:r>
                      <a:r>
                        <a:rPr lang="it-IT" sz="1100" baseline="0" dirty="0"/>
                        <a:t> 2</a:t>
                      </a:r>
                      <a:endParaRPr lang="it-IT" sz="1100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Addetto alle pulizie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Tfr accantonamento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Contributi</a:t>
                      </a:r>
                      <a:r>
                        <a:rPr lang="it-IT" sz="1100" baseline="0" dirty="0"/>
                        <a:t> dipendenti (compreso </a:t>
                      </a:r>
                      <a:r>
                        <a:rPr lang="it-IT" sz="1100" baseline="0" dirty="0" err="1"/>
                        <a:t>inail</a:t>
                      </a:r>
                      <a:r>
                        <a:rPr lang="it-IT" sz="1100" baseline="0" dirty="0"/>
                        <a:t>)</a:t>
                      </a:r>
                      <a:endParaRPr lang="it-IT" sz="1100" dirty="0"/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304278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Ritenute d’acconto</a:t>
                      </a:r>
                    </a:p>
                  </a:txBody>
                  <a:tcPr marT="45725" marB="457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5" marB="4572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6385123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37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563499"/>
              </p:ext>
            </p:extLst>
          </p:nvPr>
        </p:nvGraphicFramePr>
        <p:xfrm>
          <a:off x="-1" y="-3"/>
          <a:ext cx="12192002" cy="6740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46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42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54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3210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CATEGORIA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</a:t>
                      </a:r>
                      <a:r>
                        <a:rPr lang="it-IT" sz="1100" baseline="0" dirty="0"/>
                        <a:t> CATEGORIA</a:t>
                      </a:r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DESCRIZIONE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TOTALI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MINI CATEGORIE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136">
                <a:tc rowSpan="8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COMPENSI A TERZI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(somma di tutte le voci elencate)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Collaboratore</a:t>
                      </a:r>
                      <a:r>
                        <a:rPr lang="it-IT" sz="1100" baseline="0" dirty="0"/>
                        <a:t> interno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(SOMMA</a:t>
                      </a:r>
                      <a:r>
                        <a:rPr lang="it-IT" sz="1100" baseline="0" dirty="0"/>
                        <a:t> delle voci affitto, condominio e reg. e </a:t>
                      </a:r>
                      <a:r>
                        <a:rPr lang="it-IT" sz="1100" baseline="0" dirty="0" err="1"/>
                        <a:t>istat</a:t>
                      </a:r>
                      <a:r>
                        <a:rPr lang="it-IT" sz="1100" baseline="0" dirty="0"/>
                        <a:t>)</a:t>
                      </a:r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853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Collaboratore esterno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Banche</a:t>
                      </a:r>
                      <a:r>
                        <a:rPr lang="it-IT" sz="1100" baseline="0" dirty="0"/>
                        <a:t> dati visure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Corrieri o servizi postali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Consulente del lavoro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Commercialista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Ingegnere</a:t>
                      </a:r>
                      <a:r>
                        <a:rPr lang="it-IT" sz="1100" baseline="0" dirty="0"/>
                        <a:t> per la Sicurezza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Consulente</a:t>
                      </a:r>
                      <a:r>
                        <a:rPr lang="it-IT" sz="1100" baseline="0" dirty="0"/>
                        <a:t> per la privacy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45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BOLLI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450">
                <a:tc rowSpan="7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BENI STRUMENTALI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Noleggio</a:t>
                      </a:r>
                      <a:r>
                        <a:rPr lang="it-IT" sz="1100" baseline="0" dirty="0"/>
                        <a:t> macchine per ufficio (es. fotocopiatrice)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Aggiornamento</a:t>
                      </a:r>
                      <a:r>
                        <a:rPr lang="it-IT" sz="1100" baseline="0" dirty="0"/>
                        <a:t> software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Acquisto</a:t>
                      </a:r>
                      <a:r>
                        <a:rPr lang="it-IT" sz="1100" baseline="0" dirty="0"/>
                        <a:t> macchine per ufficio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Acquisto macchine</a:t>
                      </a:r>
                      <a:r>
                        <a:rPr lang="it-IT" sz="1100" baseline="0" dirty="0"/>
                        <a:t> per ufficio (quote in </a:t>
                      </a:r>
                      <a:r>
                        <a:rPr lang="it-IT" sz="1100" baseline="0" dirty="0" err="1"/>
                        <a:t>ammoratamento</a:t>
                      </a:r>
                      <a:r>
                        <a:rPr lang="it-IT" sz="1100" baseline="0" dirty="0"/>
                        <a:t>)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Acquisto toner – o servizio tone</a:t>
                      </a:r>
                      <a:r>
                        <a:rPr lang="it-IT" sz="1100" baseline="0" dirty="0"/>
                        <a:t>r costo a copia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Assistenza</a:t>
                      </a:r>
                      <a:r>
                        <a:rPr lang="it-IT" sz="1100" baseline="0" dirty="0"/>
                        <a:t> tecnica informatica annuale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68697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Costi per il sito, l’aggiornamento, l’assistenza e le caselle di posta (comprensivo di firma digitale,</a:t>
                      </a:r>
                      <a:r>
                        <a:rPr lang="it-IT" sz="1100" baseline="0" dirty="0"/>
                        <a:t> </a:t>
                      </a:r>
                      <a:r>
                        <a:rPr lang="it-IT" sz="1100" baseline="0" dirty="0" err="1"/>
                        <a:t>pec</a:t>
                      </a:r>
                      <a:r>
                        <a:rPr lang="it-IT" sz="1100" baseline="0" dirty="0"/>
                        <a:t>, programmi per il processo telematico e la fatturazione elettronica)</a:t>
                      </a:r>
                      <a:endParaRPr lang="it-IT" sz="1100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9450">
                <a:tc rowSpan="2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MATERIALI</a:t>
                      </a:r>
                      <a:r>
                        <a:rPr lang="it-IT" sz="1100" b="1" baseline="0" dirty="0"/>
                        <a:t> DI CONSUMO</a:t>
                      </a:r>
                      <a:endParaRPr lang="it-IT" sz="1100" b="1" dirty="0"/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Cancelleria 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9450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tipografia</a:t>
                      </a:r>
                    </a:p>
                  </a:txBody>
                  <a:tcPr marT="45721" marB="4572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6362931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52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36053"/>
              </p:ext>
            </p:extLst>
          </p:nvPr>
        </p:nvGraphicFramePr>
        <p:xfrm>
          <a:off x="0" y="5"/>
          <a:ext cx="12192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992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15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54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9331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CATEGORIA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</a:t>
                      </a:r>
                      <a:r>
                        <a:rPr lang="it-IT" sz="1100" baseline="0" dirty="0"/>
                        <a:t> CATEGORIA</a:t>
                      </a:r>
                      <a:endParaRPr lang="it-IT" sz="1100" dirty="0"/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DESCRIZIONE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TOTALI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TOT. MINI CATEGORIE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351">
                <a:tc rowSpan="2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ASSICURAZIONI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Premio</a:t>
                      </a:r>
                      <a:r>
                        <a:rPr lang="it-IT" sz="1100" baseline="0" dirty="0"/>
                        <a:t> </a:t>
                      </a:r>
                      <a:r>
                        <a:rPr lang="it-IT" sz="1100" baseline="0" dirty="0" err="1"/>
                        <a:t>Rc</a:t>
                      </a:r>
                      <a:r>
                        <a:rPr lang="it-IT" sz="1100" baseline="0" dirty="0"/>
                        <a:t> professionale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Premio</a:t>
                      </a:r>
                      <a:r>
                        <a:rPr lang="it-IT" sz="1100" baseline="0" dirty="0"/>
                        <a:t> incendio e furto studio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351">
                <a:tc rowSpan="3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SERVIZI</a:t>
                      </a:r>
                      <a:r>
                        <a:rPr lang="it-IT" sz="1100" b="1" baseline="0" dirty="0"/>
                        <a:t> PER I CLIENTI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Caffè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Acqua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Parcheggio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351">
                <a:tc rowSpan="5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ABBONAMENTI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Rivista</a:t>
                      </a:r>
                      <a:r>
                        <a:rPr lang="it-IT" sz="1100" baseline="0" dirty="0"/>
                        <a:t> giuridica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Rivista giuridica 2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Rivista giuridica 3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Banca dati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Acquisto libri giuridici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351">
                <a:tc rowSpan="3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QUOTE</a:t>
                      </a:r>
                      <a:r>
                        <a:rPr lang="it-IT" sz="1100" b="1" baseline="0" dirty="0"/>
                        <a:t> ASSOCIATIVE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Quota</a:t>
                      </a:r>
                      <a:r>
                        <a:rPr lang="it-IT" sz="1100" baseline="0" dirty="0"/>
                        <a:t> Albo Ordine avvocati 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Associazione 1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8715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Associazione</a:t>
                      </a:r>
                      <a:r>
                        <a:rPr lang="it-IT" sz="1100" baseline="0" dirty="0"/>
                        <a:t> 2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3351">
                <a:tc rowSpan="3"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CONVEGNI</a:t>
                      </a:r>
                      <a:r>
                        <a:rPr lang="it-IT" sz="1100" b="1" baseline="0" dirty="0"/>
                        <a:t> E CORSI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Quote di partecipazione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Treni, Voli,</a:t>
                      </a:r>
                      <a:r>
                        <a:rPr lang="it-IT" sz="1100" baseline="0" dirty="0"/>
                        <a:t> taxi</a:t>
                      </a:r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3351">
                <a:tc vMerge="1">
                  <a:txBody>
                    <a:bodyPr/>
                    <a:lstStyle/>
                    <a:p>
                      <a:pPr algn="ctr"/>
                      <a:endParaRPr lang="it-IT" sz="1100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Hotel, ristoranti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3351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VITTO E ALLOGGIO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/>
                        <a:t>(es per udienze o per l’attività lavorativa)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03351">
                <a:tc>
                  <a:txBody>
                    <a:bodyPr/>
                    <a:lstStyle/>
                    <a:p>
                      <a:pPr algn="ctr"/>
                      <a:r>
                        <a:rPr lang="it-IT" sz="1100" b="1"/>
                        <a:t>TRASFERTE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/>
                        <a:t>(es per udienze o per l’attività lavorativa)</a:t>
                      </a:r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SPESE DI</a:t>
                      </a:r>
                      <a:r>
                        <a:rPr lang="it-IT" sz="1100" b="1" baseline="0" dirty="0"/>
                        <a:t> RAPPRESENTANZA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03351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/>
                        <a:t>SPESE</a:t>
                      </a:r>
                      <a:r>
                        <a:rPr lang="it-IT" sz="1100" b="1" baseline="0" dirty="0"/>
                        <a:t> BANCARIE</a:t>
                      </a:r>
                      <a:endParaRPr lang="it-IT" sz="1100" b="1" dirty="0"/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dirty="0"/>
                    </a:p>
                  </a:txBody>
                  <a:tcPr marT="45724" marB="4572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6397275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728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66556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dirty="0"/>
              <a:t>IL TEMA DELLE ECONOMIE DI SCALA CI PORTEREBBE A PARLARE DI STP E ALTRE FORME DI AGGREGAZIONE CHE L’AVVOCATURA, SOSTANZIALMENTE INDIVIDUALISTA,  ANCORA RIFIUTA, MA QUESTO LA PROSSIMA VOLTA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236" y="2665561"/>
            <a:ext cx="9209073" cy="39929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598" y="2287576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75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EF89F5-4DF0-4934-B8BA-0ADFA3CF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2167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E per chiudere il tema del prezzo con un sorriso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E53CF756-6E05-4418-95A7-71C57FCFBF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677"/>
            <a:ext cx="5800725" cy="5136744"/>
          </a:xfrm>
        </p:spPr>
      </p:pic>
      <p:pic>
        <p:nvPicPr>
          <p:cNvPr id="3" name="Segnaposto contenuto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0725" y="1621677"/>
            <a:ext cx="6391275" cy="51971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398" y="176892"/>
            <a:ext cx="12254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03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5268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altLang="it-IT" dirty="0">
                <a:solidFill>
                  <a:schemeClr val="bg1"/>
                </a:solidFill>
              </a:rPr>
              <a:t>Eppure il nostro potenziale mercato </a:t>
            </a:r>
            <a:br>
              <a:rPr lang="it-IT" altLang="it-IT" dirty="0">
                <a:solidFill>
                  <a:schemeClr val="bg1"/>
                </a:solidFill>
              </a:rPr>
            </a:br>
            <a:r>
              <a:rPr lang="it-IT" altLang="it-IT" dirty="0">
                <a:solidFill>
                  <a:schemeClr val="bg1"/>
                </a:solidFill>
              </a:rPr>
              <a:t>è ancora grande  </a:t>
            </a:r>
          </a:p>
        </p:txBody>
      </p:sp>
      <p:pic>
        <p:nvPicPr>
          <p:cNvPr id="64515" name="Segnaposto contenuto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4106"/>
            <a:ext cx="12122989" cy="5327370"/>
          </a:xfrm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FAD9EBE6-8110-4A75-8671-BBF7F7D9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5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Immagine 9" descr="C:\desktop\Nuova cartella\cammino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072"/>
            <a:ext cx="8488392" cy="671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Risultati immagini per uomini contro don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93" y="2200275"/>
            <a:ext cx="3634596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21E0D79E-21C8-4561-931C-7BD8C1AB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44128" y="1621766"/>
            <a:ext cx="1173193" cy="52362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8398CA8-6727-48F2-9BFE-BB576845F5BA}"/>
              </a:ext>
            </a:extLst>
          </p:cNvPr>
          <p:cNvSpPr/>
          <p:nvPr/>
        </p:nvSpPr>
        <p:spPr>
          <a:xfrm>
            <a:off x="0" y="3429001"/>
            <a:ext cx="3819525" cy="3143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2587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6456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altLang="it-IT" sz="3600" b="1" dirty="0">
                <a:solidFill>
                  <a:schemeClr val="bg1"/>
                </a:solidFill>
              </a:rPr>
              <a:t>Per quali temi ci interpellano oggi i clienti e quali possiamo sviluppare</a:t>
            </a:r>
          </a:p>
        </p:txBody>
      </p:sp>
      <p:pic>
        <p:nvPicPr>
          <p:cNvPr id="66563" name="Segnaposto contenuto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23" y="990045"/>
            <a:ext cx="12113497" cy="5800843"/>
          </a:xfrm>
        </p:spPr>
      </p:pic>
      <p:sp>
        <p:nvSpPr>
          <p:cNvPr id="66564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AF3DCB-83BF-422D-A121-C01DFE21262A}" type="slidenum">
              <a:rPr lang="it-IT" altLang="it-IT" sz="14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it-IT" altLang="it-IT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3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1999" cy="9815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altLang="it-IT" dirty="0">
                <a:solidFill>
                  <a:schemeClr val="bg1"/>
                </a:solidFill>
              </a:rPr>
              <a:t>Perché rinunciano ad avvalersi di noi avvocati?</a:t>
            </a:r>
          </a:p>
        </p:txBody>
      </p:sp>
      <p:pic>
        <p:nvPicPr>
          <p:cNvPr id="43011" name="Segnaposto contenuto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513"/>
            <a:ext cx="12192000" cy="5876486"/>
          </a:xfrm>
        </p:spPr>
      </p:pic>
    </p:spTree>
    <p:extLst>
      <p:ext uri="{BB962C8B-B14F-4D97-AF65-F5344CB8AC3E}">
        <p14:creationId xmlns:p14="http://schemas.microsoft.com/office/powerpoint/2010/main" val="38608468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 noChangeArrowheads="1"/>
          </p:cNvSpPr>
          <p:nvPr>
            <p:ph type="title"/>
          </p:nvPr>
        </p:nvSpPr>
        <p:spPr>
          <a:xfrm>
            <a:off x="69011" y="0"/>
            <a:ext cx="12122989" cy="135434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sz="2700" dirty="0">
                <a:solidFill>
                  <a:schemeClr val="bg1"/>
                </a:solidFill>
              </a:rPr>
              <a:t>RAPPORTO CENSIS AVVOCATURA 2015</a:t>
            </a:r>
            <a:r>
              <a:rPr lang="it-IT" altLang="it-IT" dirty="0">
                <a:solidFill>
                  <a:schemeClr val="bg1"/>
                </a:solidFill>
              </a:rPr>
              <a:t/>
            </a:r>
            <a:br>
              <a:rPr lang="it-IT" altLang="it-IT" dirty="0">
                <a:solidFill>
                  <a:schemeClr val="bg1"/>
                </a:solidFill>
              </a:rPr>
            </a:br>
            <a:r>
              <a:rPr lang="it-IT" altLang="it-IT" dirty="0">
                <a:solidFill>
                  <a:schemeClr val="bg1"/>
                </a:solidFill>
              </a:rPr>
              <a:t>Gli aspetti problematici degli studi legali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0" y="1354348"/>
            <a:ext cx="7175500" cy="5503652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  <a:defRPr/>
            </a:pPr>
            <a:r>
              <a:rPr lang="it-IT" sz="4000" b="1" dirty="0">
                <a:solidFill>
                  <a:srgbClr val="0070C0"/>
                </a:solidFill>
              </a:rPr>
              <a:t>Sviluppo di network e reti professionali</a:t>
            </a:r>
          </a:p>
          <a:p>
            <a:pPr marL="514350" indent="-514350" algn="just">
              <a:buFont typeface="+mj-lt"/>
              <a:buAutoNum type="arabicPeriod"/>
              <a:defRPr/>
            </a:pPr>
            <a:endParaRPr lang="it-IT" sz="4000" b="1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it-IT" sz="4000" b="1" dirty="0">
                <a:solidFill>
                  <a:srgbClr val="0070C0"/>
                </a:solidFill>
              </a:rPr>
              <a:t>Canali di promozione dell’attività professionale </a:t>
            </a:r>
          </a:p>
          <a:p>
            <a:pPr marL="514350" indent="-514350" algn="just">
              <a:buFont typeface="+mj-lt"/>
              <a:buAutoNum type="arabicPeriod"/>
              <a:defRPr/>
            </a:pPr>
            <a:endParaRPr lang="it-IT" sz="4000" b="1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it-IT" sz="4000" b="1" dirty="0" err="1">
                <a:solidFill>
                  <a:srgbClr val="0070C0"/>
                </a:solidFill>
              </a:rPr>
              <a:t>Aproccio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all’ict</a:t>
            </a:r>
            <a:r>
              <a:rPr lang="it-IT" sz="4000" b="1" dirty="0">
                <a:solidFill>
                  <a:srgbClr val="0070C0"/>
                </a:solidFill>
              </a:rPr>
              <a:t> -</a:t>
            </a:r>
            <a:r>
              <a:rPr lang="it-IT" sz="4000" b="1" i="1" dirty="0">
                <a:solidFill>
                  <a:srgbClr val="0070C0"/>
                </a:solidFill>
              </a:rPr>
              <a:t>information </a:t>
            </a:r>
            <a:r>
              <a:rPr lang="it-IT" sz="4000" b="1" i="1" dirty="0" err="1">
                <a:solidFill>
                  <a:srgbClr val="0070C0"/>
                </a:solidFill>
              </a:rPr>
              <a:t>communication</a:t>
            </a:r>
            <a:r>
              <a:rPr lang="it-IT" sz="4000" b="1" i="1" dirty="0">
                <a:solidFill>
                  <a:srgbClr val="0070C0"/>
                </a:solidFill>
              </a:rPr>
              <a:t> </a:t>
            </a:r>
            <a:r>
              <a:rPr lang="it-IT" sz="4000" b="1" i="1" dirty="0" err="1">
                <a:solidFill>
                  <a:srgbClr val="0070C0"/>
                </a:solidFill>
              </a:rPr>
              <a:t>tecnology</a:t>
            </a:r>
            <a:r>
              <a:rPr lang="it-IT" sz="4000" b="1" i="1" dirty="0">
                <a:solidFill>
                  <a:srgbClr val="0070C0"/>
                </a:solidFill>
              </a:rPr>
              <a:t>-</a:t>
            </a:r>
          </a:p>
          <a:p>
            <a:pPr marL="0" indent="0" algn="just">
              <a:buNone/>
              <a:defRPr/>
            </a:pPr>
            <a:endParaRPr lang="it-IT" dirty="0"/>
          </a:p>
        </p:txBody>
      </p:sp>
      <p:pic>
        <p:nvPicPr>
          <p:cNvPr id="44038" name="Immagin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97" y="1409941"/>
            <a:ext cx="4857191" cy="23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Risultati immagini per promozi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40" y="3791374"/>
            <a:ext cx="4609959" cy="28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07D51FCC-72BF-43D1-931D-2F14BDD0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748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357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Rapporto Censis avvocatura 2015 </a:t>
            </a:r>
            <a:r>
              <a:rPr lang="it-IT" sz="3600" dirty="0">
                <a:solidFill>
                  <a:schemeClr val="bg1"/>
                </a:solidFill>
              </a:rPr>
              <a:t>Avvocati e reti professionali</a:t>
            </a:r>
          </a:p>
        </p:txBody>
      </p:sp>
      <p:sp>
        <p:nvSpPr>
          <p:cNvPr id="74755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0" y="1233577"/>
            <a:ext cx="6303601" cy="5495027"/>
          </a:xfrm>
        </p:spPr>
        <p:txBody>
          <a:bodyPr/>
          <a:lstStyle/>
          <a:p>
            <a:pPr marL="0" indent="0" algn="just">
              <a:buNone/>
            </a:pPr>
            <a:endParaRPr lang="it-IT" altLang="it-IT" sz="2400" b="1" dirty="0"/>
          </a:p>
          <a:p>
            <a:pPr marL="0" indent="0" algn="just">
              <a:buNone/>
            </a:pPr>
            <a:r>
              <a:rPr lang="it-IT" altLang="it-IT" sz="4800" b="1" dirty="0"/>
              <a:t>Il 62,2% degli avvocati  non aderisce </a:t>
            </a:r>
          </a:p>
          <a:p>
            <a:pPr marL="0" indent="0" algn="just">
              <a:buNone/>
            </a:pPr>
            <a:r>
              <a:rPr lang="it-IT" altLang="it-IT" sz="4800" b="1" dirty="0"/>
              <a:t>ad alcun tipo di </a:t>
            </a:r>
            <a:r>
              <a:rPr lang="it-IT" altLang="it-IT" sz="4800" b="1" i="1" dirty="0"/>
              <a:t>network</a:t>
            </a:r>
          </a:p>
          <a:p>
            <a:pPr marL="0" indent="0" algn="just">
              <a:buNone/>
            </a:pPr>
            <a:r>
              <a:rPr lang="it-IT" altLang="it-IT" sz="4800" b="1" dirty="0"/>
              <a:t>professionale o collaborazioni</a:t>
            </a:r>
          </a:p>
        </p:txBody>
      </p:sp>
      <p:pic>
        <p:nvPicPr>
          <p:cNvPr id="74758" name="Picture 2" descr="Risultati immagini per non collaborazi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02" y="1233577"/>
            <a:ext cx="5888397" cy="55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F0AAF87A-080B-4B66-B2DC-BE859628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12" y="6350779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8807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86989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dirty="0">
                <a:solidFill>
                  <a:schemeClr val="bg1"/>
                </a:solidFill>
              </a:rPr>
              <a:t>Avvocati e reti professionali</a:t>
            </a:r>
          </a:p>
        </p:txBody>
      </p:sp>
      <p:graphicFrame>
        <p:nvGraphicFramePr>
          <p:cNvPr id="4" name="Segnaposto contenuto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158238"/>
              </p:ext>
            </p:extLst>
          </p:nvPr>
        </p:nvGraphicFramePr>
        <p:xfrm>
          <a:off x="-1" y="869892"/>
          <a:ext cx="12122989" cy="5932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2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64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42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09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87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0178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2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baseline="0" dirty="0">
                          <a:effectLst/>
                        </a:rPr>
                        <a:t>Meno di 40 anni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Da 40 a 49 anni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50 anni e più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Totale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3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No (esclude tutte le altre)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</a:rPr>
                        <a:t>55,7 </a:t>
                      </a:r>
                      <a:endParaRPr lang="it-IT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70C0"/>
                          </a:solidFill>
                          <a:effectLst/>
                        </a:rPr>
                        <a:t>61,3 </a:t>
                      </a:r>
                      <a:endParaRPr lang="it-IT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effectLst/>
                        </a:rPr>
                        <a:t>70,6 </a:t>
                      </a:r>
                      <a:endParaRPr lang="it-IT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70C0"/>
                          </a:solidFill>
                          <a:effectLst/>
                        </a:rPr>
                        <a:t>62,2 </a:t>
                      </a:r>
                      <a:endParaRPr lang="it-IT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5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Sì, con altri professionisti (studi di consulenza, studi tecnici, commercialisti, ecc.)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</a:rPr>
                        <a:t>35,5 </a:t>
                      </a:r>
                      <a:endParaRPr lang="it-IT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31,8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effectLst/>
                        </a:rPr>
                        <a:t>23,0 </a:t>
                      </a:r>
                      <a:endParaRPr lang="it-IT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30,4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7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Sì, con altre strutture (banche, assicurazioni, associazioni di utenti, ecc.)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8,2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5,7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5,2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dirty="0">
                          <a:effectLst/>
                        </a:rPr>
                        <a:t>6,4 </a:t>
                      </a:r>
                      <a:endParaRPr lang="it-IT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3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Altro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 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 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9F0B571B-C842-4089-8045-7DF3372B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1554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 noChangeArrowheads="1"/>
          </p:cNvSpPr>
          <p:nvPr>
            <p:ph type="title"/>
          </p:nvPr>
        </p:nvSpPr>
        <p:spPr>
          <a:xfrm>
            <a:off x="-66676" y="0"/>
            <a:ext cx="12258675" cy="152687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sz="3000" dirty="0">
                <a:solidFill>
                  <a:schemeClr val="bg1"/>
                </a:solidFill>
              </a:rPr>
              <a:t>Rapporto </a:t>
            </a:r>
            <a:r>
              <a:rPr lang="it-IT" altLang="it-IT" sz="3000" dirty="0" err="1">
                <a:solidFill>
                  <a:schemeClr val="bg1"/>
                </a:solidFill>
              </a:rPr>
              <a:t>censis</a:t>
            </a:r>
            <a:r>
              <a:rPr lang="it-IT" altLang="it-IT" sz="3000" dirty="0">
                <a:solidFill>
                  <a:schemeClr val="bg1"/>
                </a:solidFill>
              </a:rPr>
              <a:t> avvocatura 2015</a:t>
            </a:r>
            <a:br>
              <a:rPr lang="it-IT" altLang="it-IT" sz="3000" dirty="0">
                <a:solidFill>
                  <a:schemeClr val="bg1"/>
                </a:solidFill>
              </a:rPr>
            </a:br>
            <a:r>
              <a:rPr lang="it-IT" altLang="it-IT" sz="3000" dirty="0">
                <a:solidFill>
                  <a:schemeClr val="bg1"/>
                </a:solidFill>
              </a:rPr>
              <a:t>Canali di promozione dell’attività professionale 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0" y="1526875"/>
            <a:ext cx="7029450" cy="520729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it-IT" b="1" dirty="0"/>
              <a:t>Come si promuovono gli avvocati?</a:t>
            </a:r>
          </a:p>
          <a:p>
            <a:pPr marL="538163" indent="-538163">
              <a:buFont typeface="Wingdings" panose="05000000000000000000" pitchFamily="2" charset="2"/>
              <a:buChar char="ü"/>
              <a:defRPr/>
            </a:pPr>
            <a:r>
              <a:rPr lang="it-IT" sz="4000" b="1" dirty="0">
                <a:solidFill>
                  <a:srgbClr val="00B0F0"/>
                </a:solidFill>
              </a:rPr>
              <a:t>l’87%</a:t>
            </a:r>
            <a:r>
              <a:rPr lang="it-IT" sz="4000" dirty="0">
                <a:solidFill>
                  <a:srgbClr val="00B0F0"/>
                </a:solidFill>
              </a:rPr>
              <a:t> a</a:t>
            </a:r>
            <a:r>
              <a:rPr lang="it-IT" sz="4000" b="1" dirty="0">
                <a:solidFill>
                  <a:srgbClr val="00B0F0"/>
                </a:solidFill>
              </a:rPr>
              <a:t>ttraverso il passaparola  tra clienti</a:t>
            </a:r>
          </a:p>
          <a:p>
            <a:pPr marL="538163" indent="-538163">
              <a:buFont typeface="Wingdings" panose="05000000000000000000" pitchFamily="2" charset="2"/>
              <a:buChar char="ü"/>
              <a:defRPr/>
            </a:pPr>
            <a:endParaRPr lang="it-IT" b="1" dirty="0">
              <a:solidFill>
                <a:srgbClr val="00B0F0"/>
              </a:solidFill>
            </a:endParaRPr>
          </a:p>
        </p:txBody>
      </p:sp>
      <p:pic>
        <p:nvPicPr>
          <p:cNvPr id="47110" name="Picture 7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75" y="1582468"/>
            <a:ext cx="4932613" cy="20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9" descr="Risultati immagini per passaparo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0" y="4200525"/>
            <a:ext cx="6529340" cy="24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36C1E38A-A19E-40E3-BF6E-23310609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49AA021C-6E9C-4062-AA1E-96E20C5B65D8}"/>
              </a:ext>
            </a:extLst>
          </p:cNvPr>
          <p:cNvSpPr/>
          <p:nvPr/>
        </p:nvSpPr>
        <p:spPr>
          <a:xfrm>
            <a:off x="7096126" y="3867150"/>
            <a:ext cx="502686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>
              <a:buFont typeface="Wingdings" panose="05000000000000000000" pitchFamily="2" charset="2"/>
              <a:buChar char="ü"/>
              <a:defRPr/>
            </a:pPr>
            <a:r>
              <a:rPr lang="it-IT" sz="4400" b="1" dirty="0">
                <a:solidFill>
                  <a:srgbClr val="00B0F0"/>
                </a:solidFill>
              </a:rPr>
              <a:t>il 76,3% attraverso, </a:t>
            </a:r>
          </a:p>
          <a:p>
            <a:pPr marL="538163" indent="-538163">
              <a:defRPr/>
            </a:pPr>
            <a:r>
              <a:rPr lang="it-IT" sz="4400" b="1" dirty="0">
                <a:solidFill>
                  <a:srgbClr val="00B0F0"/>
                </a:solidFill>
              </a:rPr>
              <a:t>	relazioni sociali e amicizie</a:t>
            </a:r>
            <a:endParaRPr lang="it-IT" sz="4400" dirty="0"/>
          </a:p>
          <a:p>
            <a:pPr marL="538163" indent="-538163"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1180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2122988" cy="13716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sz="3000" dirty="0">
                <a:solidFill>
                  <a:schemeClr val="bg1"/>
                </a:solidFill>
              </a:rPr>
              <a:t>Rapporto </a:t>
            </a:r>
            <a:r>
              <a:rPr lang="it-IT" altLang="it-IT" sz="3000" dirty="0" err="1">
                <a:solidFill>
                  <a:schemeClr val="bg1"/>
                </a:solidFill>
              </a:rPr>
              <a:t>censis</a:t>
            </a:r>
            <a:r>
              <a:rPr lang="it-IT" altLang="it-IT" sz="3000" dirty="0">
                <a:solidFill>
                  <a:schemeClr val="bg1"/>
                </a:solidFill>
              </a:rPr>
              <a:t> avvocatura 2015</a:t>
            </a:r>
            <a:br>
              <a:rPr lang="it-IT" altLang="it-IT" sz="3000" dirty="0">
                <a:solidFill>
                  <a:schemeClr val="bg1"/>
                </a:solidFill>
              </a:rPr>
            </a:br>
            <a:r>
              <a:rPr lang="it-IT" altLang="it-IT" sz="3000" dirty="0">
                <a:solidFill>
                  <a:schemeClr val="bg1"/>
                </a:solidFill>
              </a:rPr>
              <a:t>Canali di promozione dell’attività professionale </a:t>
            </a:r>
          </a:p>
        </p:txBody>
      </p:sp>
      <p:graphicFrame>
        <p:nvGraphicFramePr>
          <p:cNvPr id="4" name="Segnaposto contenuto 3">
            <a:extLst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916102"/>
              </p:ext>
            </p:extLst>
          </p:nvPr>
        </p:nvGraphicFramePr>
        <p:xfrm>
          <a:off x="1" y="1371601"/>
          <a:ext cx="12122987" cy="5706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5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3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31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31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0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 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Nord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Centro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Sud e Isole 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Totale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Passaparola tra clienti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FF0000"/>
                          </a:solidFill>
                          <a:effectLst/>
                        </a:rPr>
                        <a:t>88,8 </a:t>
                      </a:r>
                      <a:endParaRPr lang="it-IT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>
                          <a:solidFill>
                            <a:srgbClr val="FF0000"/>
                          </a:solidFill>
                          <a:effectLst/>
                        </a:rPr>
                        <a:t>86,4 </a:t>
                      </a:r>
                      <a:endParaRPr lang="it-IT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84,9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87,0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Pubblicità su giornali, riviste di settore, ecc.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1,6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1,4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0,7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1,3 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Iniziative promozionali ad hoc, organizzazioni di seminari/convegni finalizzati a far conoscere lo studio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6,3 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4,8 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1,5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4,4 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4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B050"/>
                          </a:solidFill>
                          <a:effectLst/>
                        </a:rPr>
                        <a:t>Sito web dello studio </a:t>
                      </a:r>
                      <a:endParaRPr lang="it-IT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B050"/>
                          </a:solidFill>
                          <a:effectLst/>
                        </a:rPr>
                        <a:t>17,6 </a:t>
                      </a:r>
                      <a:endParaRPr lang="it-IT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B050"/>
                          </a:solidFill>
                          <a:effectLst/>
                        </a:rPr>
                        <a:t>12,8 </a:t>
                      </a:r>
                      <a:endParaRPr lang="it-IT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B050"/>
                          </a:solidFill>
                          <a:effectLst/>
                        </a:rPr>
                        <a:t>7,8 </a:t>
                      </a:r>
                      <a:endParaRPr lang="it-IT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B050"/>
                          </a:solidFill>
                          <a:effectLst/>
                        </a:rPr>
                        <a:t>13,4 </a:t>
                      </a:r>
                      <a:endParaRPr lang="it-IT" sz="24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Relazioni sociali e amicizie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75,5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76,1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77,7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76,3 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48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Partecipazione attiva alla vita pubblica locale o nazionale (impegno in associazioni, politica, ecc.)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13,4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13,1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19,7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15,3 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25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70C0"/>
                          </a:solidFill>
                          <a:effectLst/>
                        </a:rPr>
                        <a:t>Collaborazioni/accordi con altri professionisti o strutture (banche, studi commercialisti, società di consulenza,.) </a:t>
                      </a:r>
                      <a:endParaRPr lang="it-IT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70C0"/>
                          </a:solidFill>
                          <a:effectLst/>
                        </a:rPr>
                        <a:t>26,5 </a:t>
                      </a:r>
                      <a:endParaRPr lang="it-IT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70C0"/>
                          </a:solidFill>
                          <a:effectLst/>
                        </a:rPr>
                        <a:t>25,2 </a:t>
                      </a:r>
                      <a:endParaRPr lang="it-IT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70C0"/>
                          </a:solidFill>
                          <a:effectLst/>
                        </a:rPr>
                        <a:t>21,5 </a:t>
                      </a:r>
                      <a:endParaRPr lang="it-IT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70C0"/>
                          </a:solidFill>
                          <a:effectLst/>
                        </a:rPr>
                        <a:t>24,6 </a:t>
                      </a:r>
                      <a:endParaRPr lang="it-IT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17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</a:rPr>
                        <a:t>Promozione mirata presso target di utenza emergenti (ad esempio sul tema della tutela dei diritti dei consumatori, sulla salute, ecc.) 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</a:rPr>
                        <a:t>2,2 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</a:rPr>
                        <a:t>3,1 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C00000"/>
                          </a:solidFill>
                          <a:effectLst/>
                        </a:rPr>
                        <a:t>2,2 </a:t>
                      </a:r>
                      <a:endParaRPr lang="it-IT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C00000"/>
                          </a:solidFill>
                          <a:effectLst/>
                        </a:rPr>
                        <a:t>2,4 </a:t>
                      </a:r>
                      <a:endParaRPr lang="it-IT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8193" name="Rectangle 1"/>
          <p:cNvSpPr>
            <a:spLocks noChangeArrowheads="1"/>
          </p:cNvSpPr>
          <p:nvPr/>
        </p:nvSpPr>
        <p:spPr bwMode="auto">
          <a:xfrm>
            <a:off x="-649288" y="-700733"/>
            <a:ext cx="16808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16EB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16EB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16EB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16EB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16EB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5D391D6B-3064-46C8-B839-92F3120A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96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1473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it-IT" sz="2700" b="1" dirty="0">
                <a:solidFill>
                  <a:schemeClr val="accent1">
                    <a:lumMod val="75000"/>
                  </a:schemeClr>
                </a:solidFill>
              </a:rPr>
              <a:t>RAPPORTO CENSIS AVVOCATURA 2015</a:t>
            </a:r>
            <a:r>
              <a:rPr lang="it-IT" sz="2700" b="1" dirty="0">
                <a:solidFill>
                  <a:srgbClr val="006600"/>
                </a:solidFill>
              </a:rPr>
              <a:t/>
            </a:r>
            <a:br>
              <a:rPr lang="it-IT" sz="2700" b="1" dirty="0">
                <a:solidFill>
                  <a:srgbClr val="006600"/>
                </a:solidFill>
              </a:rPr>
            </a:br>
            <a:r>
              <a:rPr lang="it-IT" sz="3100" b="1" dirty="0">
                <a:solidFill>
                  <a:srgbClr val="002060"/>
                </a:solidFill>
              </a:rPr>
              <a:t>Avvocati e </a:t>
            </a:r>
            <a:r>
              <a:rPr lang="it-IT" sz="3100" b="1" dirty="0" err="1">
                <a:solidFill>
                  <a:srgbClr val="002060"/>
                </a:solidFill>
              </a:rPr>
              <a:t>Ict</a:t>
            </a:r>
            <a:r>
              <a:rPr lang="it-IT" sz="3100" b="1" dirty="0">
                <a:solidFill>
                  <a:srgbClr val="002060"/>
                </a:solidFill>
              </a:rPr>
              <a:t> </a:t>
            </a:r>
            <a:endParaRPr lang="it-IT" sz="2100" b="1" dirty="0">
              <a:solidFill>
                <a:srgbClr val="C00000"/>
              </a:solidFill>
            </a:endParaRPr>
          </a:p>
        </p:txBody>
      </p:sp>
      <p:sp>
        <p:nvSpPr>
          <p:cNvPr id="49155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0" y="1147313"/>
            <a:ext cx="6492451" cy="5710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L’avvocatura si rivolge al</a:t>
            </a:r>
          </a:p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mercato </a:t>
            </a:r>
          </a:p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scommettendo </a:t>
            </a:r>
          </a:p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ancora poco </a:t>
            </a:r>
          </a:p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sulle potenzialità offerte </a:t>
            </a:r>
          </a:p>
          <a:p>
            <a:pPr marL="0" indent="0" algn="ctr">
              <a:buNone/>
            </a:pPr>
            <a:r>
              <a:rPr lang="it-IT" altLang="it-IT" sz="3600" b="1" i="1" dirty="0">
                <a:solidFill>
                  <a:srgbClr val="00B0F0"/>
                </a:solidFill>
              </a:rPr>
              <a:t>dall’ICT</a:t>
            </a:r>
          </a:p>
          <a:p>
            <a:pPr marL="0" indent="0" algn="ctr">
              <a:buNone/>
            </a:pPr>
            <a:endParaRPr lang="it-IT" altLang="it-IT" sz="3600" b="1" i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it-IT" altLang="it-IT" sz="3600" b="1" dirty="0">
                <a:solidFill>
                  <a:srgbClr val="002060"/>
                </a:solidFill>
              </a:rPr>
              <a:t>Il 74,2% degli avvocati non si è dotato di un proprio sito web</a:t>
            </a:r>
          </a:p>
        </p:txBody>
      </p:sp>
      <p:pic>
        <p:nvPicPr>
          <p:cNvPr id="49157" name="Picture 9" descr="Risultati immagini per stup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51" y="1147312"/>
            <a:ext cx="5699548" cy="565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A62D47AA-1793-4A68-9B58-7DF9366D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3556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FBBB776-A0B7-4B11-B996-3CB1EC09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COSA FARE QUINDI? 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/>
          </a:p>
        </p:txBody>
      </p:sp>
      <p:pic>
        <p:nvPicPr>
          <p:cNvPr id="1026" name="Picture 2" descr="Risultati immagini per USCIRE DALLA CRISI">
            <a:extLst>
              <a:ext uri="{FF2B5EF4-FFF2-40B4-BE49-F238E27FC236}">
                <a16:creationId xmlns:a16="http://schemas.microsoft.com/office/drawing/2014/main" xmlns="" id="{DB8E6B9C-2428-4DCE-892A-FCFA9EDD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26" y="2300286"/>
            <a:ext cx="3369933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705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104775" y="0"/>
            <a:ext cx="12087225" cy="105242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altLang="it-IT" b="1" dirty="0">
                <a:solidFill>
                  <a:schemeClr val="bg1"/>
                </a:solidFill>
              </a:rPr>
              <a:t>PER PRIMA COSA USCIRE DALLA COMFORT ZONE</a:t>
            </a:r>
          </a:p>
        </p:txBody>
      </p:sp>
      <p:sp>
        <p:nvSpPr>
          <p:cNvPr id="58371" name="Segnaposto contenuto 3"/>
          <p:cNvSpPr>
            <a:spLocks noGrp="1"/>
          </p:cNvSpPr>
          <p:nvPr>
            <p:ph sz="half" idx="2"/>
          </p:nvPr>
        </p:nvSpPr>
        <p:spPr>
          <a:xfrm>
            <a:off x="556260" y="1477612"/>
            <a:ext cx="5370087" cy="46643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it-IT" sz="3600" dirty="0">
                <a:solidFill>
                  <a:srgbClr val="0070C0"/>
                </a:solidFill>
              </a:rPr>
              <a:t>Dicesi </a:t>
            </a:r>
            <a:r>
              <a:rPr lang="it-IT" altLang="it-IT" sz="3600" b="1" dirty="0">
                <a:solidFill>
                  <a:srgbClr val="0070C0"/>
                </a:solidFill>
              </a:rPr>
              <a:t>“comfort zone” </a:t>
            </a:r>
            <a:r>
              <a:rPr lang="it-IT" altLang="it-IT" sz="3600" dirty="0">
                <a:solidFill>
                  <a:srgbClr val="0070C0"/>
                </a:solidFill>
              </a:rPr>
              <a:t>quella condizione mentale in cui la persona agisce </a:t>
            </a:r>
            <a:r>
              <a:rPr lang="it-IT" altLang="it-IT" sz="3600" b="1" dirty="0">
                <a:solidFill>
                  <a:srgbClr val="0070C0"/>
                </a:solidFill>
              </a:rPr>
              <a:t>in uno stato di assenza di ansietà, con un livello di prestazioni costante e senza percepire un senso di rischio</a:t>
            </a:r>
            <a:endParaRPr lang="it-IT" altLang="it-IT" sz="3600" b="1" dirty="0"/>
          </a:p>
        </p:txBody>
      </p:sp>
      <p:pic>
        <p:nvPicPr>
          <p:cNvPr id="58372" name="Segnaposto contenut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8053" y="1477612"/>
            <a:ext cx="5370087" cy="4725172"/>
          </a:xfrm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EFAB5F0C-3CD5-4616-907D-085A57AD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72" y="634215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412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69FA2B0-06B8-4A55-97D4-2C0B849F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92"/>
            <a:ext cx="12191999" cy="126876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Noi –ragazze- nei Blog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806E806-1FE5-41A3-AA6E-BC393206D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24352"/>
            <a:ext cx="7953555" cy="553364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it-IT" sz="12800" i="1" dirty="0"/>
              <a:t>E' difficile è dura. 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it-IT" sz="12800" i="1" dirty="0"/>
              <a:t>Quando sei mamma/avvocato...Ti senti a metà. Vorresti essere completa in tutti e due i ruoli, ma non ce la fai, perché quando hai un atto in scadenza lo devi studiare e scrivere tempo prima perché hai una giornata piena di impegni (presa a scuola attività extrascolastiche)perché quando scioperano gli insegnanti devi portare con te in udienza tuo figlio, con il rischio che il giudice ti riprenda davanti a tutti "avvocato i minori non possono stare in aula"(udienza ppt); perché pur di tener buoni i bimbi li nomini "aiutanti avvocato"; perché quando allatti, corri in tribunale tra una poppata e l'altra.</a:t>
            </a:r>
          </a:p>
          <a:p>
            <a:pPr algn="just">
              <a:spcAft>
                <a:spcPts val="1200"/>
              </a:spcAft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9022607-D1DA-4A78-BEE8-9E768A62C7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3555" y="1449288"/>
            <a:ext cx="4246224" cy="5353120"/>
          </a:xfrm>
          <a:prstGeom prst="rect">
            <a:avLst/>
          </a:prstGeom>
        </p:spPr>
      </p:pic>
      <p:pic>
        <p:nvPicPr>
          <p:cNvPr id="7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A16D202D-94C5-4E7B-BD1B-DA91CB0D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341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D666299B-14BF-4E1B-913D-8594EAAC5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301" y="1257446"/>
            <a:ext cx="12372975" cy="553388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ACC4533-E4AC-4941-BC94-9F08C25825DE}"/>
              </a:ext>
            </a:extLst>
          </p:cNvPr>
          <p:cNvSpPr/>
          <p:nvPr/>
        </p:nvSpPr>
        <p:spPr>
          <a:xfrm>
            <a:off x="0" y="66674"/>
            <a:ext cx="12192000" cy="12574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62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1" y="0"/>
            <a:ext cx="12129038" cy="98107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it-IT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SECONDO LUOGO NON FARSI PRENDERE DALLO SCONFORTO </a:t>
            </a:r>
          </a:p>
        </p:txBody>
      </p:sp>
      <p:sp>
        <p:nvSpPr>
          <p:cNvPr id="60420" name="Segnaposto testo 7"/>
          <p:cNvSpPr>
            <a:spLocks noGrp="1"/>
          </p:cNvSpPr>
          <p:nvPr>
            <p:ph type="body" sz="quarter" idx="3"/>
          </p:nvPr>
        </p:nvSpPr>
        <p:spPr>
          <a:xfrm rot="10800000" flipV="1">
            <a:off x="3909665" y="1050462"/>
            <a:ext cx="8219373" cy="5663794"/>
          </a:xfrm>
        </p:spPr>
        <p:txBody>
          <a:bodyPr>
            <a:normAutofit/>
          </a:bodyPr>
          <a:lstStyle/>
          <a:p>
            <a:pPr algn="ctr"/>
            <a:r>
              <a:rPr lang="it-IT" altLang="it-IT" sz="5400" dirty="0"/>
              <a:t>“Crisi” in cinese</a:t>
            </a:r>
          </a:p>
          <a:p>
            <a:pPr algn="ctr" eaLnBrk="1" hangingPunct="1"/>
            <a:r>
              <a:rPr lang="it-IT" altLang="it-IT" sz="5400" dirty="0"/>
              <a:t>PERICOLO </a:t>
            </a:r>
          </a:p>
          <a:p>
            <a:pPr algn="ctr" eaLnBrk="1" hangingPunct="1"/>
            <a:r>
              <a:rPr lang="it-IT" altLang="it-IT" sz="5400" dirty="0"/>
              <a:t>+</a:t>
            </a:r>
          </a:p>
          <a:p>
            <a:pPr algn="ctr" eaLnBrk="1" hangingPunct="1"/>
            <a:r>
              <a:rPr lang="it-IT" altLang="it-IT" sz="5400" dirty="0"/>
              <a:t>OPPORTUNITA’</a:t>
            </a:r>
          </a:p>
          <a:p>
            <a:pPr algn="ctr"/>
            <a:endParaRPr lang="it-IT" altLang="it-IT" dirty="0"/>
          </a:p>
        </p:txBody>
      </p:sp>
      <p:pic>
        <p:nvPicPr>
          <p:cNvPr id="60422" name="Picture 5" descr="http://25.media.tumblr.com/qu9f9KdXehqe9gp7tfEwpK1Ko1_250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68" y="1050462"/>
            <a:ext cx="3812798" cy="5663794"/>
          </a:xfrm>
          <a:noFill/>
        </p:spPr>
      </p:pic>
      <p:pic>
        <p:nvPicPr>
          <p:cNvPr id="6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D9B4FCEC-C05A-458A-8D4A-05E08603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489" y="6336431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32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DAD4D42-F312-495B-A925-011E6134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06" y="0"/>
            <a:ext cx="12200806" cy="156129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Per prima cosa farsi riconoscere…avere una identità precisa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DD3F2ADA-5C65-4CE5-BC00-5F80A10C66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020480" y="1561292"/>
            <a:ext cx="8014982" cy="52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16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9BF971-1334-409A-BE2C-8013AD4B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0" y="140838"/>
            <a:ext cx="11782245" cy="1368785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Diventare se stessi e farlo sapere al mondo</a:t>
            </a:r>
          </a:p>
        </p:txBody>
      </p:sp>
      <p:pic>
        <p:nvPicPr>
          <p:cNvPr id="1026" name="Picture 2" descr="Risultati immagini per orientamento al marketing olistico">
            <a:extLst>
              <a:ext uri="{FF2B5EF4-FFF2-40B4-BE49-F238E27FC236}">
                <a16:creationId xmlns:a16="http://schemas.microsoft.com/office/drawing/2014/main" xmlns="" id="{0379D4A0-EB36-4691-B2BD-FA1D812615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0" y="1509623"/>
            <a:ext cx="11672470" cy="50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51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xmlns="" id="{ECDC04B1-43CC-481A-89E8-93E5A2A0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359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RICONOSCIBILITA</a:t>
            </a:r>
            <a:r>
              <a:rPr lang="it-IT" dirty="0">
                <a:solidFill>
                  <a:schemeClr val="bg1"/>
                </a:solidFill>
              </a:rPr>
              <a:t>’, l’</a:t>
            </a:r>
            <a:r>
              <a:rPr lang="it-IT" b="1" dirty="0">
                <a:solidFill>
                  <a:schemeClr val="bg1"/>
                </a:solidFill>
              </a:rPr>
              <a:t>IDENTIFICABILITA </a:t>
            </a:r>
            <a:br>
              <a:rPr lang="it-IT" b="1" dirty="0">
                <a:solidFill>
                  <a:schemeClr val="bg1"/>
                </a:solidFill>
              </a:rPr>
            </a:br>
            <a:r>
              <a:rPr lang="it-IT" b="1" dirty="0">
                <a:solidFill>
                  <a:schemeClr val="bg1"/>
                </a:solidFill>
              </a:rPr>
              <a:t>(USP </a:t>
            </a:r>
            <a:r>
              <a:rPr lang="it-IT" b="1" dirty="0" err="1">
                <a:solidFill>
                  <a:schemeClr val="bg1"/>
                </a:solidFill>
              </a:rPr>
              <a:t>unic</a:t>
            </a:r>
            <a:r>
              <a:rPr lang="it-IT" b="1" dirty="0">
                <a:solidFill>
                  <a:schemeClr val="bg1"/>
                </a:solidFill>
              </a:rPr>
              <a:t> selling proposition)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2DAE00B9-952C-472B-ADA2-AC0DE5223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12204"/>
            <a:ext cx="12192000" cy="2402997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sz="2200" dirty="0"/>
              <a:t>In termini “</a:t>
            </a:r>
            <a:r>
              <a:rPr lang="it-IT" sz="2200" dirty="0" err="1"/>
              <a:t>mercatistici</a:t>
            </a:r>
            <a:r>
              <a:rPr lang="it-IT" sz="2200" dirty="0"/>
              <a:t>” è </a:t>
            </a:r>
            <a:r>
              <a:rPr lang="it-IT" sz="2200" b="1" dirty="0"/>
              <a:t>l</a:t>
            </a:r>
            <a:r>
              <a:rPr lang="it-IT" sz="2200" dirty="0"/>
              <a:t>’</a:t>
            </a:r>
            <a:r>
              <a:rPr lang="it-IT" sz="2200" b="1" dirty="0" err="1"/>
              <a:t>Unique</a:t>
            </a:r>
            <a:r>
              <a:rPr lang="it-IT" sz="2200" b="1" dirty="0"/>
              <a:t> Selling Proposition</a:t>
            </a:r>
            <a:r>
              <a:rPr lang="it-IT" sz="2200" dirty="0"/>
              <a:t> (USP, in acronimo).</a:t>
            </a:r>
            <a:br>
              <a:rPr lang="it-IT" sz="2200" dirty="0"/>
            </a:br>
            <a:r>
              <a:rPr lang="it-IT" sz="2200" dirty="0"/>
              <a:t>Il concetto, teorizzato da alcuni marketer americani negli anni ’60 (</a:t>
            </a:r>
            <a:r>
              <a:rPr lang="it-IT" sz="2200" dirty="0" err="1"/>
              <a:t>Rosser</a:t>
            </a:r>
            <a:r>
              <a:rPr lang="it-IT" sz="2200" dirty="0"/>
              <a:t> </a:t>
            </a:r>
            <a:r>
              <a:rPr lang="it-IT" sz="2200" dirty="0" err="1"/>
              <a:t>Reevers</a:t>
            </a:r>
            <a:r>
              <a:rPr lang="it-IT" sz="2200" dirty="0"/>
              <a:t> e, prima di lui, Claude C. Hopkins),  fa leva sulla necessità di individuare in pubblicità un solo “</a:t>
            </a:r>
            <a:r>
              <a:rPr lang="it-IT" sz="2200" b="1" dirty="0"/>
              <a:t>argomento di vendita</a:t>
            </a:r>
            <a:r>
              <a:rPr lang="it-IT" sz="2200" dirty="0"/>
              <a:t>” del prodotto, su un unico </a:t>
            </a:r>
            <a:r>
              <a:rPr lang="it-IT" sz="2200" b="1" i="1" dirty="0"/>
              <a:t>selling point</a:t>
            </a:r>
            <a:r>
              <a:rPr lang="it-IT" sz="2200" dirty="0"/>
              <a:t>, </a:t>
            </a:r>
            <a:r>
              <a:rPr lang="it-IT" sz="2400" dirty="0">
                <a:solidFill>
                  <a:srgbClr val="FF0000"/>
                </a:solidFill>
              </a:rPr>
              <a:t>in modo da eliminare il pericolo della dispersione e di concentrare lo sforzo persuasivo su una proposta di vendita, su un punto di richiamo che il consumatore finisce per ricordare e fare proprio. ‘Unico’ vuol dire soprattutto esclusivo, tale cioè da caratterizzare il prodotto, differenziandolo da ogni altro. </a:t>
            </a:r>
          </a:p>
          <a:p>
            <a:pPr marL="0" indent="0" algn="ctr">
              <a:buNone/>
            </a:pPr>
            <a:r>
              <a:rPr lang="it-IT" sz="3500" b="1" dirty="0">
                <a:solidFill>
                  <a:srgbClr val="FF0000"/>
                </a:solidFill>
              </a:rPr>
              <a:t>AVVOCATO TUTTOLOGO E’ DEBOLE SOTTO IL PROFILO DEL MARKETING </a:t>
            </a:r>
          </a:p>
          <a:p>
            <a:pPr marL="0" indent="0" algn="ctr">
              <a:buNone/>
            </a:pPr>
            <a:r>
              <a:rPr lang="it-IT" sz="3500" b="1" dirty="0">
                <a:solidFill>
                  <a:srgbClr val="FF0000"/>
                </a:solidFill>
              </a:rPr>
              <a:t>E NON SOLO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xmlns="" id="{C6099E41-0ED4-4BC7-B517-D42B0201D2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476500" y="3715201"/>
            <a:ext cx="7943850" cy="31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578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36508F-01BB-47D2-865C-D51AE23F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033849" cy="110418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Il «tratto distintivo»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2597D02-DCE5-4D3E-8E02-C8D608D79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113706"/>
            <a:ext cx="6696075" cy="575382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100" dirty="0"/>
              <a:t>La differenziazione può essere perseguita mediante quattro strumenti. </a:t>
            </a:r>
          </a:p>
          <a:p>
            <a:pPr algn="just"/>
            <a:r>
              <a:rPr lang="it-IT" sz="3100" dirty="0">
                <a:solidFill>
                  <a:srgbClr val="FFFF00"/>
                </a:solidFill>
              </a:rPr>
              <a:t>La migliore qualità del prodotto, avvertita tale dal cliente.</a:t>
            </a:r>
          </a:p>
          <a:p>
            <a:pPr algn="just"/>
            <a:r>
              <a:rPr lang="it-IT" sz="3100" dirty="0">
                <a:solidFill>
                  <a:srgbClr val="0070C0"/>
                </a:solidFill>
              </a:rPr>
              <a:t>Il prodotto offerto con una forte componente innovativa</a:t>
            </a:r>
          </a:p>
          <a:p>
            <a:pPr algn="just"/>
            <a:r>
              <a:rPr lang="it-IT" sz="3100" dirty="0">
                <a:solidFill>
                  <a:srgbClr val="FF0000"/>
                </a:solidFill>
              </a:rPr>
              <a:t>L'integrazione del prodotto con un servizio</a:t>
            </a:r>
          </a:p>
          <a:p>
            <a:pPr algn="just"/>
            <a:r>
              <a:rPr lang="it-IT" sz="3100" dirty="0">
                <a:solidFill>
                  <a:srgbClr val="CC9900"/>
                </a:solidFill>
              </a:rPr>
              <a:t>Una politica di marketing innovativa che trasferisce nell'immaginario del cliente l'idea di un nuovo prodotto.</a:t>
            </a:r>
          </a:p>
        </p:txBody>
      </p:sp>
      <p:pic>
        <p:nvPicPr>
          <p:cNvPr id="5122" name="Picture 2" descr="Risultati immagini per DIFFERENZIARE L'OFFERTA DI SERVIZI">
            <a:extLst>
              <a:ext uri="{FF2B5EF4-FFF2-40B4-BE49-F238E27FC236}">
                <a16:creationId xmlns:a16="http://schemas.microsoft.com/office/drawing/2014/main" xmlns="" id="{618C3A03-FFC6-47AB-AEE9-10AE54C578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1104181"/>
            <a:ext cx="5467350" cy="5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60788f7-fa75-42b8-91ac-2b5c8c1f4f85" descr="cid:4DC4BACC-3C99-43C3-B183-EE1E0AE6045D@fastwebnet.it">
            <a:extLst>
              <a:ext uri="{FF2B5EF4-FFF2-40B4-BE49-F238E27FC236}">
                <a16:creationId xmlns:a16="http://schemas.microsoft.com/office/drawing/2014/main" xmlns="" id="{716D96EE-C509-4A7B-A1E2-0F63F321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439" y="55592"/>
            <a:ext cx="12255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8373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685A5B-6A5F-4D11-8509-95550E4A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24"/>
            <a:ext cx="12122092" cy="130029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3600" dirty="0"/>
              <a:t>Le sottocategorie delle materie trattate dal  family lawyer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35479241-4103-4039-B0B9-6E05D5980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7075" y="1643992"/>
            <a:ext cx="10617850" cy="51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9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773657-D6EC-432D-B859-10334DC0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71" y="153535"/>
            <a:ext cx="11816751" cy="930156"/>
          </a:xfrm>
        </p:spPr>
        <p:txBody>
          <a:bodyPr/>
          <a:lstStyle/>
          <a:p>
            <a:r>
              <a:rPr lang="it-IT" dirty="0"/>
              <a:t>Il «tratto distintivo» con esempi….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169DDB1-E564-4304-871E-033639F1E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18028"/>
            <a:ext cx="5615796" cy="5739972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b="1" dirty="0">
                <a:solidFill>
                  <a:schemeClr val="bg1"/>
                </a:solidFill>
              </a:rPr>
              <a:t>L’USP</a:t>
            </a:r>
            <a:r>
              <a:rPr lang="it-IT" sz="2000" dirty="0">
                <a:solidFill>
                  <a:schemeClr val="bg1"/>
                </a:solidFill>
              </a:rPr>
              <a:t> nel settore professionale può comunque declinarsi nel </a:t>
            </a:r>
            <a:r>
              <a:rPr lang="it-IT" sz="2000" b="1" dirty="0">
                <a:solidFill>
                  <a:schemeClr val="bg1"/>
                </a:solidFill>
              </a:rPr>
              <a:t>“tratto distintivo”</a:t>
            </a:r>
            <a:r>
              <a:rPr lang="it-IT" sz="2000" dirty="0">
                <a:solidFill>
                  <a:schemeClr val="bg1"/>
                </a:solidFill>
              </a:rPr>
              <a:t>, nella</a:t>
            </a:r>
            <a:r>
              <a:rPr lang="it-IT" sz="2000" b="1" dirty="0">
                <a:solidFill>
                  <a:schemeClr val="bg1"/>
                </a:solidFill>
              </a:rPr>
              <a:t> “specificità” </a:t>
            </a:r>
            <a:r>
              <a:rPr lang="it-IT" sz="2000" dirty="0">
                <a:solidFill>
                  <a:schemeClr val="bg1"/>
                </a:solidFill>
              </a:rPr>
              <a:t>unica e propria che dovrebbe caratterizzare ciascuna figura professionale: il vostro </a:t>
            </a:r>
            <a:r>
              <a:rPr lang="it-IT" sz="2000" b="1" dirty="0">
                <a:solidFill>
                  <a:schemeClr val="bg1"/>
                </a:solidFill>
              </a:rPr>
              <a:t>“vantaggio competitivo unico”.</a:t>
            </a:r>
          </a:p>
          <a:p>
            <a:pPr marL="0" indent="0" algn="just">
              <a:buNone/>
            </a:pPr>
            <a:r>
              <a:rPr lang="it-IT" sz="2000" dirty="0">
                <a:solidFill>
                  <a:schemeClr val="bg1"/>
                </a:solidFill>
              </a:rPr>
              <a:t/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Non si tratta solo della “specializzazione” per materia - che nei settori di mercato dove il </a:t>
            </a:r>
            <a:r>
              <a:rPr lang="it-IT" sz="2000" b="1" dirty="0">
                <a:solidFill>
                  <a:schemeClr val="bg1"/>
                </a:solidFill>
              </a:rPr>
              <a:t>posizionamento</a:t>
            </a:r>
            <a:r>
              <a:rPr lang="it-IT" sz="2000" dirty="0">
                <a:solidFill>
                  <a:schemeClr val="bg1"/>
                </a:solidFill>
              </a:rPr>
              <a:t> professionale è medio – alto è ormai un aspettativa del cliente;  semmai riguarda la individuazione di una 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nicchia </a:t>
            </a:r>
            <a:r>
              <a:rPr lang="it-IT" sz="2000" dirty="0">
                <a:solidFill>
                  <a:schemeClr val="bg1"/>
                </a:solidFill>
              </a:rPr>
              <a:t>all’interno di una specializzazione, oppure ogni altra caratteristica della propria </a:t>
            </a:r>
            <a:r>
              <a:rPr lang="it-IT" sz="2000" b="1" dirty="0">
                <a:solidFill>
                  <a:schemeClr val="bg1"/>
                </a:solidFill>
              </a:rPr>
              <a:t>figura professionale</a:t>
            </a:r>
            <a:r>
              <a:rPr lang="it-IT" sz="2000" dirty="0">
                <a:solidFill>
                  <a:schemeClr val="bg1"/>
                </a:solidFill>
              </a:rPr>
              <a:t>, che si identifichi in una particolare modalità di rendere il servizio professionale, oppure di ascolto del cliente, oppure di organizzazione del lavoro, oppure  di team </a:t>
            </a:r>
            <a:r>
              <a:rPr lang="it-IT" sz="2000" dirty="0" err="1">
                <a:solidFill>
                  <a:schemeClr val="bg1"/>
                </a:solidFill>
              </a:rPr>
              <a:t>working</a:t>
            </a:r>
            <a:r>
              <a:rPr lang="it-IT" sz="20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6BB2379-CF45-4726-B255-A96BCEC6D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2379" y="1083796"/>
            <a:ext cx="6272843" cy="5663773"/>
          </a:xfrm>
          <a:solidFill>
            <a:srgbClr val="FF00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/>
              <a:t>GIOVANI</a:t>
            </a:r>
            <a:r>
              <a:rPr lang="it-IT" dirty="0"/>
              <a:t>                    </a:t>
            </a:r>
            <a:r>
              <a:rPr lang="it-IT" b="1" dirty="0"/>
              <a:t>ACCESSIBILITA</a:t>
            </a:r>
            <a:r>
              <a:rPr lang="it-IT" dirty="0"/>
              <a:t> </a:t>
            </a:r>
          </a:p>
          <a:p>
            <a:pPr marL="361950" indent="-180975" algn="just"/>
            <a:r>
              <a:rPr lang="it-IT" i="1" dirty="0"/>
              <a:t>VI RICEVIAMO AD ORARI COMPATIBILI CON I VOSTRI ANCHE SE FOSSE UN «ORARIO IMPOSSIBILE»</a:t>
            </a:r>
          </a:p>
          <a:p>
            <a:pPr marL="0" indent="0">
              <a:buNone/>
            </a:pPr>
            <a:r>
              <a:rPr lang="it-IT" b="1" dirty="0"/>
              <a:t>STUDI  STRUTTURATI                    SERVIZIO</a:t>
            </a:r>
          </a:p>
          <a:p>
            <a:pPr marL="361950" indent="-180975" algn="just"/>
            <a:r>
              <a:rPr lang="it-IT" i="1" dirty="0"/>
              <a:t>POTRETE CONSULTARE LO STATO DELLA VOSTRA PRATICA DIRETTAMENTE ON LINE CON LA VOSTRA PASSWORD </a:t>
            </a:r>
          </a:p>
          <a:p>
            <a:pPr marL="0" indent="0">
              <a:buNone/>
            </a:pPr>
            <a:r>
              <a:rPr lang="it-IT" b="1" dirty="0"/>
              <a:t>PER MATERIA                    SUB SPECIALIZZAZIONE </a:t>
            </a:r>
          </a:p>
          <a:p>
            <a:pPr marL="361950" indent="-180975" algn="just"/>
            <a:r>
              <a:rPr lang="it-IT" i="1" dirty="0"/>
              <a:t>CI OCCUPIAMO IN PARTICOLAR MODO DI MATRIMONI </a:t>
            </a:r>
            <a:r>
              <a:rPr lang="it-IT" dirty="0"/>
              <a:t> </a:t>
            </a:r>
            <a:r>
              <a:rPr lang="it-IT" i="1" dirty="0"/>
              <a:t>MISTI , DI DONNE VITTIME DI VIOLENZA ……</a:t>
            </a:r>
          </a:p>
          <a:p>
            <a:pPr marL="361950" indent="-180975" algn="just"/>
            <a:r>
              <a:rPr lang="it-IT" i="1" dirty="0"/>
              <a:t>DI DIRTTO DEL LAVORO LATO LAVORATORE DIPENDENTE, </a:t>
            </a:r>
          </a:p>
          <a:p>
            <a:pPr marL="361950" indent="-180975" algn="just"/>
            <a:r>
              <a:rPr lang="it-IT" i="1" dirty="0"/>
              <a:t>DI CONTRATTI DI DISTRIBUZIONE ALIMENTARE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i="1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xmlns="" id="{6364F7DD-EC46-4287-973D-BF8953788E87}"/>
              </a:ext>
            </a:extLst>
          </p:cNvPr>
          <p:cNvSpPr/>
          <p:nvPr/>
        </p:nvSpPr>
        <p:spPr>
          <a:xfrm>
            <a:off x="7524941" y="3915683"/>
            <a:ext cx="1162025" cy="3880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xmlns="" id="{A5E1AF76-EDE7-43A0-970D-8FF1D0A66C81}"/>
              </a:ext>
            </a:extLst>
          </p:cNvPr>
          <p:cNvSpPr/>
          <p:nvPr/>
        </p:nvSpPr>
        <p:spPr>
          <a:xfrm>
            <a:off x="8453552" y="2360309"/>
            <a:ext cx="1162025" cy="3880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xmlns="" id="{612EF34B-65E1-4DEC-86D6-E9A8424F898D}"/>
              </a:ext>
            </a:extLst>
          </p:cNvPr>
          <p:cNvSpPr/>
          <p:nvPr/>
        </p:nvSpPr>
        <p:spPr>
          <a:xfrm>
            <a:off x="6943929" y="1083691"/>
            <a:ext cx="1162025" cy="3880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5385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7DECDC-1C8F-4BA2-8398-6D0E7F0C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204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/>
              <a:t>LA COLLEGA BENEDETTA PIOLA CASELLI (Roma)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xmlns="" id="{46276E9F-B75B-468E-99CD-1C2B11BD8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71750"/>
            <a:ext cx="12192000" cy="5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110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D9FA825-3223-4627-9F48-4FEC353C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147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/>
              <a:t>LA COLLEGA BENEDETTA PIOLA CASELLI  SETTORE SUPER SPECIALISTICO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B520B9BB-88B6-483A-B049-A93261746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153" y="1825625"/>
            <a:ext cx="11584473" cy="53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09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5908</Words>
  <Application>Microsoft Office PowerPoint</Application>
  <PresentationFormat>Widescreen</PresentationFormat>
  <Paragraphs>997</Paragraphs>
  <Slides>109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109</vt:i4>
      </vt:variant>
    </vt:vector>
  </HeadingPairs>
  <TitlesOfParts>
    <vt:vector size="118" baseType="lpstr">
      <vt:lpstr>Arial</vt:lpstr>
      <vt:lpstr>Arial Black</vt:lpstr>
      <vt:lpstr>Calibri</vt:lpstr>
      <vt:lpstr>Calibri Light</vt:lpstr>
      <vt:lpstr>Century Gothic</vt:lpstr>
      <vt:lpstr>Times New Roman</vt:lpstr>
      <vt:lpstr>Univers</vt:lpstr>
      <vt:lpstr>Wingdings</vt:lpstr>
      <vt:lpstr>Tema di Office</vt:lpstr>
      <vt:lpstr>Una professione che cambia: Giovani avvocati, marketing e deontologia, a cavallo tra due mondi</vt:lpstr>
      <vt:lpstr>LE DINAMICHE REDDITUALI DEGLI AVVOCATI </vt:lpstr>
      <vt:lpstr>DINAMICHE DEI REDDITI MEDI IRPEF DEGLI AVVOCATI ISCRITTI ALLA CASSA (CENSIS 2018)</vt:lpstr>
      <vt:lpstr>SIAMO ANDATI PEGGIO DEL PIL PROCAPITE  (CENSIS 2018)</vt:lpstr>
      <vt:lpstr>Più del 40% degli intervistati ha in tutti e tre i rapporti rilevato un calo del fatturato</vt:lpstr>
      <vt:lpstr>La percezione della propria condizione  per aree geografiche </vt:lpstr>
      <vt:lpstr>Differenze di  genere (Censis 2018)</vt:lpstr>
      <vt:lpstr>Presentazione standard di PowerPoint</vt:lpstr>
      <vt:lpstr>Noi –ragazze- nei Blog </vt:lpstr>
      <vt:lpstr>Siamo cosi …dolcemente complicate </vt:lpstr>
      <vt:lpstr>Apriamo una doverosa perentesi  Perchè le donne faticano a parlare di denaro e a farsi pagare? </vt:lpstr>
      <vt:lpstr>Presentazione standard di PowerPoint</vt:lpstr>
      <vt:lpstr>Perchè le donne faticano a parlare di denaro e a farsi pagare? </vt:lpstr>
      <vt:lpstr>Perché le donne faticano a parlare di denaro e a farsi pagare? https://www.bittersweetcomunicazione.it/come-farsi-pagare-dai-clienti/</vt:lpstr>
      <vt:lpstr>Le regole  auree per la/il professionista https://www.bittersweetcomunicazione.it/come-farsi-pagare-dai-clienti/</vt:lpstr>
      <vt:lpstr> Come farsi pagare?? Riflessioni semiserie dal blog  www.bittersweetcomunicazione.it/come-farsi-pagare-dai-clienti/ </vt:lpstr>
      <vt:lpstr>Presentazione standard di PowerPoint</vt:lpstr>
      <vt:lpstr>2. L’ACCONTO, ALTRIMENTI DETTO: LA TESTIMONIANZA D’IMPEGNO https://www.bittersweetcomunicazione.it/come-farsi-pagare-dai-clienti/ </vt:lpstr>
      <vt:lpstr>2. L’ACCONTO, ALTRIMENTI DETTO: LA TESTIMONIANZA D’IMPEGNO https://www.bittersweetcomunicazione.it/come-farsi-pagare-dai-clienti/</vt:lpstr>
      <vt:lpstr>  3. IL “LISTINO PREZZI”, ALTRIMENTI DETTO: DI’ SUBITO SE QUALCOSA È A PAGAMENTO https://www.bittersweetcomunicazione.it/come-farsi-pagare-dai-clienti/</vt:lpstr>
      <vt:lpstr>4. IL “REMIND” AMMINISTRATIVO, ALTRIMENTI DETTO: HAI FATTO LA FATTURA?</vt:lpstr>
      <vt:lpstr>5. IL CLIENTE GIUSTO, ALTRIMENTI DETTO: SELEZIONA CON CHI VUOI LAVORARE</vt:lpstr>
      <vt:lpstr>Presentazione standard di PowerPoint</vt:lpstr>
      <vt:lpstr>Presentazione standard di PowerPoint</vt:lpstr>
      <vt:lpstr>  a. l’abolizione della tariffa. b. la possibilità di concordare con il cliente il         prezzo della prestazione professionale. Recita il comma 2: “Il compenso spettante al professionista è pattuito di regola (oggi non piu’) per iscritto all'atto del conferimento dell'incarico professionale”  </vt:lpstr>
      <vt:lpstr> QUALI LE MODALITÀ DI CALCOLO DEL COMPENSO PREVISTE? “</vt:lpstr>
      <vt:lpstr>SE NULLA E’ STATO VALIDAMENTE PATTUITO</vt:lpstr>
      <vt:lpstr>DECRETO 10 MARZO 2014 N. 55 Regolamento per la determinazione dei parametri dei compensi</vt:lpstr>
      <vt:lpstr> ART. 4 PARAMETRI GENERALI PER LA DETERMINAZIONE DEI COMPENSI IN SEDE GIUDIZIALE  </vt:lpstr>
      <vt:lpstr>GUADAGNA DI PIU L’AVVOCATO DIGITALE </vt:lpstr>
      <vt:lpstr>Presentazione standard di PowerPoint</vt:lpstr>
      <vt:lpstr>CNF SENTENZA N. 246 DEL 2017</vt:lpstr>
      <vt:lpstr>CNF SENTENZA N. 246 DEL 2017</vt:lpstr>
      <vt:lpstr>Presentazione standard di PowerPoint</vt:lpstr>
      <vt:lpstr> L’IMPORTANZA DEL PREZZO </vt:lpstr>
      <vt:lpstr>Presentazione standard di PowerPoint</vt:lpstr>
      <vt:lpstr>SE IL PREZZO E’ TROPPO BASSO </vt:lpstr>
      <vt:lpstr>FATTORI PER CALCOLO DEL NOSTRO PREZZO</vt:lpstr>
      <vt:lpstr>Presentazione standard di PowerPoint</vt:lpstr>
      <vt:lpstr>FATTORI PER CALCOLO DEL NOSTRO PREZZO </vt:lpstr>
      <vt:lpstr>Presentazione standard di PowerPoint</vt:lpstr>
      <vt:lpstr>TARIFFAZIONE DI UNA SEPARAZIONE CONSENSUALE  IN BASE AI PARAMETRI MINISTERIALI </vt:lpstr>
      <vt:lpstr>TARIFFAZIONE DI UNA SEPARAZIONE CONSENSUALE  IN BASE ALLA TARIFFA ORARIA</vt:lpstr>
      <vt:lpstr>TARIFFAZIONE DI UNA SEPARAZIONE CONSENSUALE  IN BASE AD UNA PERCENTUALE DEGLI ASSEGNI RICEVUTI O PAGATI</vt:lpstr>
      <vt:lpstr>CON QUESTE PREMESSE VEDIAMO QUANTO VALE LA PRESTAZIONE RICHIESTA</vt:lpstr>
      <vt:lpstr>IL NOSTRO POSIZIONAMENTO SUL MERCATO</vt:lpstr>
      <vt:lpstr> LA TARIFFA CHE VIENE PRATICATA DAI NOSTRI “COMPETITOR”  </vt:lpstr>
      <vt:lpstr>GIULIA VERSUS GIULIA  TARIFFE DECISAMENTE DIVERSE  (ANCHE PRIMA CHE FOSSE MINISTRO)</vt:lpstr>
      <vt:lpstr>ATTENZIONE (DA METTERE TRA I PERICOLI NELLO SWAT)</vt:lpstr>
      <vt:lpstr> CRITERI DI AUTO VALUTAZIONE  L’OTTICA DEL CLIENTE E’ IL SERVIZIO </vt:lpstr>
      <vt:lpstr>COME CALCOLARE IN CONCRETO IL NOSTRO PREZZO  Da il Sole24 ore 16/4/2012 «Costi e margini per fissare il prezzo»</vt:lpstr>
      <vt:lpstr>  https://www.danea.it/blog/calcolo-costo-orario/ </vt:lpstr>
      <vt:lpstr>Presentazione standard di PowerPoint</vt:lpstr>
      <vt:lpstr>Presentazione standard di PowerPoint</vt:lpstr>
      <vt:lpstr>Presentazione standard di PowerPoint</vt:lpstr>
      <vt:lpstr>ESERCITAZIONE: QUANTO GUADAGNA LA COLLEGA?</vt:lpstr>
      <vt:lpstr>ESERCITAZIONE: QUANTO GUADAGNA LA COLLEGA DIECI ANNI DOPO?</vt:lpstr>
      <vt:lpstr>QUANTO GUADAGNA LA COLLEGA TRENTA  ANNI DOPO?</vt:lpstr>
      <vt:lpstr> SE VOGLIO FARE AD ESEMPIO UN FORFAIT COME CALCOLO IL PREZZO SECONDO LA MATRICE DI COSTO ORARIO </vt:lpstr>
      <vt:lpstr> E quindi……. Con lo strumento della matrice oraria  e tenendo conto di tutti i fattori che influenzano il prezzo: Il livello socio economico dei nostri assistiti 1. La tariffa che viene praticata dai nostri “competitor” 2. Il nostro posizionamento sul  mercato  3. Il costo e l’efficienza della nostra  struttura  4. La difficoltà della questione  trattata  VENIAMO AL  PREVENTIVO OBBLIGATORIO  </vt:lpstr>
      <vt:lpstr>Presentazione standard di PowerPoint</vt:lpstr>
      <vt:lpstr>LEGGE 31 DICEMBRE 2012 N. 247  «NUOVA DISCIPLINA DELL'ORDINAMENTO DELLA PROFESSIONE FORENSE»  ART. 13  COMMI 2 E  5</vt:lpstr>
      <vt:lpstr>Presentazione standard di PowerPoint</vt:lpstr>
      <vt:lpstr>Presentazione standard di PowerPoint</vt:lpstr>
      <vt:lpstr>ANCORA PERICOLI (SWAT)</vt:lpstr>
      <vt:lpstr>IL PREVENTIVO OBBLIGATORIO E LA COMUNICAZIONE AL CLIENTE BOZZA CNF PER ATTIVITÀ STRAGIUDIZIALE </vt:lpstr>
      <vt:lpstr>Presentazione standard di PowerPoint</vt:lpstr>
      <vt:lpstr>Presentazione standard di PowerPoint</vt:lpstr>
      <vt:lpstr>Il CONTROLLO  di GESTIONE  dei COSTI  ELEMENTO DI MIGLIORAMENTO DELLA NOSTRA PERFORMANCE ECONOMICA  </vt:lpstr>
      <vt:lpstr>COSTI PROFESSIONALI E MATRICE DI COSTO  ORARIO </vt:lpstr>
      <vt:lpstr>Presentazione standard di PowerPoint</vt:lpstr>
      <vt:lpstr>Presentazione standard di PowerPoint</vt:lpstr>
      <vt:lpstr> QUALI POSSONO ESSERE I COSTI DI STUDIO E COME SI TENGONO SOTTO CONTROLLO </vt:lpstr>
      <vt:lpstr>Presentazione standard di PowerPoint</vt:lpstr>
      <vt:lpstr>Presentazione standard di PowerPoint</vt:lpstr>
      <vt:lpstr>Presentazione standard di PowerPoint</vt:lpstr>
      <vt:lpstr>IL TEMA DELLE ECONOMIE DI SCALA CI PORTEREBBE A PARLARE DI STP E ALTRE FORME DI AGGREGAZIONE CHE L’AVVOCATURA, SOSTANZIALMENTE INDIVIDUALISTA,  ANCORA RIFIUTA, MA QUESTO LA PROSSIMA VOLTA</vt:lpstr>
      <vt:lpstr>E per chiudere il tema del prezzo con un sorriso</vt:lpstr>
      <vt:lpstr>Eppure il nostro potenziale mercato  è ancora grande  </vt:lpstr>
      <vt:lpstr>Per quali temi ci interpellano oggi i clienti e quali possiamo sviluppare</vt:lpstr>
      <vt:lpstr>Perché rinunciano ad avvalersi di noi avvocati?</vt:lpstr>
      <vt:lpstr>RAPPORTO CENSIS AVVOCATURA 2015 Gli aspetti problematici degli studi legali</vt:lpstr>
      <vt:lpstr>Rapporto Censis avvocatura 2015 Avvocati e reti professionali</vt:lpstr>
      <vt:lpstr>Avvocati e reti professionali</vt:lpstr>
      <vt:lpstr>Rapporto censis avvocatura 2015 Canali di promozione dell’attività professionale </vt:lpstr>
      <vt:lpstr>Rapporto censis avvocatura 2015 Canali di promozione dell’attività professionale </vt:lpstr>
      <vt:lpstr>RAPPORTO CENSIS AVVOCATURA 2015 Avvocati e Ict </vt:lpstr>
      <vt:lpstr>COSA FARE QUINDI?  </vt:lpstr>
      <vt:lpstr>PER PRIMA COSA USCIRE DALLA COMFORT ZONE</vt:lpstr>
      <vt:lpstr>Presentazione standard di PowerPoint</vt:lpstr>
      <vt:lpstr>Presentazione standard di PowerPoint</vt:lpstr>
      <vt:lpstr>Per prima cosa farsi riconoscere…avere una identità precisa </vt:lpstr>
      <vt:lpstr>Diventare se stessi e farlo sapere al mondo</vt:lpstr>
      <vt:lpstr>RICONOSCIBILITA’, l’IDENTIFICABILITA  (USP unic selling proposition) </vt:lpstr>
      <vt:lpstr>Il «tratto distintivo»</vt:lpstr>
      <vt:lpstr>Le sottocategorie delle materie trattate dal  family lawyer</vt:lpstr>
      <vt:lpstr>Il «tratto distintivo» con esempi….</vt:lpstr>
      <vt:lpstr>LA COLLEGA BENEDETTA PIOLA CASELLI (Roma)</vt:lpstr>
      <vt:lpstr>LA COLLEGA BENEDETTA PIOLA CASELLI  SETTORE SUPER SPECIALISTICO</vt:lpstr>
      <vt:lpstr>BENEDETTA PIOLA CASELLI (LA SCOMMESSA DI PUNTARE SUI SOGGETTI VULNERABILI)</vt:lpstr>
      <vt:lpstr>OTTIMO SITO, CHIARA SEGMENTAZIONE DEL MERCATO, POCO SEO  -SEARCH  ENGINE OPTIMIZATION-</vt:lpstr>
      <vt:lpstr>UN ESEMPIO SINGOLARE E CREATIVO  - COMMERCIALISTA E PSICOLOGA-</vt:lpstr>
      <vt:lpstr>ARCHITETTO E PSICOLOGA </vt:lpstr>
      <vt:lpstr>Presentazione standard di PowerPoint</vt:lpstr>
      <vt:lpstr>UNO STRUMENTO DI MARKETING:  IL PRO BONO AVVOCATI DI STRADA ……….</vt:lpstr>
      <vt:lpstr>UNO STRUMENTO DI MARKETING:  IL PRO BONO AVVOCATI DI STRADA ……….</vt:lpstr>
      <vt:lpstr>Presentazione standard di PowerPoint</vt:lpstr>
      <vt:lpstr>E anche che …………….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Indice degli argomenti</dc:title>
  <dc:creator>Giulia</dc:creator>
  <cp:lastModifiedBy>Utente02</cp:lastModifiedBy>
  <cp:revision>131</cp:revision>
  <dcterms:created xsi:type="dcterms:W3CDTF">2018-09-29T17:47:13Z</dcterms:created>
  <dcterms:modified xsi:type="dcterms:W3CDTF">2019-05-15T10:17:28Z</dcterms:modified>
</cp:coreProperties>
</file>