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61" r:id="rId3"/>
    <p:sldId id="257" r:id="rId4"/>
    <p:sldId id="269" r:id="rId5"/>
    <p:sldId id="306" r:id="rId6"/>
    <p:sldId id="307" r:id="rId7"/>
    <p:sldId id="278" r:id="rId8"/>
    <p:sldId id="262" r:id="rId9"/>
    <p:sldId id="280" r:id="rId10"/>
    <p:sldId id="281" r:id="rId11"/>
    <p:sldId id="283" r:id="rId12"/>
    <p:sldId id="270" r:id="rId13"/>
    <p:sldId id="292" r:id="rId14"/>
    <p:sldId id="308" r:id="rId15"/>
    <p:sldId id="271" r:id="rId16"/>
    <p:sldId id="286" r:id="rId17"/>
    <p:sldId id="288" r:id="rId18"/>
    <p:sldId id="301" r:id="rId19"/>
    <p:sldId id="302" r:id="rId20"/>
    <p:sldId id="300" r:id="rId21"/>
    <p:sldId id="299" r:id="rId22"/>
    <p:sldId id="287" r:id="rId23"/>
    <p:sldId id="289" r:id="rId24"/>
    <p:sldId id="291" r:id="rId25"/>
  </p:sldIdLst>
  <p:sldSz cx="9144000" cy="6858000" type="screen4x3"/>
  <p:notesSz cx="9775825" cy="66452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CC0000"/>
    <a:srgbClr val="740000"/>
    <a:srgbClr val="FF2525"/>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246" autoAdjust="0"/>
  </p:normalViewPr>
  <p:slideViewPr>
    <p:cSldViewPr>
      <p:cViewPr varScale="1">
        <p:scale>
          <a:sx n="103" d="100"/>
          <a:sy n="103" d="100"/>
        </p:scale>
        <p:origin x="189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236347" cy="33345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5537144" y="0"/>
            <a:ext cx="4236347" cy="333451"/>
          </a:xfrm>
          <a:prstGeom prst="rect">
            <a:avLst/>
          </a:prstGeom>
        </p:spPr>
        <p:txBody>
          <a:bodyPr vert="horz" lIns="91440" tIns="45720" rIns="91440" bIns="45720" rtlCol="0"/>
          <a:lstStyle>
            <a:lvl1pPr algn="r">
              <a:defRPr sz="1200"/>
            </a:lvl1pPr>
          </a:lstStyle>
          <a:p>
            <a:fld id="{26B7FE28-1A88-44E5-81BF-DB8CB4F96954}" type="datetimeFigureOut">
              <a:rPr lang="it-IT" smtClean="0"/>
              <a:t>18/07/2017</a:t>
            </a:fld>
            <a:endParaRPr lang="it-IT"/>
          </a:p>
        </p:txBody>
      </p:sp>
      <p:sp>
        <p:nvSpPr>
          <p:cNvPr id="4" name="Segnaposto piè di pagina 3"/>
          <p:cNvSpPr>
            <a:spLocks noGrp="1"/>
          </p:cNvSpPr>
          <p:nvPr>
            <p:ph type="ftr" sz="quarter" idx="2"/>
          </p:nvPr>
        </p:nvSpPr>
        <p:spPr>
          <a:xfrm>
            <a:off x="0" y="6311825"/>
            <a:ext cx="4236347" cy="33345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5537144" y="6311825"/>
            <a:ext cx="4236347" cy="333450"/>
          </a:xfrm>
          <a:prstGeom prst="rect">
            <a:avLst/>
          </a:prstGeom>
        </p:spPr>
        <p:txBody>
          <a:bodyPr vert="horz" lIns="91440" tIns="45720" rIns="91440" bIns="45720" rtlCol="0" anchor="b"/>
          <a:lstStyle>
            <a:lvl1pPr algn="r">
              <a:defRPr sz="1200"/>
            </a:lvl1pPr>
          </a:lstStyle>
          <a:p>
            <a:fld id="{567F177F-C5A1-4C74-9F08-AA500481F13B}" type="slidenum">
              <a:rPr lang="it-IT" smtClean="0"/>
              <a:t>‹N›</a:t>
            </a:fld>
            <a:endParaRPr lang="it-IT"/>
          </a:p>
        </p:txBody>
      </p:sp>
    </p:spTree>
    <p:extLst>
      <p:ext uri="{BB962C8B-B14F-4D97-AF65-F5344CB8AC3E}">
        <p14:creationId xmlns:p14="http://schemas.microsoft.com/office/powerpoint/2010/main" val="751987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4236191" cy="332264"/>
          </a:xfrm>
          <a:prstGeom prst="rect">
            <a:avLst/>
          </a:prstGeom>
        </p:spPr>
        <p:txBody>
          <a:bodyPr vert="horz" lIns="91440" tIns="45720" rIns="91440" bIns="45720" rtlCol="0"/>
          <a:lstStyle>
            <a:lvl1pPr algn="l">
              <a:defRPr sz="1200">
                <a:latin typeface="Comic Sans MS" panose="030F0702030302020204" pitchFamily="66" charset="0"/>
              </a:defRPr>
            </a:lvl1pPr>
          </a:lstStyle>
          <a:p>
            <a:endParaRPr lang="it-IT" dirty="0"/>
          </a:p>
        </p:txBody>
      </p:sp>
      <p:sp>
        <p:nvSpPr>
          <p:cNvPr id="3" name="Segnaposto data 2"/>
          <p:cNvSpPr>
            <a:spLocks noGrp="1"/>
          </p:cNvSpPr>
          <p:nvPr>
            <p:ph type="dt" idx="1"/>
          </p:nvPr>
        </p:nvSpPr>
        <p:spPr>
          <a:xfrm>
            <a:off x="5537372" y="0"/>
            <a:ext cx="4236191" cy="332264"/>
          </a:xfrm>
          <a:prstGeom prst="rect">
            <a:avLst/>
          </a:prstGeom>
        </p:spPr>
        <p:txBody>
          <a:bodyPr vert="horz" lIns="91440" tIns="45720" rIns="91440" bIns="45720" rtlCol="0"/>
          <a:lstStyle>
            <a:lvl1pPr algn="r">
              <a:defRPr sz="1200">
                <a:latin typeface="Comic Sans MS" panose="030F0702030302020204" pitchFamily="66" charset="0"/>
              </a:defRPr>
            </a:lvl1pPr>
          </a:lstStyle>
          <a:p>
            <a:fld id="{AEB102AE-703D-4566-85BA-75536F9AC063}" type="datetimeFigureOut">
              <a:rPr lang="it-IT" smtClean="0"/>
              <a:pPr/>
              <a:t>18/07/2017</a:t>
            </a:fld>
            <a:endParaRPr lang="it-IT" dirty="0"/>
          </a:p>
        </p:txBody>
      </p:sp>
      <p:sp>
        <p:nvSpPr>
          <p:cNvPr id="4" name="Segnaposto immagine diapositiva 3"/>
          <p:cNvSpPr>
            <a:spLocks noGrp="1" noRot="1" noChangeAspect="1"/>
          </p:cNvSpPr>
          <p:nvPr>
            <p:ph type="sldImg" idx="2"/>
          </p:nvPr>
        </p:nvSpPr>
        <p:spPr>
          <a:xfrm>
            <a:off x="3225800" y="498475"/>
            <a:ext cx="3324225" cy="2492375"/>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977583" y="3156506"/>
            <a:ext cx="7820660" cy="2990374"/>
          </a:xfrm>
          <a:prstGeom prst="rect">
            <a:avLst/>
          </a:prstGeom>
        </p:spPr>
        <p:txBody>
          <a:bodyPr vert="horz" lIns="91440" tIns="45720" rIns="91440" bIns="45720" rtlCol="0"/>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piè di pagina 5"/>
          <p:cNvSpPr>
            <a:spLocks noGrp="1"/>
          </p:cNvSpPr>
          <p:nvPr>
            <p:ph type="ftr" sz="quarter" idx="4"/>
          </p:nvPr>
        </p:nvSpPr>
        <p:spPr>
          <a:xfrm>
            <a:off x="1" y="6311858"/>
            <a:ext cx="4236191" cy="332264"/>
          </a:xfrm>
          <a:prstGeom prst="rect">
            <a:avLst/>
          </a:prstGeom>
        </p:spPr>
        <p:txBody>
          <a:bodyPr vert="horz" lIns="91440" tIns="45720" rIns="91440" bIns="45720" rtlCol="0" anchor="b"/>
          <a:lstStyle>
            <a:lvl1pPr algn="l">
              <a:defRPr sz="1200">
                <a:latin typeface="Comic Sans MS" panose="030F0702030302020204" pitchFamily="66" charset="0"/>
              </a:defRPr>
            </a:lvl1pPr>
          </a:lstStyle>
          <a:p>
            <a:endParaRPr lang="it-IT" dirty="0"/>
          </a:p>
        </p:txBody>
      </p:sp>
      <p:sp>
        <p:nvSpPr>
          <p:cNvPr id="7" name="Segnaposto numero diapositiva 6"/>
          <p:cNvSpPr>
            <a:spLocks noGrp="1"/>
          </p:cNvSpPr>
          <p:nvPr>
            <p:ph type="sldNum" sz="quarter" idx="5"/>
          </p:nvPr>
        </p:nvSpPr>
        <p:spPr>
          <a:xfrm>
            <a:off x="5537372" y="6311858"/>
            <a:ext cx="4236191" cy="332264"/>
          </a:xfrm>
          <a:prstGeom prst="rect">
            <a:avLst/>
          </a:prstGeom>
        </p:spPr>
        <p:txBody>
          <a:bodyPr vert="horz" lIns="91440" tIns="45720" rIns="91440" bIns="45720" rtlCol="0" anchor="b"/>
          <a:lstStyle>
            <a:lvl1pPr algn="r">
              <a:defRPr sz="1200">
                <a:latin typeface="Comic Sans MS" panose="030F0702030302020204" pitchFamily="66" charset="0"/>
              </a:defRPr>
            </a:lvl1pPr>
          </a:lstStyle>
          <a:p>
            <a:fld id="{1B329FE3-CC2F-4484-8EE2-EB9F85801421}" type="slidenum">
              <a:rPr lang="it-IT" smtClean="0"/>
              <a:pPr/>
              <a:t>‹N›</a:t>
            </a:fld>
            <a:endParaRPr lang="it-IT" dirty="0"/>
          </a:p>
        </p:txBody>
      </p:sp>
    </p:spTree>
    <p:extLst>
      <p:ext uri="{BB962C8B-B14F-4D97-AF65-F5344CB8AC3E}">
        <p14:creationId xmlns:p14="http://schemas.microsoft.com/office/powerpoint/2010/main" val="4287957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mic Sans MS" panose="030F0702030302020204" pitchFamily="66" charset="0"/>
        <a:ea typeface="+mn-ea"/>
        <a:cs typeface="+mn-cs"/>
      </a:defRPr>
    </a:lvl1pPr>
    <a:lvl2pPr marL="457200" algn="l" defTabSz="914400" rtl="0" eaLnBrk="1" latinLnBrk="0" hangingPunct="1">
      <a:defRPr sz="1200" kern="1200">
        <a:solidFill>
          <a:schemeClr val="tx1"/>
        </a:solidFill>
        <a:latin typeface="Comic Sans MS" panose="030F0702030302020204" pitchFamily="66" charset="0"/>
        <a:ea typeface="+mn-ea"/>
        <a:cs typeface="+mn-cs"/>
      </a:defRPr>
    </a:lvl2pPr>
    <a:lvl3pPr marL="914400" algn="l" defTabSz="914400" rtl="0" eaLnBrk="1" latinLnBrk="0" hangingPunct="1">
      <a:defRPr sz="1200" kern="1200">
        <a:solidFill>
          <a:schemeClr val="tx1"/>
        </a:solidFill>
        <a:latin typeface="Comic Sans MS" panose="030F0702030302020204" pitchFamily="66" charset="0"/>
        <a:ea typeface="+mn-ea"/>
        <a:cs typeface="+mn-cs"/>
      </a:defRPr>
    </a:lvl3pPr>
    <a:lvl4pPr marL="1371600" algn="l" defTabSz="914400" rtl="0" eaLnBrk="1" latinLnBrk="0" hangingPunct="1">
      <a:defRPr sz="1200" kern="1200">
        <a:solidFill>
          <a:schemeClr val="tx1"/>
        </a:solidFill>
        <a:latin typeface="Comic Sans MS" panose="030F0702030302020204" pitchFamily="66" charset="0"/>
        <a:ea typeface="+mn-ea"/>
        <a:cs typeface="+mn-cs"/>
      </a:defRPr>
    </a:lvl4pPr>
    <a:lvl5pPr marL="1828800" algn="l" defTabSz="914400" rtl="0" eaLnBrk="1" latinLnBrk="0" hangingPunct="1">
      <a:defRPr sz="1200" kern="1200">
        <a:solidFill>
          <a:schemeClr val="tx1"/>
        </a:solidFill>
        <a:latin typeface="Comic Sans MS" panose="030F0702030302020204"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1</a:t>
            </a:fld>
            <a:endParaRPr lang="it-IT" dirty="0"/>
          </a:p>
        </p:txBody>
      </p:sp>
    </p:spTree>
    <p:extLst>
      <p:ext uri="{BB962C8B-B14F-4D97-AF65-F5344CB8AC3E}">
        <p14:creationId xmlns:p14="http://schemas.microsoft.com/office/powerpoint/2010/main" val="2025184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10</a:t>
            </a:fld>
            <a:endParaRPr lang="it-IT" dirty="0"/>
          </a:p>
        </p:txBody>
      </p:sp>
    </p:spTree>
    <p:extLst>
      <p:ext uri="{BB962C8B-B14F-4D97-AF65-F5344CB8AC3E}">
        <p14:creationId xmlns:p14="http://schemas.microsoft.com/office/powerpoint/2010/main" val="250528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11</a:t>
            </a:fld>
            <a:endParaRPr lang="it-IT" dirty="0"/>
          </a:p>
        </p:txBody>
      </p:sp>
    </p:spTree>
    <p:extLst>
      <p:ext uri="{BB962C8B-B14F-4D97-AF65-F5344CB8AC3E}">
        <p14:creationId xmlns:p14="http://schemas.microsoft.com/office/powerpoint/2010/main" val="250528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12</a:t>
            </a:fld>
            <a:endParaRPr lang="it-IT" dirty="0"/>
          </a:p>
        </p:txBody>
      </p:sp>
    </p:spTree>
    <p:extLst>
      <p:ext uri="{BB962C8B-B14F-4D97-AF65-F5344CB8AC3E}">
        <p14:creationId xmlns:p14="http://schemas.microsoft.com/office/powerpoint/2010/main" val="368480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creditore, sia che agisca per l'adempimento, per la risoluzione o per il risarcimento del danno, deve dare la prova della fonte negoziale o legale del suo diritto mentre può limitarsi ad allegare l'inadempimento della controparte</a:t>
            </a:r>
          </a:p>
          <a:p>
            <a:r>
              <a:rPr lang="it-IT" dirty="0" smtClean="0"/>
              <a:t>Sarà il debitore convenuto a dover fornire la prova del fatto estintivo del diritto, costituito dall'avvenuto adempimento</a:t>
            </a:r>
          </a:p>
        </p:txBody>
      </p:sp>
      <p:sp>
        <p:nvSpPr>
          <p:cNvPr id="4" name="Segnaposto numero diapositiva 3"/>
          <p:cNvSpPr>
            <a:spLocks noGrp="1"/>
          </p:cNvSpPr>
          <p:nvPr>
            <p:ph type="sldNum" sz="quarter" idx="10"/>
          </p:nvPr>
        </p:nvSpPr>
        <p:spPr/>
        <p:txBody>
          <a:bodyPr/>
          <a:lstStyle/>
          <a:p>
            <a:fld id="{1B329FE3-CC2F-4484-8EE2-EB9F85801421}" type="slidenum">
              <a:rPr lang="it-IT" smtClean="0"/>
              <a:pPr/>
              <a:t>13</a:t>
            </a:fld>
            <a:endParaRPr lang="it-IT" dirty="0"/>
          </a:p>
        </p:txBody>
      </p:sp>
    </p:spTree>
    <p:extLst>
      <p:ext uri="{BB962C8B-B14F-4D97-AF65-F5344CB8AC3E}">
        <p14:creationId xmlns:p14="http://schemas.microsoft.com/office/powerpoint/2010/main" val="916683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SS.UU., sentenza 22/12/2015 n° 25767: il genitore che agisce per il risarcimento del danno ha l'onere di provare che la madre avrebbe esercitato la facoltà d'interrompere la gravidanza - ricorrendone le condizioni di legge - ove fosse stata tempestivamente informata dell'anomalia fetale; quest'onere può essere assolto tramite "</a:t>
            </a:r>
            <a:r>
              <a:rPr lang="it-IT" dirty="0" err="1" smtClean="0"/>
              <a:t>praesumptio</a:t>
            </a:r>
            <a:r>
              <a:rPr lang="it-IT" dirty="0" smtClean="0"/>
              <a:t> </a:t>
            </a:r>
            <a:r>
              <a:rPr lang="it-IT" dirty="0" err="1" smtClean="0"/>
              <a:t>hominis</a:t>
            </a:r>
            <a:r>
              <a:rPr lang="it-IT" dirty="0" smtClean="0"/>
              <a:t>", in base a inferenze desumibili dagli elementi di prova, quali il ricorso al consulto medico proprio per conoscere lo stato di salute del nascituro, le precarie condizioni psico-fisiche della gestante o le sue pregresse manifestazioni di pensiero propense all'opzione abortiva, gravando sul medico la prova contraria, che la donna non si sarebbe determinata all'aborto per qualsivoglia ragione personale.</a:t>
            </a:r>
          </a:p>
          <a:p>
            <a:r>
              <a:rPr lang="it-IT" dirty="0" smtClean="0"/>
              <a:t>Al contrario, il nato disabile non può agire per il risarcimento del danno, neppure sotto il profilo dell'interesse ad avere un ambiente familiare preparato ad accoglierlo, giacché l'ordinamento non conosce il "diritto a non nascere se non sano", né la vita del bambino può integrare un danno-conseguenza dell'illecito omissivo del medico</a:t>
            </a:r>
          </a:p>
        </p:txBody>
      </p:sp>
      <p:sp>
        <p:nvSpPr>
          <p:cNvPr id="4" name="Segnaposto numero diapositiva 3"/>
          <p:cNvSpPr>
            <a:spLocks noGrp="1"/>
          </p:cNvSpPr>
          <p:nvPr>
            <p:ph type="sldNum" sz="quarter" idx="10"/>
          </p:nvPr>
        </p:nvSpPr>
        <p:spPr/>
        <p:txBody>
          <a:bodyPr/>
          <a:lstStyle/>
          <a:p>
            <a:fld id="{1B329FE3-CC2F-4484-8EE2-EB9F85801421}" type="slidenum">
              <a:rPr lang="it-IT" smtClean="0"/>
              <a:pPr/>
              <a:t>14</a:t>
            </a:fld>
            <a:endParaRPr lang="it-IT" dirty="0"/>
          </a:p>
        </p:txBody>
      </p:sp>
    </p:spTree>
    <p:extLst>
      <p:ext uri="{BB962C8B-B14F-4D97-AF65-F5344CB8AC3E}">
        <p14:creationId xmlns:p14="http://schemas.microsoft.com/office/powerpoint/2010/main" val="667499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15</a:t>
            </a:fld>
            <a:endParaRPr lang="it-IT" dirty="0"/>
          </a:p>
        </p:txBody>
      </p:sp>
    </p:spTree>
    <p:extLst>
      <p:ext uri="{BB962C8B-B14F-4D97-AF65-F5344CB8AC3E}">
        <p14:creationId xmlns:p14="http://schemas.microsoft.com/office/powerpoint/2010/main" val="916683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16</a:t>
            </a:fld>
            <a:endParaRPr lang="it-IT" dirty="0"/>
          </a:p>
        </p:txBody>
      </p:sp>
    </p:spTree>
    <p:extLst>
      <p:ext uri="{BB962C8B-B14F-4D97-AF65-F5344CB8AC3E}">
        <p14:creationId xmlns:p14="http://schemas.microsoft.com/office/powerpoint/2010/main" val="916683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b="1" dirty="0" smtClean="0">
                <a:effectLst>
                  <a:outerShdw blurRad="38100" dist="38100" dir="2700000" algn="tl">
                    <a:srgbClr val="000000">
                      <a:alpha val="43137"/>
                    </a:srgbClr>
                  </a:outerShdw>
                </a:effectLst>
              </a:rPr>
              <a:t>Art. 590-sexies: Responsabilità colposa per morte o lesioni personali in ambito sanitario.</a:t>
            </a:r>
            <a:r>
              <a:rPr lang="it-IT" sz="1100" b="1" dirty="0" smtClean="0">
                <a:effectLst>
                  <a:outerShdw blurRad="38100" dist="38100" dir="2700000" algn="tl">
                    <a:srgbClr val="000000">
                      <a:alpha val="43137"/>
                    </a:srgbClr>
                  </a:outerShdw>
                </a:effectLst>
              </a:rPr>
              <a:t> </a:t>
            </a:r>
          </a:p>
        </p:txBody>
      </p:sp>
      <p:sp>
        <p:nvSpPr>
          <p:cNvPr id="4" name="Segnaposto numero diapositiva 3"/>
          <p:cNvSpPr>
            <a:spLocks noGrp="1"/>
          </p:cNvSpPr>
          <p:nvPr>
            <p:ph type="sldNum" sz="quarter" idx="10"/>
          </p:nvPr>
        </p:nvSpPr>
        <p:spPr/>
        <p:txBody>
          <a:bodyPr/>
          <a:lstStyle/>
          <a:p>
            <a:fld id="{1B329FE3-CC2F-4484-8EE2-EB9F85801421}" type="slidenum">
              <a:rPr lang="it-IT" smtClean="0"/>
              <a:pPr/>
              <a:t>17</a:t>
            </a:fld>
            <a:endParaRPr lang="it-IT" dirty="0"/>
          </a:p>
        </p:txBody>
      </p:sp>
    </p:spTree>
    <p:extLst>
      <p:ext uri="{BB962C8B-B14F-4D97-AF65-F5344CB8AC3E}">
        <p14:creationId xmlns:p14="http://schemas.microsoft.com/office/powerpoint/2010/main" val="916683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18</a:t>
            </a:fld>
            <a:endParaRPr lang="it-IT" dirty="0"/>
          </a:p>
        </p:txBody>
      </p:sp>
    </p:spTree>
    <p:extLst>
      <p:ext uri="{BB962C8B-B14F-4D97-AF65-F5344CB8AC3E}">
        <p14:creationId xmlns:p14="http://schemas.microsoft.com/office/powerpoint/2010/main" val="916683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19</a:t>
            </a:fld>
            <a:endParaRPr lang="it-IT" dirty="0"/>
          </a:p>
        </p:txBody>
      </p:sp>
    </p:spTree>
    <p:extLst>
      <p:ext uri="{BB962C8B-B14F-4D97-AF65-F5344CB8AC3E}">
        <p14:creationId xmlns:p14="http://schemas.microsoft.com/office/powerpoint/2010/main" val="91668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2</a:t>
            </a:fld>
            <a:endParaRPr lang="it-IT" dirty="0"/>
          </a:p>
        </p:txBody>
      </p:sp>
    </p:spTree>
    <p:extLst>
      <p:ext uri="{BB962C8B-B14F-4D97-AF65-F5344CB8AC3E}">
        <p14:creationId xmlns:p14="http://schemas.microsoft.com/office/powerpoint/2010/main" val="727327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effectLst/>
              </a:rPr>
              <a:t>In presenza di una alterazione cromosomica a carico del feto, il compito del ginecologo non si esaurisce nell'indicare alla paziente la presenza dell'alterazione, ma si estende necessariamente alla spiegazione delle ipotetiche conseguenze dopo la nascita, alle percentuali di verificabilità, alle alterazioni della qualità della vita dei genitori e del nascituro ipotizzabili, al fine di consentire una scelta abortiva libera. Nel caso di specie, dopo l'accertamento dell'alterazione, il ginecologo aveva rinviato la donna in gravidanza per ulteriori informazioni a un laboratorio di analisi. Per la Corte, tale comportamento non integra un idoneo assolvimento dei doveri di informazione e non libera il professionista dalla sua responsabilità per mancata formazione di un consenso informato</a:t>
            </a:r>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20</a:t>
            </a:fld>
            <a:endParaRPr lang="it-IT" dirty="0"/>
          </a:p>
        </p:txBody>
      </p:sp>
    </p:spTree>
    <p:extLst>
      <p:ext uri="{BB962C8B-B14F-4D97-AF65-F5344CB8AC3E}">
        <p14:creationId xmlns:p14="http://schemas.microsoft.com/office/powerpoint/2010/main" val="916683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21</a:t>
            </a:fld>
            <a:endParaRPr lang="it-IT" dirty="0"/>
          </a:p>
        </p:txBody>
      </p:sp>
    </p:spTree>
    <p:extLst>
      <p:ext uri="{BB962C8B-B14F-4D97-AF65-F5344CB8AC3E}">
        <p14:creationId xmlns:p14="http://schemas.microsoft.com/office/powerpoint/2010/main" val="916683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22</a:t>
            </a:fld>
            <a:endParaRPr lang="it-IT" dirty="0"/>
          </a:p>
        </p:txBody>
      </p:sp>
    </p:spTree>
    <p:extLst>
      <p:ext uri="{BB962C8B-B14F-4D97-AF65-F5344CB8AC3E}">
        <p14:creationId xmlns:p14="http://schemas.microsoft.com/office/powerpoint/2010/main" val="916683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23</a:t>
            </a:fld>
            <a:endParaRPr lang="it-IT" dirty="0"/>
          </a:p>
        </p:txBody>
      </p:sp>
    </p:spTree>
    <p:extLst>
      <p:ext uri="{BB962C8B-B14F-4D97-AF65-F5344CB8AC3E}">
        <p14:creationId xmlns:p14="http://schemas.microsoft.com/office/powerpoint/2010/main" val="916683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24</a:t>
            </a:fld>
            <a:endParaRPr lang="it-IT" dirty="0"/>
          </a:p>
        </p:txBody>
      </p:sp>
    </p:spTree>
    <p:extLst>
      <p:ext uri="{BB962C8B-B14F-4D97-AF65-F5344CB8AC3E}">
        <p14:creationId xmlns:p14="http://schemas.microsoft.com/office/powerpoint/2010/main" val="91668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3</a:t>
            </a:fld>
            <a:endParaRPr lang="it-IT" dirty="0"/>
          </a:p>
        </p:txBody>
      </p:sp>
    </p:spTree>
    <p:extLst>
      <p:ext uri="{BB962C8B-B14F-4D97-AF65-F5344CB8AC3E}">
        <p14:creationId xmlns:p14="http://schemas.microsoft.com/office/powerpoint/2010/main" val="3098163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Garantire = Tutelare </a:t>
            </a:r>
            <a:r>
              <a:rPr lang="it-IT" b="1" dirty="0" smtClean="0"/>
              <a:t>Paziente</a:t>
            </a:r>
            <a:r>
              <a:rPr lang="it-IT" dirty="0" smtClean="0"/>
              <a:t>:</a:t>
            </a:r>
            <a:r>
              <a:rPr lang="it-IT" baseline="0" dirty="0" smtClean="0"/>
              <a:t> salute – </a:t>
            </a:r>
            <a:r>
              <a:rPr lang="it-IT" b="1" baseline="0" dirty="0" smtClean="0"/>
              <a:t>Personale Sanitario</a:t>
            </a:r>
            <a:r>
              <a:rPr lang="it-IT" baseline="0" dirty="0" smtClean="0"/>
              <a:t>: attività</a:t>
            </a:r>
          </a:p>
          <a:p>
            <a:r>
              <a:rPr lang="it-IT" baseline="0" dirty="0" smtClean="0"/>
              <a:t>Ridurre: </a:t>
            </a:r>
            <a:r>
              <a:rPr lang="it-IT" b="1" baseline="0" dirty="0" smtClean="0"/>
              <a:t>rischio </a:t>
            </a:r>
            <a:r>
              <a:rPr lang="it-IT" baseline="0" dirty="0" smtClean="0"/>
              <a:t>- </a:t>
            </a:r>
            <a:r>
              <a:rPr lang="it-IT" b="1" baseline="0" dirty="0" smtClean="0"/>
              <a:t>contenzioso </a:t>
            </a:r>
            <a:r>
              <a:rPr lang="it-IT" baseline="0" dirty="0" smtClean="0"/>
              <a:t>verso personale sanitario (no errori)</a:t>
            </a:r>
          </a:p>
          <a:p>
            <a:endParaRPr lang="it-IT" dirty="0" smtClean="0"/>
          </a:p>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4</a:t>
            </a:fld>
            <a:endParaRPr lang="it-IT" dirty="0"/>
          </a:p>
        </p:txBody>
      </p:sp>
    </p:spTree>
    <p:extLst>
      <p:ext uri="{BB962C8B-B14F-4D97-AF65-F5344CB8AC3E}">
        <p14:creationId xmlns:p14="http://schemas.microsoft.com/office/powerpoint/2010/main" val="9354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5</a:t>
            </a:fld>
            <a:endParaRPr lang="it-IT" dirty="0"/>
          </a:p>
        </p:txBody>
      </p:sp>
    </p:spTree>
    <p:extLst>
      <p:ext uri="{BB962C8B-B14F-4D97-AF65-F5344CB8AC3E}">
        <p14:creationId xmlns:p14="http://schemas.microsoft.com/office/powerpoint/2010/main" val="370688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6</a:t>
            </a:fld>
            <a:endParaRPr lang="it-IT" dirty="0"/>
          </a:p>
        </p:txBody>
      </p:sp>
    </p:spTree>
    <p:extLst>
      <p:ext uri="{BB962C8B-B14F-4D97-AF65-F5344CB8AC3E}">
        <p14:creationId xmlns:p14="http://schemas.microsoft.com/office/powerpoint/2010/main" val="228527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7</a:t>
            </a:fld>
            <a:endParaRPr lang="it-IT" dirty="0"/>
          </a:p>
        </p:txBody>
      </p:sp>
    </p:spTree>
    <p:extLst>
      <p:ext uri="{BB962C8B-B14F-4D97-AF65-F5344CB8AC3E}">
        <p14:creationId xmlns:p14="http://schemas.microsoft.com/office/powerpoint/2010/main" val="1552882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libera professione intramuraria chiamata anche "intramoenia" si riferisce alle prestazioni erogate al di fuori del normale orario di lavoro dai medici di un ospedale, i quali utilizzano le strutture ambulatoriali e diagnostiche dell'ospedale stesso a fronte del pagamento da parte del paziente di una tariffa</a:t>
            </a:r>
          </a:p>
        </p:txBody>
      </p:sp>
      <p:sp>
        <p:nvSpPr>
          <p:cNvPr id="4" name="Segnaposto numero diapositiva 3"/>
          <p:cNvSpPr>
            <a:spLocks noGrp="1"/>
          </p:cNvSpPr>
          <p:nvPr>
            <p:ph type="sldNum" sz="quarter" idx="10"/>
          </p:nvPr>
        </p:nvSpPr>
        <p:spPr/>
        <p:txBody>
          <a:bodyPr/>
          <a:lstStyle/>
          <a:p>
            <a:fld id="{1B329FE3-CC2F-4484-8EE2-EB9F85801421}" type="slidenum">
              <a:rPr lang="it-IT" smtClean="0"/>
              <a:pPr/>
              <a:t>8</a:t>
            </a:fld>
            <a:endParaRPr lang="it-IT" dirty="0"/>
          </a:p>
        </p:txBody>
      </p:sp>
    </p:spTree>
    <p:extLst>
      <p:ext uri="{BB962C8B-B14F-4D97-AF65-F5344CB8AC3E}">
        <p14:creationId xmlns:p14="http://schemas.microsoft.com/office/powerpoint/2010/main" val="250528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p:txBody>
      </p:sp>
      <p:sp>
        <p:nvSpPr>
          <p:cNvPr id="4" name="Segnaposto numero diapositiva 3"/>
          <p:cNvSpPr>
            <a:spLocks noGrp="1"/>
          </p:cNvSpPr>
          <p:nvPr>
            <p:ph type="sldNum" sz="quarter" idx="10"/>
          </p:nvPr>
        </p:nvSpPr>
        <p:spPr/>
        <p:txBody>
          <a:bodyPr/>
          <a:lstStyle/>
          <a:p>
            <a:fld id="{1B329FE3-CC2F-4484-8EE2-EB9F85801421}" type="slidenum">
              <a:rPr lang="it-IT" smtClean="0"/>
              <a:pPr/>
              <a:t>9</a:t>
            </a:fld>
            <a:endParaRPr lang="it-IT" dirty="0"/>
          </a:p>
        </p:txBody>
      </p:sp>
    </p:spTree>
    <p:extLst>
      <p:ext uri="{BB962C8B-B14F-4D97-AF65-F5344CB8AC3E}">
        <p14:creationId xmlns:p14="http://schemas.microsoft.com/office/powerpoint/2010/main" val="250528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195054A-0185-495F-AB06-82B58BEE130A}" type="datetimeFigureOut">
              <a:rPr lang="it-IT" smtClean="0"/>
              <a:t>18/07/2017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18C2468-D2C5-414C-BD9C-3E531EB27A67}" type="slidenum">
              <a:rPr lang="it-IT" smtClean="0"/>
              <a:t>‹N›</a:t>
            </a:fld>
            <a:endParaRPr lang="it-IT"/>
          </a:p>
        </p:txBody>
      </p:sp>
    </p:spTree>
    <p:extLst>
      <p:ext uri="{BB962C8B-B14F-4D97-AF65-F5344CB8AC3E}">
        <p14:creationId xmlns:p14="http://schemas.microsoft.com/office/powerpoint/2010/main" val="376812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195054A-0185-495F-AB06-82B58BEE130A}" type="datetimeFigureOut">
              <a:rPr lang="it-IT" smtClean="0"/>
              <a:t>18/07/2017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18C2468-D2C5-414C-BD9C-3E531EB27A67}" type="slidenum">
              <a:rPr lang="it-IT" smtClean="0"/>
              <a:t>‹N›</a:t>
            </a:fld>
            <a:endParaRPr lang="it-IT"/>
          </a:p>
        </p:txBody>
      </p:sp>
    </p:spTree>
    <p:extLst>
      <p:ext uri="{BB962C8B-B14F-4D97-AF65-F5344CB8AC3E}">
        <p14:creationId xmlns:p14="http://schemas.microsoft.com/office/powerpoint/2010/main" val="169675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195054A-0185-495F-AB06-82B58BEE130A}" type="datetimeFigureOut">
              <a:rPr lang="it-IT" smtClean="0"/>
              <a:t>18/07/2017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18C2468-D2C5-414C-BD9C-3E531EB27A67}" type="slidenum">
              <a:rPr lang="it-IT" smtClean="0"/>
              <a:t>‹N›</a:t>
            </a:fld>
            <a:endParaRPr lang="it-IT"/>
          </a:p>
        </p:txBody>
      </p:sp>
    </p:spTree>
    <p:extLst>
      <p:ext uri="{BB962C8B-B14F-4D97-AF65-F5344CB8AC3E}">
        <p14:creationId xmlns:p14="http://schemas.microsoft.com/office/powerpoint/2010/main" val="261409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195054A-0185-495F-AB06-82B58BEE130A}" type="datetimeFigureOut">
              <a:rPr lang="it-IT" smtClean="0"/>
              <a:t>18/07/2017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18C2468-D2C5-414C-BD9C-3E531EB27A67}" type="slidenum">
              <a:rPr lang="it-IT" smtClean="0"/>
              <a:t>‹N›</a:t>
            </a:fld>
            <a:endParaRPr lang="it-IT"/>
          </a:p>
        </p:txBody>
      </p:sp>
    </p:spTree>
    <p:extLst>
      <p:ext uri="{BB962C8B-B14F-4D97-AF65-F5344CB8AC3E}">
        <p14:creationId xmlns:p14="http://schemas.microsoft.com/office/powerpoint/2010/main" val="4253631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195054A-0185-495F-AB06-82B58BEE130A}" type="datetimeFigureOut">
              <a:rPr lang="it-IT" smtClean="0"/>
              <a:t>18/07/2017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18C2468-D2C5-414C-BD9C-3E531EB27A67}" type="slidenum">
              <a:rPr lang="it-IT" smtClean="0"/>
              <a:t>‹N›</a:t>
            </a:fld>
            <a:endParaRPr lang="it-IT"/>
          </a:p>
        </p:txBody>
      </p:sp>
    </p:spTree>
    <p:extLst>
      <p:ext uri="{BB962C8B-B14F-4D97-AF65-F5344CB8AC3E}">
        <p14:creationId xmlns:p14="http://schemas.microsoft.com/office/powerpoint/2010/main" val="285021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195054A-0185-495F-AB06-82B58BEE130A}" type="datetimeFigureOut">
              <a:rPr lang="it-IT" smtClean="0"/>
              <a:t>18/07/2017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18C2468-D2C5-414C-BD9C-3E531EB27A67}" type="slidenum">
              <a:rPr lang="it-IT" smtClean="0"/>
              <a:t>‹N›</a:t>
            </a:fld>
            <a:endParaRPr lang="it-IT"/>
          </a:p>
        </p:txBody>
      </p:sp>
    </p:spTree>
    <p:extLst>
      <p:ext uri="{BB962C8B-B14F-4D97-AF65-F5344CB8AC3E}">
        <p14:creationId xmlns:p14="http://schemas.microsoft.com/office/powerpoint/2010/main" val="231974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195054A-0185-495F-AB06-82B58BEE130A}" type="datetimeFigureOut">
              <a:rPr lang="it-IT" smtClean="0"/>
              <a:t>18/07/2017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18C2468-D2C5-414C-BD9C-3E531EB27A67}" type="slidenum">
              <a:rPr lang="it-IT" smtClean="0"/>
              <a:t>‹N›</a:t>
            </a:fld>
            <a:endParaRPr lang="it-IT"/>
          </a:p>
        </p:txBody>
      </p:sp>
    </p:spTree>
    <p:extLst>
      <p:ext uri="{BB962C8B-B14F-4D97-AF65-F5344CB8AC3E}">
        <p14:creationId xmlns:p14="http://schemas.microsoft.com/office/powerpoint/2010/main" val="423659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195054A-0185-495F-AB06-82B58BEE130A}" type="datetimeFigureOut">
              <a:rPr lang="it-IT" smtClean="0"/>
              <a:t>18/07/2017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18C2468-D2C5-414C-BD9C-3E531EB27A67}" type="slidenum">
              <a:rPr lang="it-IT" smtClean="0"/>
              <a:t>‹N›</a:t>
            </a:fld>
            <a:endParaRPr lang="it-IT"/>
          </a:p>
        </p:txBody>
      </p:sp>
    </p:spTree>
    <p:extLst>
      <p:ext uri="{BB962C8B-B14F-4D97-AF65-F5344CB8AC3E}">
        <p14:creationId xmlns:p14="http://schemas.microsoft.com/office/powerpoint/2010/main" val="3732350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195054A-0185-495F-AB06-82B58BEE130A}" type="datetimeFigureOut">
              <a:rPr lang="it-IT" smtClean="0"/>
              <a:t>18/07/2017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18C2468-D2C5-414C-BD9C-3E531EB27A67}" type="slidenum">
              <a:rPr lang="it-IT" smtClean="0"/>
              <a:t>‹N›</a:t>
            </a:fld>
            <a:endParaRPr lang="it-IT"/>
          </a:p>
        </p:txBody>
      </p:sp>
    </p:spTree>
    <p:extLst>
      <p:ext uri="{BB962C8B-B14F-4D97-AF65-F5344CB8AC3E}">
        <p14:creationId xmlns:p14="http://schemas.microsoft.com/office/powerpoint/2010/main" val="236024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195054A-0185-495F-AB06-82B58BEE130A}" type="datetimeFigureOut">
              <a:rPr lang="it-IT" smtClean="0"/>
              <a:t>18/07/2017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18C2468-D2C5-414C-BD9C-3E531EB27A67}" type="slidenum">
              <a:rPr lang="it-IT" smtClean="0"/>
              <a:t>‹N›</a:t>
            </a:fld>
            <a:endParaRPr lang="it-IT"/>
          </a:p>
        </p:txBody>
      </p:sp>
    </p:spTree>
    <p:extLst>
      <p:ext uri="{BB962C8B-B14F-4D97-AF65-F5344CB8AC3E}">
        <p14:creationId xmlns:p14="http://schemas.microsoft.com/office/powerpoint/2010/main" val="160956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195054A-0185-495F-AB06-82B58BEE130A}" type="datetimeFigureOut">
              <a:rPr lang="it-IT" smtClean="0"/>
              <a:t>18/07/2017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18C2468-D2C5-414C-BD9C-3E531EB27A67}" type="slidenum">
              <a:rPr lang="it-IT" smtClean="0"/>
              <a:t>‹N›</a:t>
            </a:fld>
            <a:endParaRPr lang="it-IT"/>
          </a:p>
        </p:txBody>
      </p:sp>
    </p:spTree>
    <p:extLst>
      <p:ext uri="{BB962C8B-B14F-4D97-AF65-F5344CB8AC3E}">
        <p14:creationId xmlns:p14="http://schemas.microsoft.com/office/powerpoint/2010/main" val="173177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5054A-0185-495F-AB06-82B58BEE130A}" type="datetimeFigureOut">
              <a:rPr lang="it-IT" smtClean="0"/>
              <a:t>18/07/2017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C2468-D2C5-414C-BD9C-3E531EB27A67}" type="slidenum">
              <a:rPr lang="it-IT" smtClean="0"/>
              <a:t>‹N›</a:t>
            </a:fld>
            <a:endParaRPr lang="it-IT"/>
          </a:p>
        </p:txBody>
      </p:sp>
    </p:spTree>
    <p:extLst>
      <p:ext uri="{BB962C8B-B14F-4D97-AF65-F5344CB8AC3E}">
        <p14:creationId xmlns:p14="http://schemas.microsoft.com/office/powerpoint/2010/main" val="1027995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5.png"/><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em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emf"/><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em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CasellaDiTesto 3"/>
          <p:cNvSpPr txBox="1"/>
          <p:nvPr/>
        </p:nvSpPr>
        <p:spPr>
          <a:xfrm>
            <a:off x="2677671" y="116632"/>
            <a:ext cx="3962944" cy="646331"/>
          </a:xfrm>
          <a:prstGeom prst="rect">
            <a:avLst/>
          </a:prstGeom>
          <a:noFill/>
          <a:ln w="28575">
            <a:solidFill>
              <a:schemeClr val="bg1"/>
            </a:solidFill>
          </a:ln>
        </p:spPr>
        <p:txBody>
          <a:bodyPr wrap="none" rtlCol="0" anchor="ctr">
            <a:spAutoFit/>
          </a:bodyPr>
          <a:lstStyle/>
          <a:p>
            <a:pPr algn="ctr"/>
            <a:r>
              <a:rPr lang="it-IT" sz="2000" b="1" dirty="0">
                <a:solidFill>
                  <a:srgbClr val="C00000"/>
                </a:solidFill>
              </a:rPr>
              <a:t>Cuneo - </a:t>
            </a:r>
            <a:r>
              <a:rPr lang="it-IT" sz="2000" b="1" dirty="0" smtClean="0">
                <a:solidFill>
                  <a:srgbClr val="C00000"/>
                </a:solidFill>
              </a:rPr>
              <a:t>16 Giungo 20167</a:t>
            </a:r>
          </a:p>
          <a:p>
            <a:pPr algn="ctr"/>
            <a:r>
              <a:rPr lang="it-IT" sz="1600" dirty="0">
                <a:solidFill>
                  <a:srgbClr val="C00000"/>
                </a:solidFill>
              </a:rPr>
              <a:t>Centro Incontri della Provincia di </a:t>
            </a:r>
            <a:r>
              <a:rPr lang="it-IT" sz="1600" dirty="0" smtClean="0">
                <a:solidFill>
                  <a:srgbClr val="C00000"/>
                </a:solidFill>
              </a:rPr>
              <a:t>Cuneo</a:t>
            </a:r>
            <a:endParaRPr lang="it-IT" sz="1600" dirty="0">
              <a:solidFill>
                <a:srgbClr val="C00000"/>
              </a:solidFill>
            </a:endParaRPr>
          </a:p>
        </p:txBody>
      </p:sp>
      <p:sp>
        <p:nvSpPr>
          <p:cNvPr id="2" name="Titolo 1"/>
          <p:cNvSpPr>
            <a:spLocks noGrp="1"/>
          </p:cNvSpPr>
          <p:nvPr>
            <p:ph type="ctrTitle"/>
          </p:nvPr>
        </p:nvSpPr>
        <p:spPr>
          <a:xfrm>
            <a:off x="215516" y="980728"/>
            <a:ext cx="8712968" cy="2808312"/>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w="57150">
            <a:solidFill>
              <a:schemeClr val="bg1">
                <a:lumMod val="85000"/>
              </a:schemeClr>
            </a:solidFill>
          </a:ln>
          <a:scene3d>
            <a:camera prst="orthographicFront"/>
            <a:lightRig rig="threePt" dir="t"/>
          </a:scene3d>
          <a:sp3d>
            <a:bevelT prst="angle"/>
          </a:sp3d>
        </p:spPr>
        <p:txBody>
          <a:bodyPr>
            <a:normAutofit/>
          </a:bodyPr>
          <a:lstStyle/>
          <a:p>
            <a:r>
              <a:rPr lang="it-IT" sz="5400" b="1" dirty="0" smtClean="0">
                <a:solidFill>
                  <a:schemeClr val="bg1"/>
                </a:solidFill>
                <a:effectLst>
                  <a:outerShdw blurRad="38100" dist="38100" dir="2700000" algn="tl">
                    <a:srgbClr val="000000">
                      <a:alpha val="43137"/>
                    </a:srgbClr>
                  </a:outerShdw>
                </a:effectLst>
              </a:rPr>
              <a:t>Le principali novità della </a:t>
            </a:r>
            <a:r>
              <a:rPr lang="it-IT" sz="5400" b="1" dirty="0">
                <a:solidFill>
                  <a:schemeClr val="bg1"/>
                </a:solidFill>
                <a:effectLst>
                  <a:outerShdw blurRad="38100" dist="38100" dir="2700000" algn="tl">
                    <a:srgbClr val="000000">
                      <a:alpha val="43137"/>
                    </a:srgbClr>
                  </a:outerShdw>
                </a:effectLst>
              </a:rPr>
              <a:t>L</a:t>
            </a:r>
            <a:r>
              <a:rPr lang="it-IT" sz="5400" b="1" dirty="0" smtClean="0">
                <a:solidFill>
                  <a:schemeClr val="bg1"/>
                </a:solidFill>
                <a:effectLst>
                  <a:outerShdw blurRad="38100" dist="38100" dir="2700000" algn="tl">
                    <a:srgbClr val="000000">
                      <a:alpha val="43137"/>
                    </a:srgbClr>
                  </a:outerShdw>
                </a:effectLst>
              </a:rPr>
              <a:t>egge “Gelli-Bianco</a:t>
            </a:r>
            <a:r>
              <a:rPr lang="it-IT" sz="5400" b="1" dirty="0">
                <a:solidFill>
                  <a:schemeClr val="bg1"/>
                </a:solidFill>
                <a:effectLst>
                  <a:outerShdw blurRad="38100" dist="38100" dir="2700000" algn="tl">
                    <a:srgbClr val="000000">
                      <a:alpha val="43137"/>
                    </a:srgbClr>
                  </a:outerShdw>
                </a:effectLst>
              </a:rPr>
              <a:t>”</a:t>
            </a:r>
            <a:br>
              <a:rPr lang="it-IT" sz="5400" b="1" dirty="0">
                <a:solidFill>
                  <a:schemeClr val="bg1"/>
                </a:solidFill>
                <a:effectLst>
                  <a:outerShdw blurRad="38100" dist="38100" dir="2700000" algn="tl">
                    <a:srgbClr val="000000">
                      <a:alpha val="43137"/>
                    </a:srgbClr>
                  </a:outerShdw>
                </a:effectLst>
              </a:rPr>
            </a:br>
            <a:r>
              <a:rPr lang="it-IT" sz="3200" dirty="0" smtClean="0">
                <a:solidFill>
                  <a:schemeClr val="bg1"/>
                </a:solidFill>
              </a:rPr>
              <a:t>(Legge 8 </a:t>
            </a:r>
            <a:r>
              <a:rPr lang="it-IT" sz="3200" dirty="0">
                <a:solidFill>
                  <a:schemeClr val="bg1"/>
                </a:solidFill>
              </a:rPr>
              <a:t>marzo 2017, n. </a:t>
            </a:r>
            <a:r>
              <a:rPr lang="it-IT" sz="3200" dirty="0" smtClean="0">
                <a:solidFill>
                  <a:schemeClr val="bg1"/>
                </a:solidFill>
              </a:rPr>
              <a:t>24)</a:t>
            </a:r>
            <a:endParaRPr lang="it-IT" sz="3600" dirty="0">
              <a:solidFill>
                <a:schemeClr val="bg1"/>
              </a:solidFill>
            </a:endParaRPr>
          </a:p>
        </p:txBody>
      </p:sp>
      <p:sp>
        <p:nvSpPr>
          <p:cNvPr id="3" name="Sottotitolo 2"/>
          <p:cNvSpPr>
            <a:spLocks noGrp="1"/>
          </p:cNvSpPr>
          <p:nvPr>
            <p:ph type="subTitle" idx="1"/>
          </p:nvPr>
        </p:nvSpPr>
        <p:spPr>
          <a:xfrm>
            <a:off x="406551" y="3933056"/>
            <a:ext cx="8330899" cy="2411596"/>
          </a:xfrm>
          <a:gradFill flip="none" rotWithShape="1">
            <a:gsLst>
              <a:gs pos="0">
                <a:schemeClr val="accent5">
                  <a:lumMod val="75000"/>
                </a:schemeClr>
              </a:gs>
              <a:gs pos="100000">
                <a:schemeClr val="accent5">
                  <a:lumMod val="50000"/>
                </a:schemeClr>
              </a:gs>
            </a:gsLst>
            <a:lin ang="2700000" scaled="1"/>
            <a:tileRect/>
          </a:gradFill>
          <a:ln w="38100">
            <a:solidFill>
              <a:schemeClr val="bg1">
                <a:lumMod val="75000"/>
              </a:schemeClr>
            </a:solidFill>
          </a:ln>
          <a:scene3d>
            <a:camera prst="orthographicFront"/>
            <a:lightRig rig="threePt" dir="t"/>
          </a:scene3d>
          <a:sp3d>
            <a:bevelT/>
          </a:sp3d>
        </p:spPr>
        <p:txBody>
          <a:bodyPr anchor="ctr">
            <a:normAutofit/>
          </a:bodyPr>
          <a:lstStyle/>
          <a:p>
            <a:r>
              <a:rPr lang="it-IT" b="1" dirty="0">
                <a:solidFill>
                  <a:schemeClr val="bg1"/>
                </a:solidFill>
                <a:effectLst>
                  <a:outerShdw blurRad="38100" dist="38100" dir="2700000" algn="tl">
                    <a:srgbClr val="000000">
                      <a:alpha val="43137"/>
                    </a:srgbClr>
                  </a:outerShdw>
                </a:effectLst>
              </a:rPr>
              <a:t>La responsabilità </a:t>
            </a:r>
            <a:r>
              <a:rPr lang="it-IT" b="1" dirty="0" smtClean="0">
                <a:solidFill>
                  <a:srgbClr val="FFFF00"/>
                </a:solidFill>
                <a:effectLst>
                  <a:outerShdw blurRad="38100" dist="38100" dir="2700000" algn="tl">
                    <a:srgbClr val="000000">
                      <a:alpha val="43137"/>
                    </a:srgbClr>
                  </a:outerShdw>
                </a:effectLst>
              </a:rPr>
              <a:t>«civile»</a:t>
            </a:r>
            <a:r>
              <a:rPr lang="it-IT" b="1" dirty="0" smtClean="0">
                <a:solidFill>
                  <a:schemeClr val="bg1"/>
                </a:solidFill>
                <a:effectLst>
                  <a:outerShdw blurRad="38100" dist="38100" dir="2700000" algn="tl">
                    <a:srgbClr val="000000">
                      <a:alpha val="43137"/>
                    </a:srgbClr>
                  </a:outerShdw>
                </a:effectLst>
              </a:rPr>
              <a:t> del </a:t>
            </a:r>
            <a:r>
              <a:rPr lang="it-IT" b="1" dirty="0">
                <a:solidFill>
                  <a:schemeClr val="bg1"/>
                </a:solidFill>
                <a:effectLst>
                  <a:outerShdw blurRad="38100" dist="38100" dir="2700000" algn="tl">
                    <a:srgbClr val="000000">
                      <a:alpha val="43137"/>
                    </a:srgbClr>
                  </a:outerShdw>
                </a:effectLst>
              </a:rPr>
              <a:t>medico</a:t>
            </a:r>
            <a:br>
              <a:rPr lang="it-IT" b="1" dirty="0">
                <a:solidFill>
                  <a:schemeClr val="bg1"/>
                </a:solidFill>
                <a:effectLst>
                  <a:outerShdw blurRad="38100" dist="38100" dir="2700000" algn="tl">
                    <a:srgbClr val="000000">
                      <a:alpha val="43137"/>
                    </a:srgbClr>
                  </a:outerShdw>
                </a:effectLst>
              </a:rPr>
            </a:br>
            <a:r>
              <a:rPr lang="it-IT" b="1" dirty="0">
                <a:solidFill>
                  <a:schemeClr val="bg1"/>
                </a:solidFill>
                <a:effectLst>
                  <a:outerShdw blurRad="38100" dist="38100" dir="2700000" algn="tl">
                    <a:srgbClr val="000000">
                      <a:alpha val="43137"/>
                    </a:srgbClr>
                  </a:outerShdw>
                </a:effectLst>
              </a:rPr>
              <a:t>e della struttura </a:t>
            </a:r>
            <a:r>
              <a:rPr lang="it-IT" b="1" dirty="0" smtClean="0">
                <a:solidFill>
                  <a:schemeClr val="bg1"/>
                </a:solidFill>
                <a:effectLst>
                  <a:outerShdw blurRad="38100" dist="38100" dir="2700000" algn="tl">
                    <a:srgbClr val="000000">
                      <a:alpha val="43137"/>
                    </a:srgbClr>
                  </a:outerShdw>
                </a:effectLst>
              </a:rPr>
              <a:t>sanitaria</a:t>
            </a:r>
            <a:endParaRPr lang="it-IT" b="1" dirty="0">
              <a:solidFill>
                <a:schemeClr val="bg1"/>
              </a:solidFill>
              <a:effectLst>
                <a:outerShdw blurRad="38100" dist="38100" dir="2700000" algn="tl">
                  <a:srgbClr val="000000">
                    <a:alpha val="43137"/>
                  </a:srgbClr>
                </a:outerShdw>
              </a:effectLst>
            </a:endParaRPr>
          </a:p>
        </p:txBody>
      </p:sp>
      <p:pic>
        <p:nvPicPr>
          <p:cNvPr id="6" name="Picture 3" descr="logo_GeA_de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668" y="95505"/>
            <a:ext cx="1037915" cy="453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2875061" y="6488668"/>
            <a:ext cx="3393878" cy="400110"/>
          </a:xfrm>
          <a:prstGeom prst="rect">
            <a:avLst/>
          </a:prstGeom>
          <a:noFill/>
        </p:spPr>
        <p:txBody>
          <a:bodyPr wrap="none" rtlCol="0">
            <a:spAutoFit/>
          </a:bodyPr>
          <a:lstStyle/>
          <a:p>
            <a:r>
              <a:rPr lang="it-IT" sz="2000" b="1" dirty="0" smtClean="0">
                <a:solidFill>
                  <a:srgbClr val="C00000"/>
                </a:solidFill>
                <a:effectLst>
                  <a:outerShdw blurRad="38100" dist="38100" dir="2700000" algn="tl">
                    <a:srgbClr val="000000">
                      <a:alpha val="43137"/>
                    </a:srgbClr>
                  </a:outerShdw>
                </a:effectLst>
              </a:rPr>
              <a:t>Avv. Davide Guardamagna</a:t>
            </a:r>
            <a:endParaRPr lang="it-IT" sz="2000" b="1" dirty="0">
              <a:solidFill>
                <a:srgbClr val="C00000"/>
              </a:solidFill>
              <a:effectLst>
                <a:outerShdw blurRad="38100" dist="38100" dir="2700000" algn="tl">
                  <a:srgbClr val="000000">
                    <a:alpha val="43137"/>
                  </a:srgbClr>
                </a:outerShdw>
              </a:effectLst>
            </a:endParaRPr>
          </a:p>
        </p:txBody>
      </p:sp>
      <p:pic>
        <p:nvPicPr>
          <p:cNvPr id="5" name="Immagine 4"/>
          <p:cNvPicPr>
            <a:picLocks noChangeAspect="1"/>
          </p:cNvPicPr>
          <p:nvPr/>
        </p:nvPicPr>
        <p:blipFill>
          <a:blip r:embed="rId4"/>
          <a:stretch>
            <a:fillRect/>
          </a:stretch>
        </p:blipFill>
        <p:spPr>
          <a:xfrm>
            <a:off x="8259932" y="39716"/>
            <a:ext cx="848572" cy="639047"/>
          </a:xfrm>
          <a:prstGeom prst="rect">
            <a:avLst/>
          </a:prstGeom>
        </p:spPr>
      </p:pic>
      <p:pic>
        <p:nvPicPr>
          <p:cNvPr id="8" name="Immagine 7"/>
          <p:cNvPicPr>
            <a:picLocks noChangeAspect="1"/>
          </p:cNvPicPr>
          <p:nvPr/>
        </p:nvPicPr>
        <p:blipFill>
          <a:blip r:embed="rId5"/>
          <a:stretch>
            <a:fillRect/>
          </a:stretch>
        </p:blipFill>
        <p:spPr>
          <a:xfrm>
            <a:off x="1431966" y="44624"/>
            <a:ext cx="1123810" cy="780952"/>
          </a:xfrm>
          <a:prstGeom prst="rect">
            <a:avLst/>
          </a:prstGeom>
        </p:spPr>
      </p:pic>
      <p:sp>
        <p:nvSpPr>
          <p:cNvPr id="9" name="Rettangolo 8"/>
          <p:cNvSpPr/>
          <p:nvPr/>
        </p:nvSpPr>
        <p:spPr>
          <a:xfrm>
            <a:off x="-71587" y="491741"/>
            <a:ext cx="1550424" cy="256993"/>
          </a:xfrm>
          <a:prstGeom prst="rect">
            <a:avLst/>
          </a:prstGeom>
        </p:spPr>
        <p:txBody>
          <a:bodyPr wrap="none">
            <a:spAutoFit/>
          </a:bodyPr>
          <a:lstStyle/>
          <a:p>
            <a:pPr>
              <a:lnSpc>
                <a:spcPct val="107000"/>
              </a:lnSpc>
              <a:spcAft>
                <a:spcPts val="800"/>
              </a:spcAft>
            </a:pPr>
            <a:r>
              <a:rPr lang="it-IT" sz="1000" b="1" dirty="0">
                <a:solidFill>
                  <a:srgbClr val="9E0000"/>
                </a:solidFill>
                <a:latin typeface="Garamond" panose="02020404030301010803" pitchFamily="18" charset="0"/>
                <a:ea typeface="Calibri" panose="020F0502020204030204" pitchFamily="34" charset="0"/>
                <a:cs typeface="Arial" panose="020B0604020202020204" pitchFamily="34" charset="0"/>
              </a:rPr>
              <a:t>Guardamagna e associati</a:t>
            </a:r>
            <a:endParaRPr lang="it-IT" sz="1100" b="1" dirty="0">
              <a:solidFill>
                <a:srgbClr val="9E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magine 9"/>
          <p:cNvPicPr>
            <a:picLocks noChangeAspect="1"/>
          </p:cNvPicPr>
          <p:nvPr/>
        </p:nvPicPr>
        <p:blipFill>
          <a:blip r:embed="rId6"/>
          <a:stretch>
            <a:fillRect/>
          </a:stretch>
        </p:blipFill>
        <p:spPr>
          <a:xfrm>
            <a:off x="6804248" y="115143"/>
            <a:ext cx="1335382" cy="577553"/>
          </a:xfrm>
          <a:prstGeom prst="rect">
            <a:avLst/>
          </a:prstGeom>
        </p:spPr>
      </p:pic>
      <p:sp>
        <p:nvSpPr>
          <p:cNvPr id="11" name="Sottotitolo 2"/>
          <p:cNvSpPr txBox="1">
            <a:spLocks/>
          </p:cNvSpPr>
          <p:nvPr/>
        </p:nvSpPr>
        <p:spPr>
          <a:xfrm>
            <a:off x="558951" y="4077072"/>
            <a:ext cx="8330899" cy="2411596"/>
          </a:xfrm>
          <a:prstGeom prst="rect">
            <a:avLst/>
          </a:prstGeom>
          <a:gradFill flip="none" rotWithShape="1">
            <a:gsLst>
              <a:gs pos="0">
                <a:schemeClr val="accent5">
                  <a:lumMod val="75000"/>
                </a:schemeClr>
              </a:gs>
              <a:gs pos="100000">
                <a:schemeClr val="accent5">
                  <a:lumMod val="50000"/>
                </a:schemeClr>
              </a:gs>
            </a:gsLst>
            <a:lin ang="2700000" scaled="1"/>
            <a:tileRect/>
          </a:gradFill>
          <a:ln w="38100">
            <a:solidFill>
              <a:schemeClr val="bg1">
                <a:lumMod val="75000"/>
              </a:schemeClr>
            </a:solidFill>
          </a:ln>
          <a:scene3d>
            <a:camera prst="orthographicFront"/>
            <a:lightRig rig="threePt" dir="t"/>
          </a:scene3d>
          <a:sp3d>
            <a:bevelT/>
          </a:sp3d>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it-IT" sz="4000" b="1" dirty="0" smtClean="0">
                <a:solidFill>
                  <a:schemeClr val="bg1"/>
                </a:solidFill>
                <a:effectLst>
                  <a:outerShdw blurRad="38100" dist="38100" dir="2700000" algn="tl">
                    <a:srgbClr val="000000">
                      <a:alpha val="43137"/>
                    </a:srgbClr>
                  </a:outerShdw>
                </a:effectLst>
              </a:rPr>
              <a:t>La responsabilità professionale </a:t>
            </a:r>
            <a:r>
              <a:rPr lang="it-IT" sz="4000" b="1" dirty="0" smtClean="0">
                <a:solidFill>
                  <a:srgbClr val="FFFF00"/>
                </a:solidFill>
                <a:effectLst>
                  <a:outerShdw blurRad="38100" dist="38100" dir="2700000" algn="tl">
                    <a:srgbClr val="000000">
                      <a:alpha val="43137"/>
                    </a:srgbClr>
                  </a:outerShdw>
                </a:effectLst>
              </a:rPr>
              <a:t>civile </a:t>
            </a:r>
            <a:r>
              <a:rPr lang="it-IT" sz="4000" b="1" dirty="0" smtClean="0">
                <a:solidFill>
                  <a:schemeClr val="bg1"/>
                </a:solidFill>
                <a:effectLst>
                  <a:outerShdw blurRad="38100" dist="38100" dir="2700000" algn="tl">
                    <a:srgbClr val="000000">
                      <a:alpha val="43137"/>
                    </a:srgbClr>
                  </a:outerShdw>
                </a:effectLst>
              </a:rPr>
              <a:t>degli </a:t>
            </a:r>
            <a:r>
              <a:rPr lang="it-IT" sz="4000" b="1" dirty="0">
                <a:solidFill>
                  <a:schemeClr val="bg1"/>
                </a:solidFill>
                <a:effectLst>
                  <a:outerShdw blurRad="38100" dist="38100" dir="2700000" algn="tl">
                    <a:srgbClr val="000000">
                      <a:alpha val="43137"/>
                    </a:srgbClr>
                  </a:outerShdw>
                </a:effectLst>
              </a:rPr>
              <a:t>esercenti le professioni sanitarie</a:t>
            </a:r>
          </a:p>
        </p:txBody>
      </p:sp>
    </p:spTree>
    <p:extLst>
      <p:ext uri="{BB962C8B-B14F-4D97-AF65-F5344CB8AC3E}">
        <p14:creationId xmlns:p14="http://schemas.microsoft.com/office/powerpoint/2010/main" val="65424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57150">
            <a:solidFill>
              <a:srgbClr val="740000"/>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Art. 7 Responsabilità civile</a:t>
            </a:r>
            <a:endParaRPr lang="it-IT"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rmAutofit/>
          </a:bodyPr>
          <a:lstStyle/>
          <a:p>
            <a:pPr marL="17100" indent="0">
              <a:spcBef>
                <a:spcPts val="600"/>
              </a:spcBef>
              <a:spcAft>
                <a:spcPts val="600"/>
              </a:spcAft>
              <a:buNone/>
            </a:pPr>
            <a:r>
              <a:rPr lang="it-IT" sz="4000" b="1" dirty="0" smtClean="0">
                <a:solidFill>
                  <a:schemeClr val="bg1">
                    <a:lumMod val="85000"/>
                  </a:schemeClr>
                </a:solidFill>
                <a:effectLst>
                  <a:outerShdw blurRad="38100" dist="38100" dir="2700000" algn="tl">
                    <a:srgbClr val="000000">
                      <a:alpha val="43137"/>
                    </a:srgbClr>
                  </a:outerShdw>
                </a:effectLst>
              </a:rPr>
              <a:t>Struttura</a:t>
            </a:r>
          </a:p>
          <a:p>
            <a:pPr marL="17100" indent="0">
              <a:spcBef>
                <a:spcPts val="600"/>
              </a:spcBef>
              <a:spcAft>
                <a:spcPts val="600"/>
              </a:spcAft>
              <a:buNone/>
            </a:pPr>
            <a:endParaRPr lang="it-IT" sz="4000" b="1" dirty="0" smtClean="0">
              <a:effectLst>
                <a:outerShdw blurRad="38100" dist="38100" dir="2700000" algn="tl">
                  <a:srgbClr val="000000">
                    <a:alpha val="43137"/>
                  </a:srgbClr>
                </a:outerShdw>
              </a:effectLst>
            </a:endParaRPr>
          </a:p>
          <a:p>
            <a:pPr marL="17100" indent="0">
              <a:spcBef>
                <a:spcPts val="600"/>
              </a:spcBef>
              <a:spcAft>
                <a:spcPts val="600"/>
              </a:spcAft>
              <a:buNone/>
            </a:pPr>
            <a:endParaRPr lang="it-IT" sz="3600" b="1" dirty="0">
              <a:effectLst>
                <a:outerShdw blurRad="38100" dist="38100" dir="2700000" algn="tl">
                  <a:srgbClr val="000000">
                    <a:alpha val="43137"/>
                  </a:srgbClr>
                </a:outerShdw>
              </a:effectLst>
            </a:endParaRPr>
          </a:p>
          <a:p>
            <a:pPr marL="17100" indent="0">
              <a:spcBef>
                <a:spcPts val="600"/>
              </a:spcBef>
              <a:spcAft>
                <a:spcPts val="600"/>
              </a:spcAft>
              <a:buNone/>
            </a:pPr>
            <a:endParaRPr lang="it-IT" sz="3600" b="1" dirty="0" smtClean="0">
              <a:effectLst>
                <a:outerShdw blurRad="38100" dist="38100" dir="2700000" algn="tl">
                  <a:srgbClr val="000000">
                    <a:alpha val="43137"/>
                  </a:srgbClr>
                </a:outerShdw>
              </a:effectLst>
            </a:endParaRPr>
          </a:p>
          <a:p>
            <a:pPr marL="17100" indent="0">
              <a:spcBef>
                <a:spcPts val="600"/>
              </a:spcBef>
              <a:spcAft>
                <a:spcPts val="600"/>
              </a:spcAft>
              <a:buNone/>
            </a:pPr>
            <a:endParaRPr lang="it-IT" sz="3600" b="1" dirty="0">
              <a:effectLst>
                <a:outerShdw blurRad="38100" dist="38100" dir="2700000" algn="tl">
                  <a:srgbClr val="000000">
                    <a:alpha val="43137"/>
                  </a:srgbClr>
                </a:outerShdw>
              </a:effectLst>
            </a:endParaRPr>
          </a:p>
          <a:p>
            <a:pPr marL="17100" indent="0">
              <a:spcBef>
                <a:spcPts val="600"/>
              </a:spcBef>
              <a:spcAft>
                <a:spcPts val="600"/>
              </a:spcAft>
              <a:buNone/>
            </a:pPr>
            <a:endParaRPr lang="it-IT" sz="3600" b="1" dirty="0" smtClean="0">
              <a:effectLst>
                <a:outerShdw blurRad="38100" dist="38100" dir="2700000" algn="tl">
                  <a:srgbClr val="000000">
                    <a:alpha val="43137"/>
                  </a:srgbClr>
                </a:outerShdw>
              </a:effectLst>
            </a:endParaRPr>
          </a:p>
          <a:p>
            <a:pPr marL="17100" indent="0">
              <a:spcBef>
                <a:spcPts val="600"/>
              </a:spcBef>
              <a:spcAft>
                <a:spcPts val="600"/>
              </a:spcAft>
              <a:buNone/>
            </a:pPr>
            <a:r>
              <a:rPr lang="it-IT" sz="4000" b="1" dirty="0" smtClean="0">
                <a:solidFill>
                  <a:srgbClr val="002060"/>
                </a:solidFill>
                <a:effectLst>
                  <a:outerShdw blurRad="38100" dist="38100" dir="2700000" algn="tl">
                    <a:srgbClr val="000000">
                      <a:alpha val="43137"/>
                    </a:srgbClr>
                  </a:outerShdw>
                </a:effectLst>
              </a:rPr>
              <a:t>Esercente </a:t>
            </a:r>
            <a:r>
              <a:rPr lang="it-IT" sz="4000" b="1" dirty="0">
                <a:solidFill>
                  <a:srgbClr val="002060"/>
                </a:solidFill>
                <a:effectLst>
                  <a:outerShdw blurRad="38100" dist="38100" dir="2700000" algn="tl">
                    <a:srgbClr val="000000">
                      <a:alpha val="43137"/>
                    </a:srgbClr>
                  </a:outerShdw>
                </a:effectLst>
              </a:rPr>
              <a:t>la professione sanitaria </a:t>
            </a:r>
            <a:endParaRPr lang="it-IT" sz="4000" b="1" dirty="0" smtClean="0">
              <a:solidFill>
                <a:srgbClr val="002060"/>
              </a:solidFill>
              <a:effectLst>
                <a:outerShdw blurRad="38100" dist="38100" dir="2700000" algn="tl">
                  <a:srgbClr val="000000">
                    <a:alpha val="43137"/>
                  </a:srgbClr>
                </a:outerShdw>
              </a:effectLst>
            </a:endParaRPr>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10</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pic>
        <p:nvPicPr>
          <p:cNvPr id="12" name="Immagine 11"/>
          <p:cNvPicPr>
            <a:picLocks noChangeAspect="1"/>
          </p:cNvPicPr>
          <p:nvPr/>
        </p:nvPicPr>
        <p:blipFill>
          <a:blip r:embed="rId5"/>
          <a:stretch>
            <a:fillRect/>
          </a:stretch>
        </p:blipFill>
        <p:spPr>
          <a:xfrm>
            <a:off x="266977" y="2276872"/>
            <a:ext cx="3368919" cy="2784971"/>
          </a:xfrm>
          <a:prstGeom prst="rect">
            <a:avLst/>
          </a:prstGeom>
        </p:spPr>
      </p:pic>
      <p:sp>
        <p:nvSpPr>
          <p:cNvPr id="5" name="Croce 4"/>
          <p:cNvSpPr/>
          <p:nvPr/>
        </p:nvSpPr>
        <p:spPr>
          <a:xfrm>
            <a:off x="3681047" y="2859399"/>
            <a:ext cx="1781907" cy="1619915"/>
          </a:xfrm>
          <a:prstGeom prst="plus">
            <a:avLst>
              <a:gd name="adj" fmla="val 35368"/>
            </a:avLst>
          </a:prstGeom>
          <a:solidFill>
            <a:srgbClr val="0070C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magine 14"/>
          <p:cNvPicPr>
            <a:picLocks noChangeAspect="1"/>
          </p:cNvPicPr>
          <p:nvPr/>
        </p:nvPicPr>
        <p:blipFill>
          <a:blip r:embed="rId6"/>
          <a:stretch>
            <a:fillRect/>
          </a:stretch>
        </p:blipFill>
        <p:spPr>
          <a:xfrm>
            <a:off x="6233581" y="2570301"/>
            <a:ext cx="2298859" cy="2298859"/>
          </a:xfrm>
          <a:prstGeom prst="rect">
            <a:avLst/>
          </a:prstGeom>
        </p:spPr>
      </p:pic>
      <p:sp>
        <p:nvSpPr>
          <p:cNvPr id="14" name="Rettangolo 13"/>
          <p:cNvSpPr/>
          <p:nvPr/>
        </p:nvSpPr>
        <p:spPr>
          <a:xfrm>
            <a:off x="223245" y="1124744"/>
            <a:ext cx="8697511" cy="4343295"/>
          </a:xfrm>
          <a:prstGeom prst="rect">
            <a:avLst/>
          </a:prstGeom>
          <a:solidFill>
            <a:schemeClr val="bg1"/>
          </a:solidFill>
        </p:spPr>
        <p:txBody>
          <a:bodyPr anchor="ctr">
            <a:noAutofit/>
          </a:bodyPr>
          <a:lstStyle/>
          <a:p>
            <a:pPr marL="17100" lvl="0" algn="ctr">
              <a:spcBef>
                <a:spcPts val="600"/>
              </a:spcBef>
              <a:spcAft>
                <a:spcPts val="600"/>
              </a:spcAft>
            </a:pPr>
            <a:r>
              <a:rPr lang="it-IT" sz="3200" dirty="0">
                <a:solidFill>
                  <a:srgbClr val="000000"/>
                </a:solidFill>
              </a:rPr>
              <a:t>Gli</a:t>
            </a:r>
            <a:r>
              <a:rPr lang="it-IT" sz="3200" b="1" dirty="0">
                <a:solidFill>
                  <a:srgbClr val="000000"/>
                </a:solidFill>
                <a:effectLst>
                  <a:outerShdw blurRad="38100" dist="38100" dir="2700000" algn="tl">
                    <a:srgbClr val="000000">
                      <a:alpha val="43137"/>
                    </a:srgbClr>
                  </a:outerShdw>
                </a:effectLst>
              </a:rPr>
              <a:t> </a:t>
            </a:r>
            <a:r>
              <a:rPr lang="it-IT" sz="3200" b="1" dirty="0">
                <a:solidFill>
                  <a:srgbClr val="FF0000"/>
                </a:solidFill>
                <a:effectLst>
                  <a:outerShdw blurRad="38100" dist="38100" dir="2700000" algn="tl">
                    <a:srgbClr val="000000">
                      <a:alpha val="43137"/>
                    </a:srgbClr>
                  </a:outerShdw>
                </a:effectLst>
              </a:rPr>
              <a:t>esercenti le professioni sanitarie</a:t>
            </a:r>
            <a:r>
              <a:rPr lang="it-IT" sz="3200" dirty="0">
                <a:solidFill>
                  <a:srgbClr val="000000"/>
                </a:solidFill>
              </a:rPr>
              <a:t>, nell'esecuzione delle prestazioni sanitarie con finalità preventive, diagnostiche, terapeutiche, palliative, riabilitative e di medicina </a:t>
            </a:r>
            <a:r>
              <a:rPr lang="it-IT" sz="3200" dirty="0" smtClean="0">
                <a:solidFill>
                  <a:srgbClr val="000000"/>
                </a:solidFill>
              </a:rPr>
              <a:t>legale … rispondono </a:t>
            </a:r>
            <a:endParaRPr lang="it-IT" sz="3200" dirty="0">
              <a:solidFill>
                <a:srgbClr val="000000"/>
              </a:solidFill>
            </a:endParaRPr>
          </a:p>
        </p:txBody>
      </p:sp>
      <p:sp>
        <p:nvSpPr>
          <p:cNvPr id="8" name="Rettangolo 7"/>
          <p:cNvSpPr/>
          <p:nvPr/>
        </p:nvSpPr>
        <p:spPr>
          <a:xfrm>
            <a:off x="196969" y="1412776"/>
            <a:ext cx="8750062" cy="3948450"/>
          </a:xfrm>
          <a:prstGeom prst="rect">
            <a:avLst/>
          </a:prstGeom>
          <a:solidFill>
            <a:schemeClr val="bg1"/>
          </a:solidFill>
        </p:spPr>
        <p:txBody>
          <a:bodyPr anchor="ctr">
            <a:noAutofit/>
          </a:bodyPr>
          <a:lstStyle/>
          <a:p>
            <a:pPr marL="17100" lvl="0" algn="ctr">
              <a:spcBef>
                <a:spcPts val="600"/>
              </a:spcBef>
              <a:spcAft>
                <a:spcPts val="600"/>
              </a:spcAft>
            </a:pPr>
            <a:r>
              <a:rPr lang="it-IT" sz="3600" dirty="0" smtClean="0">
                <a:solidFill>
                  <a:srgbClr val="000000"/>
                </a:solidFill>
              </a:rPr>
              <a:t>… rispondono </a:t>
            </a:r>
            <a:r>
              <a:rPr lang="it-IT" sz="3600" dirty="0">
                <a:solidFill>
                  <a:srgbClr val="000000"/>
                </a:solidFill>
              </a:rPr>
              <a:t>del proprio operato </a:t>
            </a:r>
            <a:r>
              <a:rPr lang="it-IT" sz="3600" dirty="0" smtClean="0">
                <a:solidFill>
                  <a:srgbClr val="000000"/>
                </a:solidFill>
              </a:rPr>
              <a:t>ex art. </a:t>
            </a:r>
            <a:r>
              <a:rPr lang="it-IT" sz="4400" b="1" dirty="0">
                <a:solidFill>
                  <a:srgbClr val="FF0000"/>
                </a:solidFill>
                <a:effectLst>
                  <a:outerShdw blurRad="38100" dist="38100" dir="2700000" algn="tl">
                    <a:srgbClr val="000000">
                      <a:alpha val="43137"/>
                    </a:srgbClr>
                  </a:outerShdw>
                </a:effectLst>
              </a:rPr>
              <a:t>2043 </a:t>
            </a:r>
            <a:r>
              <a:rPr lang="it-IT" sz="4400" dirty="0" err="1" smtClean="0">
                <a:solidFill>
                  <a:srgbClr val="000000"/>
                </a:solidFill>
              </a:rPr>
              <a:t>Cod.Civ</a:t>
            </a:r>
            <a:r>
              <a:rPr lang="it-IT" sz="4400" dirty="0" smtClean="0">
                <a:solidFill>
                  <a:srgbClr val="000000"/>
                </a:solidFill>
              </a:rPr>
              <a:t>. </a:t>
            </a:r>
          </a:p>
          <a:p>
            <a:pPr marL="17100" lvl="0" algn="ctr">
              <a:spcBef>
                <a:spcPts val="600"/>
              </a:spcBef>
              <a:spcAft>
                <a:spcPts val="600"/>
              </a:spcAft>
            </a:pPr>
            <a:r>
              <a:rPr lang="it-IT" sz="3600" b="1" dirty="0" smtClean="0">
                <a:solidFill>
                  <a:srgbClr val="000000"/>
                </a:solidFill>
                <a:effectLst>
                  <a:outerShdw blurRad="38100" dist="38100" dir="2700000" algn="tl">
                    <a:srgbClr val="000000">
                      <a:alpha val="43137"/>
                    </a:srgbClr>
                  </a:outerShdw>
                </a:effectLst>
              </a:rPr>
              <a:t>salvo </a:t>
            </a:r>
            <a:r>
              <a:rPr lang="it-IT" sz="3600" b="1" dirty="0">
                <a:solidFill>
                  <a:srgbClr val="000000"/>
                </a:solidFill>
                <a:effectLst>
                  <a:outerShdw blurRad="38100" dist="38100" dir="2700000" algn="tl">
                    <a:srgbClr val="000000">
                      <a:alpha val="43137"/>
                    </a:srgbClr>
                  </a:outerShdw>
                </a:effectLst>
              </a:rPr>
              <a:t>che </a:t>
            </a:r>
            <a:r>
              <a:rPr lang="it-IT" sz="3600" dirty="0" smtClean="0">
                <a:solidFill>
                  <a:srgbClr val="000000"/>
                </a:solidFill>
              </a:rPr>
              <a:t>abbiano </a:t>
            </a:r>
            <a:r>
              <a:rPr lang="it-IT" sz="3600" dirty="0">
                <a:solidFill>
                  <a:srgbClr val="000000"/>
                </a:solidFill>
              </a:rPr>
              <a:t>agito nell'adempimento di </a:t>
            </a:r>
            <a:r>
              <a:rPr lang="it-IT" sz="3600" b="1" dirty="0">
                <a:solidFill>
                  <a:srgbClr val="000000"/>
                </a:solidFill>
                <a:effectLst>
                  <a:outerShdw blurRad="38100" dist="38100" dir="2700000" algn="tl">
                    <a:srgbClr val="000000">
                      <a:alpha val="43137"/>
                    </a:srgbClr>
                  </a:outerShdw>
                </a:effectLst>
              </a:rPr>
              <a:t>obbligazione contrattuale </a:t>
            </a:r>
            <a:r>
              <a:rPr lang="it-IT" sz="3600" dirty="0">
                <a:solidFill>
                  <a:srgbClr val="000000"/>
                </a:solidFill>
              </a:rPr>
              <a:t>assunta con il </a:t>
            </a:r>
            <a:r>
              <a:rPr lang="it-IT" sz="3600" dirty="0" smtClean="0">
                <a:solidFill>
                  <a:srgbClr val="000000"/>
                </a:solidFill>
              </a:rPr>
              <a:t>paziente</a:t>
            </a:r>
            <a:endParaRPr lang="it-IT" sz="3600" dirty="0">
              <a:solidFill>
                <a:srgbClr val="000000"/>
              </a:solidFill>
            </a:endParaRPr>
          </a:p>
        </p:txBody>
      </p:sp>
    </p:spTree>
    <p:extLst>
      <p:ext uri="{BB962C8B-B14F-4D97-AF65-F5344CB8AC3E}">
        <p14:creationId xmlns:p14="http://schemas.microsoft.com/office/powerpoint/2010/main" val="17620538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57150">
            <a:solidFill>
              <a:srgbClr val="740000"/>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Inderogabilità</a:t>
            </a:r>
            <a:endParaRPr lang="it-IT"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rmAutofit/>
          </a:bodyPr>
          <a:lstStyle/>
          <a:p>
            <a:pPr marL="17100" indent="0">
              <a:spcBef>
                <a:spcPts val="600"/>
              </a:spcBef>
              <a:spcAft>
                <a:spcPts val="600"/>
              </a:spcAft>
              <a:buNone/>
            </a:pPr>
            <a:endParaRPr lang="it-IT" sz="4000" b="1" dirty="0" smtClean="0">
              <a:solidFill>
                <a:srgbClr val="002060"/>
              </a:solidFill>
              <a:effectLst>
                <a:outerShdw blurRad="38100" dist="38100" dir="2700000" algn="tl">
                  <a:srgbClr val="000000">
                    <a:alpha val="43137"/>
                  </a:srgbClr>
                </a:outerShdw>
              </a:effectLst>
            </a:endParaRPr>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11</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100999"/>
            <a:ext cx="8767393" cy="5208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magine 15"/>
          <p:cNvPicPr>
            <a:picLocks noChangeAspect="1"/>
          </p:cNvPicPr>
          <p:nvPr/>
        </p:nvPicPr>
        <p:blipFill>
          <a:blip r:embed="rId6"/>
          <a:stretch>
            <a:fillRect/>
          </a:stretch>
        </p:blipFill>
        <p:spPr>
          <a:xfrm>
            <a:off x="179512" y="4737276"/>
            <a:ext cx="1901667" cy="1572044"/>
          </a:xfrm>
          <a:prstGeom prst="rect">
            <a:avLst/>
          </a:prstGeom>
        </p:spPr>
      </p:pic>
      <p:pic>
        <p:nvPicPr>
          <p:cNvPr id="17" name="Immagine 16"/>
          <p:cNvPicPr>
            <a:picLocks noChangeAspect="1"/>
          </p:cNvPicPr>
          <p:nvPr/>
        </p:nvPicPr>
        <p:blipFill>
          <a:blip r:embed="rId7"/>
          <a:stretch>
            <a:fillRect/>
          </a:stretch>
        </p:blipFill>
        <p:spPr>
          <a:xfrm>
            <a:off x="251520" y="2492896"/>
            <a:ext cx="1427411" cy="1427411"/>
          </a:xfrm>
          <a:prstGeom prst="rect">
            <a:avLst/>
          </a:prstGeom>
        </p:spPr>
      </p:pic>
      <p:sp>
        <p:nvSpPr>
          <p:cNvPr id="14" name="Rettangolo 13"/>
          <p:cNvSpPr/>
          <p:nvPr/>
        </p:nvSpPr>
        <p:spPr>
          <a:xfrm>
            <a:off x="3266264" y="2564904"/>
            <a:ext cx="5482200" cy="8929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3266264" y="5128321"/>
            <a:ext cx="5482200" cy="8929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2215218" y="3782096"/>
            <a:ext cx="6693865" cy="954107"/>
          </a:xfrm>
          <a:prstGeom prst="rect">
            <a:avLst/>
          </a:prstGeom>
          <a:solidFill>
            <a:schemeClr val="accent5">
              <a:lumMod val="20000"/>
              <a:lumOff val="80000"/>
            </a:schemeClr>
          </a:solidFill>
          <a:ln w="38100">
            <a:solidFill>
              <a:srgbClr val="0070C0"/>
            </a:solidFill>
          </a:ln>
        </p:spPr>
        <p:txBody>
          <a:bodyPr anchor="ctr">
            <a:spAutoFit/>
          </a:bodyPr>
          <a:lstStyle/>
          <a:p>
            <a:pPr marL="17100" indent="0" algn="ctr">
              <a:spcBef>
                <a:spcPts val="600"/>
              </a:spcBef>
              <a:spcAft>
                <a:spcPts val="600"/>
              </a:spcAft>
              <a:buNone/>
            </a:pPr>
            <a:r>
              <a:rPr lang="it-IT" sz="2800" b="1" dirty="0">
                <a:effectLst>
                  <a:outerShdw blurRad="38100" dist="38100" dir="2700000" algn="tl">
                    <a:srgbClr val="000000">
                      <a:alpha val="43137"/>
                    </a:srgbClr>
                  </a:outerShdw>
                </a:effectLst>
              </a:rPr>
              <a:t>Le disposizioni del presente articolo costituiscono </a:t>
            </a:r>
            <a:r>
              <a:rPr lang="it-IT" sz="2800" b="1" dirty="0">
                <a:solidFill>
                  <a:srgbClr val="FF0000"/>
                </a:solidFill>
                <a:effectLst>
                  <a:outerShdw blurRad="38100" dist="38100" dir="2700000" algn="tl">
                    <a:srgbClr val="000000">
                      <a:alpha val="43137"/>
                    </a:srgbClr>
                  </a:outerShdw>
                </a:effectLst>
              </a:rPr>
              <a:t>norme imperative</a:t>
            </a:r>
          </a:p>
        </p:txBody>
      </p:sp>
      <p:sp>
        <p:nvSpPr>
          <p:cNvPr id="19" name="Rettangolo 18"/>
          <p:cNvSpPr/>
          <p:nvPr/>
        </p:nvSpPr>
        <p:spPr>
          <a:xfrm>
            <a:off x="2915816" y="2564904"/>
            <a:ext cx="6085332" cy="954107"/>
          </a:xfrm>
          <a:prstGeom prst="rect">
            <a:avLst/>
          </a:prstGeom>
          <a:solidFill>
            <a:schemeClr val="bg1">
              <a:lumMod val="85000"/>
            </a:schemeClr>
          </a:solidFill>
          <a:ln w="38100">
            <a:solidFill>
              <a:srgbClr val="C00000"/>
            </a:solidFill>
          </a:ln>
        </p:spPr>
        <p:txBody>
          <a:bodyPr anchor="ctr">
            <a:spAutoFit/>
          </a:bodyPr>
          <a:lstStyle/>
          <a:p>
            <a:pPr marL="17100" indent="0" algn="ctr">
              <a:spcBef>
                <a:spcPts val="600"/>
              </a:spcBef>
              <a:spcAft>
                <a:spcPts val="600"/>
              </a:spcAft>
              <a:buNone/>
            </a:pPr>
            <a:r>
              <a:rPr lang="it-IT" sz="2800" b="1" dirty="0" smtClean="0">
                <a:effectLst>
                  <a:outerShdw blurRad="38100" dist="38100" dir="2700000" algn="tl">
                    <a:srgbClr val="000000">
                      <a:alpha val="43137"/>
                    </a:srgbClr>
                  </a:outerShdw>
                </a:effectLst>
              </a:rPr>
              <a:t>Salvo il caso di contratto d'opera professionale ex </a:t>
            </a:r>
            <a:r>
              <a:rPr lang="it-IT" sz="2800" b="1" dirty="0" smtClean="0">
                <a:solidFill>
                  <a:srgbClr val="FF0000"/>
                </a:solidFill>
                <a:effectLst>
                  <a:outerShdw blurRad="38100" dist="38100" dir="2700000" algn="tl">
                    <a:srgbClr val="000000">
                      <a:alpha val="43137"/>
                    </a:srgbClr>
                  </a:outerShdw>
                </a:effectLst>
              </a:rPr>
              <a:t>2222 </a:t>
            </a:r>
            <a:r>
              <a:rPr lang="it-IT" sz="2800" b="1" dirty="0" err="1" smtClean="0">
                <a:solidFill>
                  <a:srgbClr val="FF0000"/>
                </a:solidFill>
                <a:effectLst>
                  <a:outerShdw blurRad="38100" dist="38100" dir="2700000" algn="tl">
                    <a:srgbClr val="000000">
                      <a:alpha val="43137"/>
                    </a:srgbClr>
                  </a:outerShdw>
                </a:effectLst>
              </a:rPr>
              <a:t>ss</a:t>
            </a:r>
            <a:r>
              <a:rPr lang="it-IT" sz="2800" b="1" dirty="0" smtClean="0">
                <a:solidFill>
                  <a:srgbClr val="FF0000"/>
                </a:solidFill>
                <a:effectLst>
                  <a:outerShdw blurRad="38100" dist="38100" dir="2700000" algn="tl">
                    <a:srgbClr val="000000">
                      <a:alpha val="43137"/>
                    </a:srgbClr>
                  </a:outerShdw>
                </a:effectLst>
              </a:rPr>
              <a:t> </a:t>
            </a:r>
            <a:r>
              <a:rPr lang="it-IT" sz="2800" b="1" dirty="0" smtClean="0">
                <a:effectLst>
                  <a:outerShdw blurRad="38100" dist="38100" dir="2700000" algn="tl">
                    <a:srgbClr val="000000">
                      <a:alpha val="43137"/>
                    </a:srgbClr>
                  </a:outerShdw>
                </a:effectLst>
              </a:rPr>
              <a:t>cc</a:t>
            </a:r>
            <a:endParaRPr lang="it-IT"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11746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2000"/>
                                        <p:tgtEl>
                                          <p:spTgt spid="14"/>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out)">
                                      <p:cBhvr>
                                        <p:cTn id="11" dur="2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rmAutofit/>
          </a:bodyPr>
          <a:lstStyle/>
          <a:p>
            <a:pPr marL="588600" indent="-571500">
              <a:spcBef>
                <a:spcPts val="600"/>
              </a:spcBef>
              <a:spcAft>
                <a:spcPts val="600"/>
              </a:spcAft>
            </a:pPr>
            <a:r>
              <a:rPr lang="it-IT" sz="4000" b="1" dirty="0" smtClean="0">
                <a:effectLst>
                  <a:outerShdw blurRad="38100" dist="38100" dir="2700000" algn="tl">
                    <a:srgbClr val="000000">
                      <a:alpha val="43137"/>
                    </a:srgbClr>
                  </a:outerShdw>
                </a:effectLst>
              </a:rPr>
              <a:t>Presupposti 1218-2043 cc</a:t>
            </a:r>
            <a:endParaRPr lang="it-IT" sz="4000" b="1" dirty="0">
              <a:effectLst>
                <a:outerShdw blurRad="38100" dist="38100" dir="2700000" algn="tl">
                  <a:srgbClr val="000000">
                    <a:alpha val="43137"/>
                  </a:srgbClr>
                </a:outerShdw>
              </a:effectLst>
            </a:endParaRPr>
          </a:p>
          <a:p>
            <a:pPr marL="588600" indent="-571500">
              <a:spcBef>
                <a:spcPts val="600"/>
              </a:spcBef>
              <a:spcAft>
                <a:spcPts val="600"/>
              </a:spcAft>
            </a:pPr>
            <a:r>
              <a:rPr lang="it-IT" sz="4000" b="1" dirty="0">
                <a:effectLst>
                  <a:outerShdw blurRad="38100" dist="38100" dir="2700000" algn="tl">
                    <a:srgbClr val="000000">
                      <a:alpha val="43137"/>
                    </a:srgbClr>
                  </a:outerShdw>
                </a:effectLst>
              </a:rPr>
              <a:t>Imputabilità e </a:t>
            </a:r>
            <a:r>
              <a:rPr lang="it-IT" sz="4000" b="1" dirty="0" smtClean="0">
                <a:effectLst>
                  <a:outerShdw blurRad="38100" dist="38100" dir="2700000" algn="tl">
                    <a:srgbClr val="000000">
                      <a:alpha val="43137"/>
                    </a:srgbClr>
                  </a:outerShdw>
                </a:effectLst>
              </a:rPr>
              <a:t>capacità 2046 cc</a:t>
            </a:r>
            <a:endParaRPr lang="it-IT" sz="4000" b="1" dirty="0">
              <a:effectLst>
                <a:outerShdw blurRad="38100" dist="38100" dir="2700000" algn="tl">
                  <a:srgbClr val="000000">
                    <a:alpha val="43137"/>
                  </a:srgbClr>
                </a:outerShdw>
              </a:effectLst>
            </a:endParaRPr>
          </a:p>
          <a:p>
            <a:pPr marL="588600" indent="-571500">
              <a:spcBef>
                <a:spcPts val="600"/>
              </a:spcBef>
              <a:spcAft>
                <a:spcPts val="600"/>
              </a:spcAft>
            </a:pPr>
            <a:r>
              <a:rPr lang="it-IT" sz="4000" b="1" dirty="0">
                <a:solidFill>
                  <a:srgbClr val="FF0000"/>
                </a:solidFill>
                <a:effectLst>
                  <a:outerShdw blurRad="38100" dist="38100" dir="2700000" algn="tl">
                    <a:srgbClr val="000000">
                      <a:alpha val="43137"/>
                    </a:srgbClr>
                  </a:outerShdw>
                </a:effectLst>
              </a:rPr>
              <a:t>Onere </a:t>
            </a:r>
            <a:r>
              <a:rPr lang="it-IT" sz="4000" b="1" dirty="0" smtClean="0">
                <a:solidFill>
                  <a:srgbClr val="FF0000"/>
                </a:solidFill>
                <a:effectLst>
                  <a:outerShdw blurRad="38100" dist="38100" dir="2700000" algn="tl">
                    <a:srgbClr val="000000">
                      <a:alpha val="43137"/>
                    </a:srgbClr>
                  </a:outerShdw>
                </a:effectLst>
              </a:rPr>
              <a:t>prova 2697 cc</a:t>
            </a:r>
            <a:endParaRPr lang="it-IT" sz="4000" b="1" dirty="0">
              <a:solidFill>
                <a:srgbClr val="FF0000"/>
              </a:solidFill>
              <a:effectLst>
                <a:outerShdw blurRad="38100" dist="38100" dir="2700000" algn="tl">
                  <a:srgbClr val="000000">
                    <a:alpha val="43137"/>
                  </a:srgbClr>
                </a:outerShdw>
              </a:effectLst>
            </a:endParaRPr>
          </a:p>
          <a:p>
            <a:pPr marL="588600" indent="-571500">
              <a:spcBef>
                <a:spcPts val="600"/>
              </a:spcBef>
              <a:spcAft>
                <a:spcPts val="600"/>
              </a:spcAft>
            </a:pPr>
            <a:r>
              <a:rPr lang="it-IT" sz="4000" b="1" dirty="0" smtClean="0">
                <a:effectLst>
                  <a:outerShdw blurRad="38100" dist="38100" dir="2700000" algn="tl">
                    <a:srgbClr val="000000">
                      <a:alpha val="43137"/>
                    </a:srgbClr>
                  </a:outerShdw>
                </a:effectLst>
              </a:rPr>
              <a:t>Risarcimento del danno 1225-2056 cc</a:t>
            </a:r>
          </a:p>
          <a:p>
            <a:pPr marL="588600" indent="-571500">
              <a:spcBef>
                <a:spcPts val="600"/>
              </a:spcBef>
              <a:spcAft>
                <a:spcPts val="600"/>
              </a:spcAft>
            </a:pPr>
            <a:r>
              <a:rPr lang="it-IT" sz="4000" b="1" dirty="0" smtClean="0">
                <a:effectLst>
                  <a:outerShdw blurRad="38100" dist="38100" dir="2700000" algn="tl">
                    <a:srgbClr val="000000">
                      <a:alpha val="43137"/>
                    </a:srgbClr>
                  </a:outerShdw>
                </a:effectLst>
              </a:rPr>
              <a:t>Mora 1219 cc</a:t>
            </a:r>
            <a:endParaRPr lang="it-IT" sz="4000" b="1" dirty="0">
              <a:effectLst>
                <a:outerShdw blurRad="38100" dist="38100" dir="2700000" algn="tl">
                  <a:srgbClr val="000000">
                    <a:alpha val="43137"/>
                  </a:srgbClr>
                </a:outerShdw>
              </a:effectLst>
            </a:endParaRPr>
          </a:p>
          <a:p>
            <a:pPr marL="588600" indent="-571500">
              <a:spcBef>
                <a:spcPts val="600"/>
              </a:spcBef>
              <a:spcAft>
                <a:spcPts val="600"/>
              </a:spcAft>
            </a:pPr>
            <a:r>
              <a:rPr lang="it-IT" sz="4000" b="1" dirty="0" smtClean="0">
                <a:solidFill>
                  <a:srgbClr val="FF0000"/>
                </a:solidFill>
                <a:effectLst>
                  <a:outerShdw blurRad="38100" dist="38100" dir="2700000" algn="tl">
                    <a:srgbClr val="000000">
                      <a:alpha val="43137"/>
                    </a:srgbClr>
                  </a:outerShdw>
                </a:effectLst>
              </a:rPr>
              <a:t>Prescrizione 2946-2947 cc</a:t>
            </a:r>
            <a:endParaRPr lang="it-IT" sz="4000" b="1" dirty="0">
              <a:solidFill>
                <a:srgbClr val="FF0000"/>
              </a:solidFill>
              <a:effectLst>
                <a:outerShdw blurRad="38100" dist="38100" dir="2700000" algn="tl">
                  <a:srgbClr val="000000">
                    <a:alpha val="43137"/>
                  </a:srgbClr>
                </a:outerShdw>
              </a:effectLst>
            </a:endParaRPr>
          </a:p>
        </p:txBody>
      </p:sp>
      <p:sp>
        <p:nvSpPr>
          <p:cNvPr id="2" name="Titolo 1"/>
          <p:cNvSpPr>
            <a:spLocks noGrp="1"/>
          </p:cNvSpPr>
          <p:nvPr>
            <p:ph type="title"/>
          </p:nvPr>
        </p:nvSpPr>
        <p:spPr>
          <a:xfrm>
            <a:off x="-1" y="0"/>
            <a:ext cx="8532441" cy="85010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57150">
            <a:solidFill>
              <a:srgbClr val="740000"/>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Responsabilità a doppio binario</a:t>
            </a:r>
            <a:endParaRPr lang="it-IT" b="1" dirty="0">
              <a:solidFill>
                <a:schemeClr val="bg1"/>
              </a:solidFill>
              <a:effectLst>
                <a:outerShdw blurRad="38100" dist="38100" dir="2700000" algn="tl">
                  <a:srgbClr val="000000">
                    <a:alpha val="43137"/>
                  </a:srgbClr>
                </a:outerShdw>
              </a:effectLst>
            </a:endParaRPr>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12</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sp>
        <p:nvSpPr>
          <p:cNvPr id="12" name="Rettangolo 11"/>
          <p:cNvSpPr/>
          <p:nvPr/>
        </p:nvSpPr>
        <p:spPr>
          <a:xfrm rot="19928794">
            <a:off x="117233" y="2681010"/>
            <a:ext cx="8909535" cy="217716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76200">
            <a:solidFill>
              <a:srgbClr val="002060"/>
            </a:solidFill>
          </a:ln>
        </p:spPr>
        <p:txBody>
          <a:bodyPr anchor="ctr">
            <a:noAutofit/>
          </a:bodyPr>
          <a:lstStyle/>
          <a:p>
            <a:pPr marL="17100" lvl="0" algn="ctr">
              <a:spcBef>
                <a:spcPts val="600"/>
              </a:spcBef>
              <a:spcAft>
                <a:spcPts val="600"/>
              </a:spcAft>
            </a:pPr>
            <a:r>
              <a:rPr lang="it-IT" sz="4800" b="1" dirty="0" smtClean="0">
                <a:solidFill>
                  <a:schemeClr val="bg1"/>
                </a:solidFill>
                <a:effectLst>
                  <a:outerShdw blurRad="38100" dist="38100" dir="2700000" algn="tl">
                    <a:srgbClr val="000000">
                      <a:alpha val="43137"/>
                    </a:srgbClr>
                  </a:outerShdw>
                </a:effectLst>
              </a:rPr>
              <a:t>Diverso regime </a:t>
            </a:r>
          </a:p>
          <a:p>
            <a:pPr marL="17100" lvl="0" algn="ctr">
              <a:spcBef>
                <a:spcPts val="600"/>
              </a:spcBef>
              <a:spcAft>
                <a:spcPts val="600"/>
              </a:spcAft>
            </a:pPr>
            <a:r>
              <a:rPr lang="it-IT" sz="4800" b="1" dirty="0" smtClean="0">
                <a:solidFill>
                  <a:schemeClr val="bg1"/>
                </a:solidFill>
                <a:effectLst>
                  <a:outerShdw blurRad="38100" dist="38100" dir="2700000" algn="tl">
                    <a:srgbClr val="000000">
                      <a:alpha val="43137"/>
                    </a:srgbClr>
                  </a:outerShdw>
                </a:effectLst>
              </a:rPr>
              <a:t>tra le due responsabilità</a:t>
            </a:r>
            <a:endParaRPr lang="it-IT" sz="4400" dirty="0">
              <a:solidFill>
                <a:schemeClr val="bg1"/>
              </a:solidFill>
            </a:endParaRPr>
          </a:p>
        </p:txBody>
      </p:sp>
    </p:spTree>
    <p:extLst>
      <p:ext uri="{BB962C8B-B14F-4D97-AF65-F5344CB8AC3E}">
        <p14:creationId xmlns:p14="http://schemas.microsoft.com/office/powerpoint/2010/main" val="35258189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1" nodeType="clickEffect">
                                  <p:stCondLst>
                                    <p:cond delay="0"/>
                                  </p:stCondLst>
                                  <p:childTnLst>
                                    <p:animEffect transition="out" filter="fade">
                                      <p:cBhvr>
                                        <p:cTn id="6" dur="1000"/>
                                        <p:tgtEl>
                                          <p:spTgt spid="12"/>
                                        </p:tgtEl>
                                      </p:cBhvr>
                                    </p:animEffect>
                                    <p:anim calcmode="lin" valueType="num">
                                      <p:cBhvr>
                                        <p:cTn id="7" dur="1000"/>
                                        <p:tgtEl>
                                          <p:spTgt spid="12"/>
                                        </p:tgtEl>
                                        <p:attrNameLst>
                                          <p:attrName>ppt_x</p:attrName>
                                        </p:attrNameLst>
                                      </p:cBhvr>
                                      <p:tavLst>
                                        <p:tav tm="0">
                                          <p:val>
                                            <p:strVal val="ppt_x"/>
                                          </p:val>
                                        </p:tav>
                                        <p:tav tm="100000">
                                          <p:val>
                                            <p:strVal val="ppt_x"/>
                                          </p:val>
                                        </p:tav>
                                      </p:tavLst>
                                    </p:anim>
                                    <p:anim calcmode="lin" valueType="num">
                                      <p:cBhvr>
                                        <p:cTn id="8" dur="1000"/>
                                        <p:tgtEl>
                                          <p:spTgt spid="12"/>
                                        </p:tgtEl>
                                        <p:attrNameLst>
                                          <p:attrName>ppt_y</p:attrName>
                                        </p:attrNameLst>
                                      </p:cBhvr>
                                      <p:tavLst>
                                        <p:tav tm="0">
                                          <p:val>
                                            <p:strVal val="ppt_y"/>
                                          </p:val>
                                        </p:tav>
                                        <p:tav tm="100000">
                                          <p:val>
                                            <p:strVal val="ppt_y+.1"/>
                                          </p:val>
                                        </p:tav>
                                      </p:tavLst>
                                    </p:anim>
                                    <p:set>
                                      <p:cBhvr>
                                        <p:cTn id="9"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Autofit/>
          </a:bodyPr>
          <a:lstStyle/>
          <a:p>
            <a:pPr marL="17100" indent="0" algn="ctr">
              <a:spcBef>
                <a:spcPts val="600"/>
              </a:spcBef>
              <a:spcAft>
                <a:spcPts val="600"/>
              </a:spcAft>
              <a:buNone/>
            </a:pPr>
            <a:r>
              <a:rPr lang="it-IT" dirty="0"/>
              <a:t>Il </a:t>
            </a:r>
            <a:r>
              <a:rPr lang="it-IT" b="1" dirty="0"/>
              <a:t>creditore</a:t>
            </a:r>
            <a:r>
              <a:rPr lang="it-IT" dirty="0"/>
              <a:t>, sia che agisca per l'adempimento, per la risoluzione o per il risarcimento del danno, deve dare la </a:t>
            </a:r>
            <a:r>
              <a:rPr lang="it-IT" b="1" dirty="0">
                <a:effectLst>
                  <a:outerShdw blurRad="38100" dist="38100" dir="2700000" algn="tl">
                    <a:srgbClr val="000000">
                      <a:alpha val="43137"/>
                    </a:srgbClr>
                  </a:outerShdw>
                </a:effectLst>
              </a:rPr>
              <a:t>prova</a:t>
            </a:r>
            <a:r>
              <a:rPr lang="it-IT" b="1" dirty="0"/>
              <a:t> </a:t>
            </a:r>
            <a:r>
              <a:rPr lang="it-IT" dirty="0"/>
              <a:t>della </a:t>
            </a:r>
            <a:r>
              <a:rPr lang="it-IT" b="1" dirty="0">
                <a:solidFill>
                  <a:srgbClr val="FF0000"/>
                </a:solidFill>
                <a:effectLst>
                  <a:outerShdw blurRad="38100" dist="38100" dir="2700000" algn="tl">
                    <a:srgbClr val="000000">
                      <a:alpha val="43137"/>
                    </a:srgbClr>
                  </a:outerShdw>
                </a:effectLst>
              </a:rPr>
              <a:t>fonte negoziale </a:t>
            </a:r>
            <a:r>
              <a:rPr lang="it-IT" dirty="0"/>
              <a:t>o</a:t>
            </a:r>
            <a:r>
              <a:rPr lang="it-IT" b="1" dirty="0">
                <a:solidFill>
                  <a:srgbClr val="FF0000"/>
                </a:solidFill>
                <a:effectLst>
                  <a:outerShdw blurRad="38100" dist="38100" dir="2700000" algn="tl">
                    <a:srgbClr val="000000">
                      <a:alpha val="43137"/>
                    </a:srgbClr>
                  </a:outerShdw>
                </a:effectLst>
              </a:rPr>
              <a:t> legale del suo diritto </a:t>
            </a:r>
            <a:r>
              <a:rPr lang="it-IT" dirty="0" smtClean="0"/>
              <a:t>mentre </a:t>
            </a:r>
            <a:r>
              <a:rPr lang="it-IT" dirty="0"/>
              <a:t>può limitarsi ad </a:t>
            </a:r>
            <a:r>
              <a:rPr lang="it-IT" b="1" dirty="0">
                <a:effectLst>
                  <a:outerShdw blurRad="38100" dist="38100" dir="2700000" algn="tl">
                    <a:srgbClr val="000000">
                      <a:alpha val="43137"/>
                    </a:srgbClr>
                  </a:outerShdw>
                </a:effectLst>
              </a:rPr>
              <a:t>allegare</a:t>
            </a:r>
            <a:r>
              <a:rPr lang="it-IT" b="1" dirty="0"/>
              <a:t> </a:t>
            </a:r>
            <a:r>
              <a:rPr lang="it-IT" dirty="0"/>
              <a:t>l'</a:t>
            </a:r>
            <a:r>
              <a:rPr lang="it-IT" b="1" dirty="0">
                <a:solidFill>
                  <a:srgbClr val="FF0000"/>
                </a:solidFill>
                <a:effectLst>
                  <a:outerShdw blurRad="38100" dist="38100" dir="2700000" algn="tl">
                    <a:srgbClr val="000000">
                      <a:alpha val="43137"/>
                    </a:srgbClr>
                  </a:outerShdw>
                </a:effectLst>
              </a:rPr>
              <a:t>inadempimento della </a:t>
            </a:r>
            <a:r>
              <a:rPr lang="it-IT" b="1" dirty="0" smtClean="0">
                <a:solidFill>
                  <a:srgbClr val="FF0000"/>
                </a:solidFill>
                <a:effectLst>
                  <a:outerShdw blurRad="38100" dist="38100" dir="2700000" algn="tl">
                    <a:srgbClr val="000000">
                      <a:alpha val="43137"/>
                    </a:srgbClr>
                  </a:outerShdw>
                </a:effectLst>
              </a:rPr>
              <a:t>controparte</a:t>
            </a:r>
            <a:endParaRPr lang="it-IT" dirty="0"/>
          </a:p>
          <a:p>
            <a:pPr marL="17100" indent="0" algn="ctr">
              <a:spcBef>
                <a:spcPts val="600"/>
              </a:spcBef>
              <a:spcAft>
                <a:spcPts val="600"/>
              </a:spcAft>
              <a:buNone/>
            </a:pPr>
            <a:r>
              <a:rPr lang="it-IT" dirty="0" smtClean="0"/>
              <a:t>Sarà </a:t>
            </a:r>
            <a:r>
              <a:rPr lang="it-IT" dirty="0"/>
              <a:t>il </a:t>
            </a:r>
            <a:r>
              <a:rPr lang="it-IT" b="1" dirty="0"/>
              <a:t>debitore </a:t>
            </a:r>
            <a:r>
              <a:rPr lang="it-IT" dirty="0"/>
              <a:t>convenuto a dover fornire la </a:t>
            </a:r>
            <a:r>
              <a:rPr lang="it-IT" b="1" dirty="0"/>
              <a:t>prova </a:t>
            </a:r>
            <a:r>
              <a:rPr lang="it-IT" dirty="0"/>
              <a:t>del </a:t>
            </a:r>
            <a:r>
              <a:rPr lang="it-IT" b="1" dirty="0">
                <a:solidFill>
                  <a:srgbClr val="FF0000"/>
                </a:solidFill>
                <a:effectLst>
                  <a:outerShdw blurRad="38100" dist="38100" dir="2700000" algn="tl">
                    <a:srgbClr val="000000">
                      <a:alpha val="43137"/>
                    </a:srgbClr>
                  </a:outerShdw>
                </a:effectLst>
              </a:rPr>
              <a:t>fatto estintivo del diritto</a:t>
            </a:r>
            <a:r>
              <a:rPr lang="it-IT" dirty="0"/>
              <a:t>, costituito dall'avvenuto adempimento</a:t>
            </a:r>
          </a:p>
        </p:txBody>
      </p:sp>
      <p:sp>
        <p:nvSpPr>
          <p:cNvPr id="2" name="Titolo 1"/>
          <p:cNvSpPr>
            <a:spLocks noGrp="1"/>
          </p:cNvSpPr>
          <p:nvPr>
            <p:ph type="title"/>
          </p:nvPr>
        </p:nvSpPr>
        <p:spPr>
          <a:xfrm>
            <a:off x="-1" y="0"/>
            <a:ext cx="8532441" cy="850106"/>
          </a:xfrm>
          <a:gradFill flip="none" rotWithShape="1">
            <a:gsLst>
              <a:gs pos="0">
                <a:schemeClr val="accent5">
                  <a:lumMod val="50000"/>
                </a:schemeClr>
              </a:gs>
              <a:gs pos="50000">
                <a:schemeClr val="accent5">
                  <a:lumMod val="75000"/>
                </a:schemeClr>
              </a:gs>
              <a:gs pos="100000">
                <a:srgbClr val="00B050"/>
              </a:gs>
            </a:gsLst>
            <a:path path="circle">
              <a:fillToRect l="100000" b="100000"/>
            </a:path>
            <a:tileRect t="-100000" r="-100000"/>
          </a:gradFill>
          <a:ln w="57150">
            <a:solidFill>
              <a:schemeClr val="accent5">
                <a:lumMod val="50000"/>
              </a:schemeClr>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SSUU 30/10/2001, n. 13533</a:t>
            </a:r>
            <a:endParaRPr lang="it-IT" b="1" dirty="0">
              <a:solidFill>
                <a:schemeClr val="bg1"/>
              </a:solidFill>
              <a:effectLst>
                <a:outerShdw blurRad="38100" dist="38100" dir="2700000" algn="tl">
                  <a:srgbClr val="000000">
                    <a:alpha val="43137"/>
                  </a:srgbClr>
                </a:outerShdw>
              </a:effectLst>
            </a:endParaRPr>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13</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sp>
        <p:nvSpPr>
          <p:cNvPr id="12" name="Rettangolo 11"/>
          <p:cNvSpPr/>
          <p:nvPr/>
        </p:nvSpPr>
        <p:spPr>
          <a:xfrm rot="19928794">
            <a:off x="522212" y="2654197"/>
            <a:ext cx="8099577" cy="217716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76200">
            <a:solidFill>
              <a:srgbClr val="002060"/>
            </a:solidFill>
          </a:ln>
        </p:spPr>
        <p:txBody>
          <a:bodyPr anchor="ctr">
            <a:noAutofit/>
          </a:bodyPr>
          <a:lstStyle/>
          <a:p>
            <a:pPr marL="17100" lvl="0" algn="ctr">
              <a:spcBef>
                <a:spcPts val="600"/>
              </a:spcBef>
              <a:spcAft>
                <a:spcPts val="600"/>
              </a:spcAft>
            </a:pPr>
            <a:r>
              <a:rPr lang="it-IT" sz="5400" b="1" dirty="0" smtClean="0">
                <a:solidFill>
                  <a:schemeClr val="bg1"/>
                </a:solidFill>
                <a:effectLst>
                  <a:outerShdw blurRad="38100" dist="38100" dir="2700000" algn="tl">
                    <a:srgbClr val="000000">
                      <a:alpha val="43137"/>
                    </a:srgbClr>
                  </a:outerShdw>
                </a:effectLst>
              </a:rPr>
              <a:t>Onere della prova</a:t>
            </a:r>
            <a:endParaRPr lang="it-IT"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911425"/>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chemeClr val="accent5">
                  <a:lumMod val="50000"/>
                </a:schemeClr>
              </a:gs>
              <a:gs pos="50000">
                <a:schemeClr val="accent5">
                  <a:lumMod val="75000"/>
                </a:schemeClr>
              </a:gs>
              <a:gs pos="100000">
                <a:srgbClr val="00B050"/>
              </a:gs>
            </a:gsLst>
            <a:path path="circle">
              <a:fillToRect l="100000" b="100000"/>
            </a:path>
            <a:tileRect t="-100000" r="-100000"/>
          </a:gradFill>
          <a:ln w="57150">
            <a:solidFill>
              <a:schemeClr val="accent5">
                <a:lumMod val="50000"/>
              </a:schemeClr>
            </a:solidFill>
          </a:ln>
          <a:scene3d>
            <a:camera prst="orthographicFront"/>
            <a:lightRig rig="threePt" dir="t"/>
          </a:scene3d>
          <a:sp3d>
            <a:bevelT prst="angle"/>
          </a:sp3d>
        </p:spPr>
        <p:txBody>
          <a:bodyPr>
            <a:normAutofit/>
          </a:bodyPr>
          <a:lstStyle/>
          <a:p>
            <a:r>
              <a:rPr lang="it-IT" b="1" dirty="0" err="1" smtClean="0">
                <a:solidFill>
                  <a:schemeClr val="bg1"/>
                </a:solidFill>
                <a:effectLst>
                  <a:outerShdw blurRad="38100" dist="38100" dir="2700000" algn="tl">
                    <a:srgbClr val="000000">
                      <a:alpha val="43137"/>
                    </a:srgbClr>
                  </a:outerShdw>
                </a:effectLst>
              </a:rPr>
              <a:t>Cass.Civ</a:t>
            </a:r>
            <a:r>
              <a:rPr lang="it-IT" b="1" dirty="0" smtClean="0">
                <a:solidFill>
                  <a:schemeClr val="bg1"/>
                </a:solidFill>
                <a:effectLst>
                  <a:outerShdw blurRad="38100" dist="38100" dir="2700000" algn="tl">
                    <a:srgbClr val="000000">
                      <a:alpha val="43137"/>
                    </a:srgbClr>
                  </a:outerShdw>
                </a:effectLst>
              </a:rPr>
              <a:t>. 11/4/17</a:t>
            </a:r>
            <a:r>
              <a:rPr lang="it-IT" b="1" dirty="0">
                <a:solidFill>
                  <a:schemeClr val="bg1"/>
                </a:solidFill>
                <a:effectLst>
                  <a:outerShdw blurRad="38100" dist="38100" dir="2700000" algn="tl">
                    <a:srgbClr val="000000">
                      <a:alpha val="43137"/>
                    </a:srgbClr>
                  </a:outerShdw>
                </a:effectLst>
              </a:rPr>
              <a:t>, </a:t>
            </a:r>
            <a:r>
              <a:rPr lang="it-IT" b="1" dirty="0" smtClean="0">
                <a:solidFill>
                  <a:schemeClr val="bg1"/>
                </a:solidFill>
                <a:effectLst>
                  <a:outerShdw blurRad="38100" dist="38100" dir="2700000" algn="tl">
                    <a:srgbClr val="000000">
                      <a:alpha val="43137"/>
                    </a:srgbClr>
                  </a:outerShdw>
                </a:effectLst>
              </a:rPr>
              <a:t>n.9251</a:t>
            </a:r>
            <a:endParaRPr lang="it-IT"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Autofit/>
          </a:bodyPr>
          <a:lstStyle/>
          <a:p>
            <a:pPr marL="17100" indent="0" algn="ctr">
              <a:spcBef>
                <a:spcPts val="600"/>
              </a:spcBef>
              <a:spcAft>
                <a:spcPts val="600"/>
              </a:spcAft>
              <a:buNone/>
            </a:pPr>
            <a:r>
              <a:rPr lang="it-IT" dirty="0" smtClean="0"/>
              <a:t>Il genitore </a:t>
            </a:r>
            <a:r>
              <a:rPr lang="it-IT" dirty="0"/>
              <a:t>che agisce per il risarcimento del danno ha l'</a:t>
            </a:r>
            <a:r>
              <a:rPr lang="it-IT" b="1" dirty="0">
                <a:solidFill>
                  <a:srgbClr val="FF0000"/>
                </a:solidFill>
                <a:effectLst>
                  <a:outerShdw blurRad="38100" dist="38100" dir="2700000" algn="tl">
                    <a:srgbClr val="000000">
                      <a:alpha val="43137"/>
                    </a:srgbClr>
                  </a:outerShdw>
                </a:effectLst>
              </a:rPr>
              <a:t>onere di provare </a:t>
            </a:r>
            <a:r>
              <a:rPr lang="it-IT" dirty="0"/>
              <a:t>che la madre avrebbe esercitato la facoltà d'interrompere la gravidanza - ricorrendone le condizioni di legge - ove fosse stata tempestivamente informata dell'anomalia fetale</a:t>
            </a:r>
            <a:r>
              <a:rPr lang="it-IT" dirty="0" smtClean="0"/>
              <a:t>.</a:t>
            </a:r>
          </a:p>
          <a:p>
            <a:pPr marL="17100" indent="0" algn="ctr">
              <a:spcBef>
                <a:spcPts val="600"/>
              </a:spcBef>
              <a:spcAft>
                <a:spcPts val="600"/>
              </a:spcAft>
              <a:buNone/>
            </a:pPr>
            <a:r>
              <a:rPr lang="it-IT" sz="2800" i="1" dirty="0"/>
              <a:t>Nessun risarcimento spetta ai genitori se il medico non ha rilevato dall’ecografia, l’assenza di un arto del nascituro, trattandosi di un’anomalia fetale non idonea a consentire l’interruzione di gravidanza</a:t>
            </a:r>
            <a:r>
              <a:rPr lang="it-IT" sz="2800" i="1" dirty="0" smtClean="0"/>
              <a:t>.</a:t>
            </a:r>
            <a:endParaRPr lang="it-IT" i="1" dirty="0"/>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14</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sp>
        <p:nvSpPr>
          <p:cNvPr id="12" name="Rettangolo 11"/>
          <p:cNvSpPr/>
          <p:nvPr/>
        </p:nvSpPr>
        <p:spPr>
          <a:xfrm rot="19928794">
            <a:off x="117233" y="2555862"/>
            <a:ext cx="8909535" cy="217716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76200">
            <a:solidFill>
              <a:srgbClr val="002060"/>
            </a:solidFill>
          </a:ln>
        </p:spPr>
        <p:txBody>
          <a:bodyPr anchor="ctr">
            <a:noAutofit/>
          </a:bodyPr>
          <a:lstStyle/>
          <a:p>
            <a:pPr marL="17100" lvl="0" algn="ctr">
              <a:spcBef>
                <a:spcPts val="600"/>
              </a:spcBef>
              <a:spcAft>
                <a:spcPts val="600"/>
              </a:spcAft>
            </a:pPr>
            <a:r>
              <a:rPr lang="it-IT" sz="5400" b="1" dirty="0" smtClean="0">
                <a:solidFill>
                  <a:schemeClr val="bg1"/>
                </a:solidFill>
                <a:effectLst>
                  <a:outerShdw blurRad="38100" dist="38100" dir="2700000" algn="tl">
                    <a:srgbClr val="000000">
                      <a:alpha val="43137"/>
                    </a:srgbClr>
                  </a:outerShdw>
                </a:effectLst>
              </a:rPr>
              <a:t>Onere della prova</a:t>
            </a:r>
          </a:p>
          <a:p>
            <a:pPr marL="17100" lvl="0" algn="ctr">
              <a:spcBef>
                <a:spcPts val="600"/>
              </a:spcBef>
              <a:spcAft>
                <a:spcPts val="600"/>
              </a:spcAft>
            </a:pPr>
            <a:r>
              <a:rPr lang="it-IT" sz="5400" b="1" dirty="0">
                <a:solidFill>
                  <a:schemeClr val="bg1"/>
                </a:solidFill>
                <a:effectLst>
                  <a:outerShdw blurRad="38100" dist="38100" dir="2700000" algn="tl">
                    <a:srgbClr val="000000">
                      <a:alpha val="43137"/>
                    </a:srgbClr>
                  </a:outerShdw>
                </a:effectLst>
              </a:rPr>
              <a:t>SS.UU</a:t>
            </a:r>
            <a:r>
              <a:rPr lang="it-IT" sz="5400" b="1" dirty="0" smtClean="0">
                <a:solidFill>
                  <a:schemeClr val="bg1"/>
                </a:solidFill>
                <a:effectLst>
                  <a:outerShdw blurRad="38100" dist="38100" dir="2700000" algn="tl">
                    <a:srgbClr val="000000">
                      <a:alpha val="43137"/>
                    </a:srgbClr>
                  </a:outerShdw>
                </a:effectLst>
              </a:rPr>
              <a:t>. 25767/15</a:t>
            </a:r>
            <a:endParaRPr lang="it-IT"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5050733"/>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57150">
            <a:solidFill>
              <a:srgbClr val="740000"/>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Quantum …</a:t>
            </a:r>
            <a:endParaRPr lang="it-IT" sz="4800"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rmAutofit/>
          </a:bodyPr>
          <a:lstStyle/>
          <a:p>
            <a:pPr marL="17100" indent="0" algn="ctr">
              <a:spcBef>
                <a:spcPts val="600"/>
              </a:spcBef>
              <a:spcAft>
                <a:spcPts val="600"/>
              </a:spcAft>
              <a:buNone/>
            </a:pPr>
            <a:r>
              <a:rPr lang="it-IT" sz="3600" dirty="0"/>
              <a:t>Il </a:t>
            </a:r>
            <a:r>
              <a:rPr lang="it-IT" sz="3600" b="1" dirty="0">
                <a:solidFill>
                  <a:srgbClr val="FF0000"/>
                </a:solidFill>
                <a:effectLst>
                  <a:outerShdw blurRad="38100" dist="38100" dir="2700000" algn="tl">
                    <a:srgbClr val="000000">
                      <a:alpha val="43137"/>
                    </a:srgbClr>
                  </a:outerShdw>
                </a:effectLst>
              </a:rPr>
              <a:t>giudice</a:t>
            </a:r>
            <a:r>
              <a:rPr lang="it-IT" sz="3600" dirty="0"/>
              <a:t>, nella </a:t>
            </a:r>
            <a:r>
              <a:rPr lang="it-IT" sz="3600" b="1" dirty="0">
                <a:solidFill>
                  <a:srgbClr val="FF0000"/>
                </a:solidFill>
                <a:effectLst>
                  <a:outerShdw blurRad="38100" dist="38100" dir="2700000" algn="tl">
                    <a:srgbClr val="000000">
                      <a:alpha val="43137"/>
                    </a:srgbClr>
                  </a:outerShdw>
                </a:effectLst>
              </a:rPr>
              <a:t>determinazione </a:t>
            </a:r>
            <a:r>
              <a:rPr lang="it-IT" sz="3600" dirty="0"/>
              <a:t>del risarcimento del danno, </a:t>
            </a:r>
            <a:r>
              <a:rPr lang="it-IT" sz="3600" b="1" dirty="0">
                <a:solidFill>
                  <a:srgbClr val="FF0000"/>
                </a:solidFill>
                <a:effectLst>
                  <a:outerShdw blurRad="38100" dist="38100" dir="2700000" algn="tl">
                    <a:srgbClr val="000000">
                      <a:alpha val="43137"/>
                    </a:srgbClr>
                  </a:outerShdw>
                </a:effectLst>
              </a:rPr>
              <a:t>tiene conto </a:t>
            </a:r>
            <a:r>
              <a:rPr lang="it-IT" sz="3600" dirty="0"/>
              <a:t>della </a:t>
            </a:r>
            <a:r>
              <a:rPr lang="it-IT" sz="3600" b="1" dirty="0">
                <a:effectLst>
                  <a:outerShdw blurRad="38100" dist="38100" dir="2700000" algn="tl">
                    <a:srgbClr val="000000">
                      <a:alpha val="43137"/>
                    </a:srgbClr>
                  </a:outerShdw>
                </a:effectLst>
              </a:rPr>
              <a:t>condotta dell'esercente </a:t>
            </a:r>
            <a:r>
              <a:rPr lang="it-IT" sz="3600" dirty="0"/>
              <a:t>la professione sanitaria ai sensi </a:t>
            </a:r>
            <a:endParaRPr lang="it-IT" sz="3600" dirty="0" smtClean="0"/>
          </a:p>
          <a:p>
            <a:pPr marL="474300" indent="-457200">
              <a:spcBef>
                <a:spcPts val="600"/>
              </a:spcBef>
              <a:spcAft>
                <a:spcPts val="600"/>
              </a:spcAft>
            </a:pPr>
            <a:r>
              <a:rPr lang="it-IT" dirty="0" smtClean="0"/>
              <a:t>dell'articolo </a:t>
            </a:r>
            <a:r>
              <a:rPr lang="it-IT" dirty="0"/>
              <a:t>5 della presente </a:t>
            </a:r>
            <a:r>
              <a:rPr lang="it-IT" dirty="0" smtClean="0"/>
              <a:t>Legge, e</a:t>
            </a:r>
          </a:p>
          <a:p>
            <a:pPr marL="474300" indent="-457200">
              <a:spcBef>
                <a:spcPts val="600"/>
              </a:spcBef>
              <a:spcAft>
                <a:spcPts val="600"/>
              </a:spcAft>
            </a:pPr>
            <a:r>
              <a:rPr lang="it-IT" dirty="0" smtClean="0"/>
              <a:t>dell'articolo </a:t>
            </a:r>
            <a:r>
              <a:rPr lang="it-IT" dirty="0"/>
              <a:t>590-sexies del codice penale, introdotto dall'articolo 6 della presente </a:t>
            </a:r>
            <a:r>
              <a:rPr lang="it-IT" dirty="0" smtClean="0"/>
              <a:t>Legge</a:t>
            </a:r>
            <a:endParaRPr lang="it-IT" dirty="0"/>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15</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sp>
        <p:nvSpPr>
          <p:cNvPr id="12" name="Rettangolo 11"/>
          <p:cNvSpPr/>
          <p:nvPr/>
        </p:nvSpPr>
        <p:spPr>
          <a:xfrm rot="19928794">
            <a:off x="117233" y="2340418"/>
            <a:ext cx="8909535" cy="217716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76200">
            <a:solidFill>
              <a:srgbClr val="002060"/>
            </a:solidFill>
          </a:ln>
        </p:spPr>
        <p:txBody>
          <a:bodyPr anchor="ctr">
            <a:noAutofit/>
          </a:bodyPr>
          <a:lstStyle/>
          <a:p>
            <a:pPr marL="17100" lvl="0" algn="ctr">
              <a:spcBef>
                <a:spcPts val="600"/>
              </a:spcBef>
              <a:spcAft>
                <a:spcPts val="600"/>
              </a:spcAft>
            </a:pPr>
            <a:r>
              <a:rPr lang="it-IT" sz="5400" b="1" dirty="0" smtClean="0">
                <a:solidFill>
                  <a:schemeClr val="bg1"/>
                </a:solidFill>
                <a:effectLst>
                  <a:outerShdw blurRad="38100" dist="38100" dir="2700000" algn="tl">
                    <a:srgbClr val="000000">
                      <a:alpha val="43137"/>
                    </a:srgbClr>
                  </a:outerShdw>
                </a:effectLst>
              </a:rPr>
              <a:t>Risarcimento dei danni</a:t>
            </a:r>
            <a:endParaRPr lang="it-IT"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806794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57150">
            <a:solidFill>
              <a:srgbClr val="740000"/>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Buone pratiche - art. 5</a:t>
            </a:r>
            <a:endParaRPr lang="it-IT" sz="4800"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Autofit/>
          </a:bodyPr>
          <a:lstStyle/>
          <a:p>
            <a:pPr marL="17100" indent="0" algn="ctr">
              <a:spcBef>
                <a:spcPts val="600"/>
              </a:spcBef>
              <a:spcAft>
                <a:spcPts val="600"/>
              </a:spcAft>
              <a:buNone/>
            </a:pPr>
            <a:r>
              <a:rPr lang="it-IT" dirty="0"/>
              <a:t>Gli esercenti le professioni sanitarie, nell'esecuzione delle prestazioni sanitarie </a:t>
            </a:r>
            <a:r>
              <a:rPr lang="it-IT" dirty="0" smtClean="0"/>
              <a:t>si </a:t>
            </a:r>
            <a:r>
              <a:rPr lang="it-IT" dirty="0"/>
              <a:t>attengono, </a:t>
            </a:r>
            <a:r>
              <a:rPr lang="it-IT" b="1" dirty="0"/>
              <a:t>salve le specificità del caso concreto</a:t>
            </a:r>
            <a:r>
              <a:rPr lang="it-IT" dirty="0"/>
              <a:t>, alle </a:t>
            </a:r>
            <a:r>
              <a:rPr lang="it-IT" b="1" dirty="0">
                <a:solidFill>
                  <a:srgbClr val="FF0000"/>
                </a:solidFill>
                <a:effectLst>
                  <a:outerShdw blurRad="38100" dist="38100" dir="2700000" algn="tl">
                    <a:srgbClr val="000000">
                      <a:alpha val="43137"/>
                    </a:srgbClr>
                  </a:outerShdw>
                </a:effectLst>
              </a:rPr>
              <a:t>raccomandazioni </a:t>
            </a:r>
            <a:r>
              <a:rPr lang="it-IT" dirty="0"/>
              <a:t>previste dalle </a:t>
            </a:r>
            <a:endParaRPr lang="it-IT" dirty="0" smtClean="0"/>
          </a:p>
          <a:p>
            <a:pPr marL="17100" indent="0" algn="ctr">
              <a:spcBef>
                <a:spcPts val="600"/>
              </a:spcBef>
              <a:spcAft>
                <a:spcPts val="600"/>
              </a:spcAft>
              <a:buNone/>
            </a:pPr>
            <a:r>
              <a:rPr lang="it-IT" sz="4000" b="1" dirty="0" smtClean="0">
                <a:solidFill>
                  <a:srgbClr val="FF0000"/>
                </a:solidFill>
                <a:effectLst>
                  <a:outerShdw blurRad="38100" dist="38100" dir="2700000" algn="tl">
                    <a:srgbClr val="000000">
                      <a:alpha val="43137"/>
                    </a:srgbClr>
                  </a:outerShdw>
                </a:effectLst>
              </a:rPr>
              <a:t>Linee </a:t>
            </a:r>
            <a:r>
              <a:rPr lang="it-IT" sz="4000" b="1" dirty="0">
                <a:solidFill>
                  <a:srgbClr val="FF0000"/>
                </a:solidFill>
                <a:effectLst>
                  <a:outerShdw blurRad="38100" dist="38100" dir="2700000" algn="tl">
                    <a:srgbClr val="000000">
                      <a:alpha val="43137"/>
                    </a:srgbClr>
                  </a:outerShdw>
                </a:effectLst>
              </a:rPr>
              <a:t>Guida </a:t>
            </a:r>
            <a:endParaRPr lang="it-IT" sz="4000" b="1" dirty="0" smtClean="0">
              <a:solidFill>
                <a:srgbClr val="FF0000"/>
              </a:solidFill>
              <a:effectLst>
                <a:outerShdw blurRad="38100" dist="38100" dir="2700000" algn="tl">
                  <a:srgbClr val="000000">
                    <a:alpha val="43137"/>
                  </a:srgbClr>
                </a:outerShdw>
              </a:effectLst>
            </a:endParaRPr>
          </a:p>
          <a:p>
            <a:pPr marL="17100" indent="0" algn="ctr">
              <a:spcBef>
                <a:spcPts val="600"/>
              </a:spcBef>
              <a:spcAft>
                <a:spcPts val="600"/>
              </a:spcAft>
              <a:buNone/>
            </a:pPr>
            <a:r>
              <a:rPr lang="it-IT" sz="2800" dirty="0" smtClean="0"/>
              <a:t>pubblicate ed </a:t>
            </a:r>
            <a:r>
              <a:rPr lang="it-IT" sz="2800" dirty="0"/>
              <a:t>elaborate da enti e istituzioni </a:t>
            </a:r>
            <a:r>
              <a:rPr lang="it-IT" sz="2800" dirty="0" smtClean="0"/>
              <a:t>iscritte </a:t>
            </a:r>
            <a:r>
              <a:rPr lang="it-IT" sz="2800" dirty="0"/>
              <a:t>in apposito elenco istituito </a:t>
            </a:r>
            <a:r>
              <a:rPr lang="it-IT" sz="2800" dirty="0" smtClean="0"/>
              <a:t>con </a:t>
            </a:r>
            <a:r>
              <a:rPr lang="it-IT" sz="2800" dirty="0"/>
              <a:t>Decreto del Ministro della </a:t>
            </a:r>
            <a:r>
              <a:rPr lang="it-IT" sz="2800" dirty="0" smtClean="0"/>
              <a:t>Salute entro 90 giorni </a:t>
            </a:r>
            <a:endParaRPr lang="it-IT" dirty="0" smtClean="0"/>
          </a:p>
          <a:p>
            <a:pPr marL="17100" indent="0" algn="ctr">
              <a:spcBef>
                <a:spcPts val="600"/>
              </a:spcBef>
              <a:spcAft>
                <a:spcPts val="600"/>
              </a:spcAft>
              <a:buNone/>
            </a:pPr>
            <a:r>
              <a:rPr lang="it-IT" dirty="0" smtClean="0"/>
              <a:t>In mancanza alle </a:t>
            </a:r>
            <a:r>
              <a:rPr lang="it-IT" b="1" dirty="0">
                <a:solidFill>
                  <a:srgbClr val="FF0000"/>
                </a:solidFill>
                <a:effectLst>
                  <a:outerShdw blurRad="38100" dist="38100" dir="2700000" algn="tl">
                    <a:srgbClr val="000000">
                      <a:alpha val="43137"/>
                    </a:srgbClr>
                  </a:outerShdw>
                </a:effectLst>
              </a:rPr>
              <a:t>buone pratiche </a:t>
            </a:r>
            <a:r>
              <a:rPr lang="it-IT" b="1" dirty="0" smtClean="0">
                <a:solidFill>
                  <a:srgbClr val="FF0000"/>
                </a:solidFill>
                <a:effectLst>
                  <a:outerShdw blurRad="38100" dist="38100" dir="2700000" algn="tl">
                    <a:srgbClr val="000000">
                      <a:alpha val="43137"/>
                    </a:srgbClr>
                  </a:outerShdw>
                </a:effectLst>
              </a:rPr>
              <a:t>clinico-assistenziali</a:t>
            </a:r>
            <a:endParaRPr lang="it-IT" sz="2400" dirty="0"/>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16</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516" y="980728"/>
            <a:ext cx="8712968"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ttangolo 11"/>
          <p:cNvSpPr/>
          <p:nvPr/>
        </p:nvSpPr>
        <p:spPr>
          <a:xfrm>
            <a:off x="251520" y="3465900"/>
            <a:ext cx="5482200" cy="73798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58068305"/>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32" fill="hold" grpId="0" nodeType="after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circle(out)">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57150">
            <a:solidFill>
              <a:srgbClr val="740000"/>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Art. 590-sexies </a:t>
            </a:r>
            <a:r>
              <a:rPr lang="it-IT" b="1" dirty="0" err="1" smtClean="0">
                <a:solidFill>
                  <a:schemeClr val="bg1"/>
                </a:solidFill>
                <a:effectLst>
                  <a:outerShdw blurRad="38100" dist="38100" dir="2700000" algn="tl">
                    <a:srgbClr val="000000">
                      <a:alpha val="43137"/>
                    </a:srgbClr>
                  </a:outerShdw>
                </a:effectLst>
              </a:rPr>
              <a:t>Cod.Pen</a:t>
            </a:r>
            <a:r>
              <a:rPr lang="it-IT" b="1" dirty="0" smtClean="0">
                <a:solidFill>
                  <a:schemeClr val="bg1"/>
                </a:solidFill>
                <a:effectLst>
                  <a:outerShdw blurRad="38100" dist="38100" dir="2700000" algn="tl">
                    <a:srgbClr val="000000">
                      <a:alpha val="43137"/>
                    </a:srgbClr>
                  </a:outerShdw>
                </a:effectLst>
              </a:rPr>
              <a:t>.</a:t>
            </a:r>
            <a:endParaRPr lang="it-IT" sz="4800"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rmAutofit/>
          </a:bodyPr>
          <a:lstStyle/>
          <a:p>
            <a:pPr marL="17100" indent="0" algn="ctr">
              <a:spcBef>
                <a:spcPts val="600"/>
              </a:spcBef>
              <a:spcAft>
                <a:spcPts val="600"/>
              </a:spcAft>
              <a:buNone/>
            </a:pPr>
            <a:r>
              <a:rPr lang="it-IT" sz="3600" dirty="0" smtClean="0"/>
              <a:t>… qualora </a:t>
            </a:r>
            <a:r>
              <a:rPr lang="it-IT" sz="3600" dirty="0"/>
              <a:t>l'evento si sia verificato a causa di </a:t>
            </a:r>
            <a:r>
              <a:rPr lang="it-IT" sz="3600" b="1" dirty="0">
                <a:solidFill>
                  <a:schemeClr val="accent5">
                    <a:lumMod val="75000"/>
                  </a:schemeClr>
                </a:solidFill>
                <a:effectLst>
                  <a:outerShdw blurRad="38100" dist="38100" dir="2700000" algn="tl">
                    <a:srgbClr val="000000">
                      <a:alpha val="43137"/>
                    </a:srgbClr>
                  </a:outerShdw>
                </a:effectLst>
              </a:rPr>
              <a:t>imperizia</a:t>
            </a:r>
            <a:r>
              <a:rPr lang="it-IT" sz="3600" dirty="0"/>
              <a:t>, la </a:t>
            </a:r>
            <a:r>
              <a:rPr lang="it-IT" sz="3600" b="1" dirty="0"/>
              <a:t>punibilità</a:t>
            </a:r>
            <a:r>
              <a:rPr lang="it-IT" sz="3600" dirty="0"/>
              <a:t> è </a:t>
            </a:r>
            <a:r>
              <a:rPr lang="it-IT" sz="3600" b="1" dirty="0"/>
              <a:t>esclusa</a:t>
            </a:r>
            <a:r>
              <a:rPr lang="it-IT" sz="3600" dirty="0"/>
              <a:t> quando sono rispettate le </a:t>
            </a:r>
            <a:r>
              <a:rPr lang="it-IT" sz="3600" b="1" dirty="0" smtClean="0">
                <a:solidFill>
                  <a:srgbClr val="FF0000"/>
                </a:solidFill>
                <a:effectLst>
                  <a:outerShdw blurRad="38100" dist="38100" dir="2700000" algn="tl">
                    <a:srgbClr val="000000">
                      <a:alpha val="43137"/>
                    </a:srgbClr>
                  </a:outerShdw>
                </a:effectLst>
              </a:rPr>
              <a:t>linee </a:t>
            </a:r>
            <a:r>
              <a:rPr lang="it-IT" sz="3600" b="1" dirty="0">
                <a:solidFill>
                  <a:srgbClr val="FF0000"/>
                </a:solidFill>
                <a:effectLst>
                  <a:outerShdw blurRad="38100" dist="38100" dir="2700000" algn="tl">
                    <a:srgbClr val="000000">
                      <a:alpha val="43137"/>
                    </a:srgbClr>
                  </a:outerShdw>
                </a:effectLst>
              </a:rPr>
              <a:t>guida</a:t>
            </a:r>
            <a:r>
              <a:rPr lang="it-IT" sz="3600" b="1" dirty="0"/>
              <a:t> </a:t>
            </a:r>
            <a:r>
              <a:rPr lang="it-IT" sz="3600" dirty="0" smtClean="0"/>
              <a:t>o, </a:t>
            </a:r>
            <a:r>
              <a:rPr lang="it-IT" sz="3600" dirty="0"/>
              <a:t>in </a:t>
            </a:r>
            <a:r>
              <a:rPr lang="it-IT" sz="3600" dirty="0" smtClean="0"/>
              <a:t>mancanza, </a:t>
            </a:r>
            <a:r>
              <a:rPr lang="it-IT" sz="3600" dirty="0"/>
              <a:t>le </a:t>
            </a:r>
            <a:r>
              <a:rPr lang="it-IT" sz="3600" b="1" dirty="0">
                <a:solidFill>
                  <a:srgbClr val="FF0000"/>
                </a:solidFill>
                <a:effectLst>
                  <a:outerShdw blurRad="38100" dist="38100" dir="2700000" algn="tl">
                    <a:srgbClr val="000000">
                      <a:alpha val="43137"/>
                    </a:srgbClr>
                  </a:outerShdw>
                </a:effectLst>
              </a:rPr>
              <a:t>buone pratiche </a:t>
            </a:r>
            <a:r>
              <a:rPr lang="it-IT" sz="3600" b="1" dirty="0" smtClean="0">
                <a:solidFill>
                  <a:srgbClr val="FF0000"/>
                </a:solidFill>
                <a:effectLst>
                  <a:outerShdw blurRad="38100" dist="38100" dir="2700000" algn="tl">
                    <a:srgbClr val="000000">
                      <a:alpha val="43137"/>
                    </a:srgbClr>
                  </a:outerShdw>
                </a:effectLst>
              </a:rPr>
              <a:t>clinico-assistenziali</a:t>
            </a:r>
            <a:endParaRPr lang="it-IT" sz="3600" b="1" dirty="0"/>
          </a:p>
          <a:p>
            <a:pPr marL="17100" indent="0" algn="ctr">
              <a:spcBef>
                <a:spcPts val="600"/>
              </a:spcBef>
              <a:spcAft>
                <a:spcPts val="600"/>
              </a:spcAft>
              <a:buNone/>
            </a:pPr>
            <a:r>
              <a:rPr lang="it-IT" sz="2800" dirty="0" smtClean="0"/>
              <a:t>sempre </a:t>
            </a:r>
            <a:r>
              <a:rPr lang="it-IT" sz="2800" dirty="0"/>
              <a:t>che le raccomandazioni previste dalle predette linee guida risultino </a:t>
            </a:r>
            <a:r>
              <a:rPr lang="it-IT" sz="2800" b="1" dirty="0"/>
              <a:t>adeguate alle specificità del caso </a:t>
            </a:r>
            <a:r>
              <a:rPr lang="it-IT" sz="2800" b="1" dirty="0" smtClean="0"/>
              <a:t>concreto</a:t>
            </a:r>
            <a:r>
              <a:rPr lang="it-IT" sz="2800" dirty="0" smtClean="0"/>
              <a:t>.</a:t>
            </a:r>
            <a:endParaRPr lang="it-IT" sz="2800" dirty="0"/>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17</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spTree>
    <p:extLst>
      <p:ext uri="{BB962C8B-B14F-4D97-AF65-F5344CB8AC3E}">
        <p14:creationId xmlns:p14="http://schemas.microsoft.com/office/powerpoint/2010/main" val="1620462377"/>
      </p:ext>
    </p:extLst>
  </p:cSld>
  <p:clrMapOvr>
    <a:masterClrMapping/>
  </p:clrMapOvr>
  <p:transition spd="slow">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chemeClr val="accent5">
                  <a:lumMod val="50000"/>
                </a:schemeClr>
              </a:gs>
              <a:gs pos="50000">
                <a:schemeClr val="accent5">
                  <a:lumMod val="75000"/>
                </a:schemeClr>
              </a:gs>
              <a:gs pos="100000">
                <a:srgbClr val="00B050"/>
              </a:gs>
            </a:gsLst>
            <a:path path="circle">
              <a:fillToRect l="100000" b="100000"/>
            </a:path>
            <a:tileRect t="-100000" r="-100000"/>
          </a:gradFill>
          <a:ln w="57150">
            <a:solidFill>
              <a:schemeClr val="accent5">
                <a:lumMod val="50000"/>
              </a:schemeClr>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Esempio di buona pratica …</a:t>
            </a:r>
            <a:endParaRPr lang="it-IT"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Autofit/>
          </a:bodyPr>
          <a:lstStyle/>
          <a:p>
            <a:pPr marL="17100" indent="0" algn="ctr">
              <a:spcBef>
                <a:spcPts val="600"/>
              </a:spcBef>
              <a:spcAft>
                <a:spcPts val="600"/>
              </a:spcAft>
              <a:buNone/>
            </a:pPr>
            <a:r>
              <a:rPr lang="it-IT" sz="4000" b="1" dirty="0">
                <a:solidFill>
                  <a:srgbClr val="FF0000"/>
                </a:solidFill>
                <a:effectLst>
                  <a:outerShdw blurRad="38100" dist="38100" dir="2700000" algn="tl">
                    <a:srgbClr val="000000">
                      <a:alpha val="43137"/>
                    </a:srgbClr>
                  </a:outerShdw>
                </a:effectLst>
              </a:rPr>
              <a:t>Convenzione di </a:t>
            </a:r>
            <a:r>
              <a:rPr lang="it-IT" sz="4000" b="1" dirty="0" smtClean="0">
                <a:solidFill>
                  <a:srgbClr val="FF0000"/>
                </a:solidFill>
                <a:effectLst>
                  <a:outerShdw blurRad="38100" dist="38100" dir="2700000" algn="tl">
                    <a:srgbClr val="000000">
                      <a:alpha val="43137"/>
                    </a:srgbClr>
                  </a:outerShdw>
                </a:effectLst>
              </a:rPr>
              <a:t>Oviedo 1997  </a:t>
            </a:r>
          </a:p>
          <a:p>
            <a:pPr marL="17100" indent="0" algn="ctr">
              <a:spcBef>
                <a:spcPts val="600"/>
              </a:spcBef>
              <a:spcAft>
                <a:spcPts val="600"/>
              </a:spcAft>
              <a:buNone/>
            </a:pPr>
            <a:r>
              <a:rPr lang="it-IT" sz="3600" dirty="0" smtClean="0"/>
              <a:t>Convenzione </a:t>
            </a:r>
            <a:r>
              <a:rPr lang="it-IT" sz="3600" dirty="0"/>
              <a:t>per la protezione dei diritti dell’uomo e la dignità dell’essere umano riguardo alle applicazioni della biologia e della medicina </a:t>
            </a:r>
            <a:endParaRPr lang="it-IT" sz="3600" dirty="0" smtClean="0"/>
          </a:p>
          <a:p>
            <a:pPr marL="17100" indent="0" algn="ctr">
              <a:spcBef>
                <a:spcPts val="600"/>
              </a:spcBef>
              <a:spcAft>
                <a:spcPts val="600"/>
              </a:spcAft>
              <a:buNone/>
            </a:pPr>
            <a:r>
              <a:rPr lang="it-IT" sz="2800" dirty="0" smtClean="0"/>
              <a:t>(</a:t>
            </a:r>
            <a:r>
              <a:rPr lang="it-IT" sz="2800" dirty="0"/>
              <a:t>Convenzione sui diritti dell’uomo e la biomedicina) </a:t>
            </a:r>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18</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sp>
        <p:nvSpPr>
          <p:cNvPr id="12" name="Rettangolo 11"/>
          <p:cNvSpPr/>
          <p:nvPr/>
        </p:nvSpPr>
        <p:spPr>
          <a:xfrm rot="19928794">
            <a:off x="117233" y="2555862"/>
            <a:ext cx="8909535" cy="217716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76200">
            <a:solidFill>
              <a:srgbClr val="002060"/>
            </a:solidFill>
          </a:ln>
        </p:spPr>
        <p:txBody>
          <a:bodyPr anchor="ctr">
            <a:noAutofit/>
          </a:bodyPr>
          <a:lstStyle/>
          <a:p>
            <a:pPr marL="17100" lvl="0" algn="ctr">
              <a:spcBef>
                <a:spcPts val="600"/>
              </a:spcBef>
              <a:spcAft>
                <a:spcPts val="600"/>
              </a:spcAft>
            </a:pPr>
            <a:r>
              <a:rPr lang="it-IT" sz="5400" b="1" dirty="0" smtClean="0">
                <a:solidFill>
                  <a:schemeClr val="bg1"/>
                </a:solidFill>
                <a:effectLst>
                  <a:outerShdw blurRad="38100" dist="38100" dir="2700000" algn="tl">
                    <a:srgbClr val="000000">
                      <a:alpha val="43137"/>
                    </a:srgbClr>
                  </a:outerShdw>
                </a:effectLst>
              </a:rPr>
              <a:t>Consenso informato</a:t>
            </a:r>
            <a:endParaRPr lang="it-IT" sz="5400" b="1" dirty="0">
              <a:solidFill>
                <a:schemeClr val="bg1"/>
              </a:solidFill>
              <a:effectLst>
                <a:outerShdw blurRad="38100" dist="38100" dir="2700000" algn="tl">
                  <a:srgbClr val="000000">
                    <a:alpha val="43137"/>
                  </a:srgbClr>
                </a:outerShdw>
              </a:effectLst>
            </a:endParaRPr>
          </a:p>
        </p:txBody>
      </p:sp>
      <p:sp>
        <p:nvSpPr>
          <p:cNvPr id="14" name="Segnaposto contenuto 2"/>
          <p:cNvSpPr txBox="1">
            <a:spLocks/>
          </p:cNvSpPr>
          <p:nvPr/>
        </p:nvSpPr>
        <p:spPr>
          <a:xfrm>
            <a:off x="259904" y="1133128"/>
            <a:ext cx="8928992" cy="5400600"/>
          </a:xfrm>
          <a:prstGeom prst="rect">
            <a:avLst/>
          </a:prstGeom>
          <a:solidFill>
            <a:schemeClr val="bg1"/>
          </a:solidFill>
          <a:ln w="76200">
            <a:solidFill>
              <a:schemeClr val="bg1">
                <a:lumMod val="50000"/>
              </a:schemeClr>
            </a:solidFill>
          </a:ln>
          <a:scene3d>
            <a:camera prst="orthographicFront"/>
            <a:lightRig rig="threePt" dir="t"/>
          </a:scene3d>
          <a:sp3d>
            <a:bevelT prst="angle"/>
          </a:sp3d>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00" indent="0" algn="ctr">
              <a:spcBef>
                <a:spcPts val="600"/>
              </a:spcBef>
              <a:spcAft>
                <a:spcPts val="600"/>
              </a:spcAft>
              <a:buFont typeface="Arial" panose="020B0604020202020204" pitchFamily="34" charset="0"/>
              <a:buNone/>
            </a:pPr>
            <a:r>
              <a:rPr lang="it-IT" sz="3600" dirty="0" smtClean="0"/>
              <a:t>Un intervento nel campo della salute </a:t>
            </a:r>
            <a:r>
              <a:rPr lang="it-IT" sz="3600" b="1" dirty="0" smtClean="0"/>
              <a:t>non può essere effettuato </a:t>
            </a:r>
            <a:r>
              <a:rPr lang="it-IT" sz="3600" dirty="0" smtClean="0"/>
              <a:t>se non dopo che la </a:t>
            </a:r>
            <a:r>
              <a:rPr lang="it-IT" sz="3600" b="1" dirty="0" smtClean="0"/>
              <a:t>persona interessata abbia dato </a:t>
            </a:r>
            <a:r>
              <a:rPr lang="it-IT" sz="3600" b="1" dirty="0" smtClean="0">
                <a:solidFill>
                  <a:srgbClr val="FF0000"/>
                </a:solidFill>
                <a:effectLst>
                  <a:outerShdw blurRad="38100" dist="38100" dir="2700000" algn="tl">
                    <a:srgbClr val="000000">
                      <a:alpha val="43137"/>
                    </a:srgbClr>
                  </a:outerShdw>
                </a:effectLst>
              </a:rPr>
              <a:t>consenso libero e informato</a:t>
            </a:r>
            <a:r>
              <a:rPr lang="it-IT" dirty="0" smtClean="0"/>
              <a:t> </a:t>
            </a:r>
          </a:p>
          <a:p>
            <a:pPr marL="17100" indent="0" algn="ctr">
              <a:spcBef>
                <a:spcPts val="600"/>
              </a:spcBef>
              <a:spcAft>
                <a:spcPts val="600"/>
              </a:spcAft>
              <a:buFont typeface="Arial" panose="020B0604020202020204" pitchFamily="34" charset="0"/>
              <a:buNone/>
            </a:pPr>
            <a:r>
              <a:rPr lang="it-IT" sz="2800" dirty="0" smtClean="0"/>
              <a:t>Ex art. 5 Convenzione Oviedo: La persona deve ricevere un'</a:t>
            </a:r>
            <a:r>
              <a:rPr lang="it-IT" sz="2800" b="1" dirty="0" smtClean="0"/>
              <a:t>informazione adeguata </a:t>
            </a:r>
            <a:r>
              <a:rPr lang="it-IT" sz="2800" dirty="0" smtClean="0"/>
              <a:t>sullo </a:t>
            </a:r>
            <a:r>
              <a:rPr lang="it-IT" sz="2800" b="1" dirty="0" smtClean="0">
                <a:solidFill>
                  <a:schemeClr val="accent5">
                    <a:lumMod val="75000"/>
                  </a:schemeClr>
                </a:solidFill>
                <a:effectLst>
                  <a:outerShdw blurRad="38100" dist="38100" dir="2700000" algn="tl">
                    <a:srgbClr val="000000">
                      <a:alpha val="43137"/>
                    </a:srgbClr>
                  </a:outerShdw>
                </a:effectLst>
              </a:rPr>
              <a:t>scopo </a:t>
            </a:r>
            <a:r>
              <a:rPr lang="it-IT" sz="2800" dirty="0" smtClean="0"/>
              <a:t>e sulla </a:t>
            </a:r>
            <a:r>
              <a:rPr lang="it-IT" sz="2800" b="1" dirty="0" smtClean="0">
                <a:solidFill>
                  <a:schemeClr val="accent5">
                    <a:lumMod val="75000"/>
                  </a:schemeClr>
                </a:solidFill>
                <a:effectLst>
                  <a:outerShdw blurRad="38100" dist="38100" dir="2700000" algn="tl">
                    <a:srgbClr val="000000">
                      <a:alpha val="43137"/>
                    </a:srgbClr>
                  </a:outerShdw>
                </a:effectLst>
              </a:rPr>
              <a:t>natura</a:t>
            </a:r>
            <a:r>
              <a:rPr lang="it-IT" sz="2800" dirty="0" smtClean="0"/>
              <a:t> dell’intervento e sulle sue </a:t>
            </a:r>
            <a:r>
              <a:rPr lang="it-IT" sz="2800" b="1" dirty="0" smtClean="0">
                <a:solidFill>
                  <a:schemeClr val="accent5">
                    <a:lumMod val="75000"/>
                  </a:schemeClr>
                </a:solidFill>
                <a:effectLst>
                  <a:outerShdw blurRad="38100" dist="38100" dir="2700000" algn="tl">
                    <a:srgbClr val="000000">
                      <a:alpha val="43137"/>
                    </a:srgbClr>
                  </a:outerShdw>
                </a:effectLst>
              </a:rPr>
              <a:t>conseguenze</a:t>
            </a:r>
            <a:r>
              <a:rPr lang="it-IT" sz="2800" dirty="0" smtClean="0"/>
              <a:t> e i suoi </a:t>
            </a:r>
            <a:r>
              <a:rPr lang="it-IT" sz="2800" b="1" dirty="0" smtClean="0">
                <a:solidFill>
                  <a:schemeClr val="accent5">
                    <a:lumMod val="75000"/>
                  </a:schemeClr>
                </a:solidFill>
                <a:effectLst>
                  <a:outerShdw blurRad="38100" dist="38100" dir="2700000" algn="tl">
                    <a:srgbClr val="000000">
                      <a:alpha val="43137"/>
                    </a:srgbClr>
                  </a:outerShdw>
                </a:effectLst>
              </a:rPr>
              <a:t>rischi</a:t>
            </a:r>
            <a:r>
              <a:rPr lang="it-IT" sz="2800" dirty="0" smtClean="0"/>
              <a:t>. </a:t>
            </a:r>
            <a:endParaRPr lang="it-IT" sz="2800" dirty="0"/>
          </a:p>
        </p:txBody>
      </p:sp>
    </p:spTree>
    <p:extLst>
      <p:ext uri="{BB962C8B-B14F-4D97-AF65-F5344CB8AC3E}">
        <p14:creationId xmlns:p14="http://schemas.microsoft.com/office/powerpoint/2010/main" val="292144832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chemeClr val="accent5">
                  <a:lumMod val="50000"/>
                </a:schemeClr>
              </a:gs>
              <a:gs pos="50000">
                <a:schemeClr val="accent5">
                  <a:lumMod val="75000"/>
                </a:schemeClr>
              </a:gs>
              <a:gs pos="100000">
                <a:srgbClr val="00B050"/>
              </a:gs>
            </a:gsLst>
            <a:path path="circle">
              <a:fillToRect l="100000" b="100000"/>
            </a:path>
            <a:tileRect t="-100000" r="-100000"/>
          </a:gradFill>
          <a:ln w="57150">
            <a:solidFill>
              <a:schemeClr val="accent5">
                <a:lumMod val="50000"/>
              </a:schemeClr>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Art. 5 - Convenzione Oviedo</a:t>
            </a:r>
            <a:endParaRPr lang="it-IT"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Autofit/>
          </a:bodyPr>
          <a:lstStyle/>
          <a:p>
            <a:pPr marL="17100" indent="0" algn="ctr">
              <a:spcBef>
                <a:spcPts val="600"/>
              </a:spcBef>
              <a:spcAft>
                <a:spcPts val="600"/>
              </a:spcAft>
              <a:buNone/>
            </a:pPr>
            <a:r>
              <a:rPr lang="it-IT" sz="3600" dirty="0"/>
              <a:t>Un intervento nel campo della salute </a:t>
            </a:r>
            <a:r>
              <a:rPr lang="it-IT" sz="3600" b="1" dirty="0"/>
              <a:t>non può essere effettuato </a:t>
            </a:r>
            <a:r>
              <a:rPr lang="it-IT" sz="3600" dirty="0"/>
              <a:t>se non dopo che la </a:t>
            </a:r>
            <a:r>
              <a:rPr lang="it-IT" sz="3600" b="1" dirty="0"/>
              <a:t>persona interessata abbia dato </a:t>
            </a:r>
            <a:r>
              <a:rPr lang="it-IT" sz="3600" b="1" dirty="0">
                <a:solidFill>
                  <a:srgbClr val="FF0000"/>
                </a:solidFill>
                <a:effectLst>
                  <a:outerShdw blurRad="38100" dist="38100" dir="2700000" algn="tl">
                    <a:srgbClr val="000000">
                      <a:alpha val="43137"/>
                    </a:srgbClr>
                  </a:outerShdw>
                </a:effectLst>
              </a:rPr>
              <a:t>consenso libero e </a:t>
            </a:r>
            <a:r>
              <a:rPr lang="it-IT" sz="3600" b="1" dirty="0" smtClean="0">
                <a:solidFill>
                  <a:srgbClr val="FF0000"/>
                </a:solidFill>
                <a:effectLst>
                  <a:outerShdw blurRad="38100" dist="38100" dir="2700000" algn="tl">
                    <a:srgbClr val="000000">
                      <a:alpha val="43137"/>
                    </a:srgbClr>
                  </a:outerShdw>
                </a:effectLst>
              </a:rPr>
              <a:t>informato</a:t>
            </a:r>
            <a:r>
              <a:rPr lang="it-IT" dirty="0" smtClean="0"/>
              <a:t> </a:t>
            </a:r>
          </a:p>
          <a:p>
            <a:pPr marL="17100" indent="0" algn="ctr">
              <a:spcBef>
                <a:spcPts val="600"/>
              </a:spcBef>
              <a:spcAft>
                <a:spcPts val="600"/>
              </a:spcAft>
              <a:buNone/>
            </a:pPr>
            <a:r>
              <a:rPr lang="it-IT" sz="2800" dirty="0" smtClean="0"/>
              <a:t>La persona deve ricevere un'</a:t>
            </a:r>
            <a:r>
              <a:rPr lang="it-IT" sz="2800" b="1" dirty="0" smtClean="0"/>
              <a:t>informazione </a:t>
            </a:r>
            <a:r>
              <a:rPr lang="it-IT" sz="2800" b="1" dirty="0"/>
              <a:t>adeguata </a:t>
            </a:r>
            <a:r>
              <a:rPr lang="it-IT" sz="2800" dirty="0"/>
              <a:t>sullo </a:t>
            </a:r>
            <a:r>
              <a:rPr lang="it-IT" sz="2800" b="1" dirty="0">
                <a:solidFill>
                  <a:schemeClr val="accent5">
                    <a:lumMod val="75000"/>
                  </a:schemeClr>
                </a:solidFill>
                <a:effectLst>
                  <a:outerShdw blurRad="38100" dist="38100" dir="2700000" algn="tl">
                    <a:srgbClr val="000000">
                      <a:alpha val="43137"/>
                    </a:srgbClr>
                  </a:outerShdw>
                </a:effectLst>
              </a:rPr>
              <a:t>scopo </a:t>
            </a:r>
            <a:r>
              <a:rPr lang="it-IT" sz="2800" dirty="0"/>
              <a:t>e sulla </a:t>
            </a:r>
            <a:r>
              <a:rPr lang="it-IT" sz="2800" b="1" dirty="0">
                <a:solidFill>
                  <a:schemeClr val="accent5">
                    <a:lumMod val="75000"/>
                  </a:schemeClr>
                </a:solidFill>
                <a:effectLst>
                  <a:outerShdw blurRad="38100" dist="38100" dir="2700000" algn="tl">
                    <a:srgbClr val="000000">
                      <a:alpha val="43137"/>
                    </a:srgbClr>
                  </a:outerShdw>
                </a:effectLst>
              </a:rPr>
              <a:t>natura</a:t>
            </a:r>
            <a:r>
              <a:rPr lang="it-IT" sz="2800" dirty="0"/>
              <a:t> dell’intervento e sulle sue </a:t>
            </a:r>
            <a:r>
              <a:rPr lang="it-IT" sz="2800" b="1" dirty="0">
                <a:solidFill>
                  <a:schemeClr val="accent5">
                    <a:lumMod val="75000"/>
                  </a:schemeClr>
                </a:solidFill>
                <a:effectLst>
                  <a:outerShdw blurRad="38100" dist="38100" dir="2700000" algn="tl">
                    <a:srgbClr val="000000">
                      <a:alpha val="43137"/>
                    </a:srgbClr>
                  </a:outerShdw>
                </a:effectLst>
              </a:rPr>
              <a:t>conseguenze</a:t>
            </a:r>
            <a:r>
              <a:rPr lang="it-IT" sz="2800" dirty="0"/>
              <a:t> e i suoi </a:t>
            </a:r>
            <a:r>
              <a:rPr lang="it-IT" sz="2800" b="1" dirty="0">
                <a:solidFill>
                  <a:schemeClr val="accent5">
                    <a:lumMod val="75000"/>
                  </a:schemeClr>
                </a:solidFill>
                <a:effectLst>
                  <a:outerShdw blurRad="38100" dist="38100" dir="2700000" algn="tl">
                    <a:srgbClr val="000000">
                      <a:alpha val="43137"/>
                    </a:srgbClr>
                  </a:outerShdw>
                </a:effectLst>
              </a:rPr>
              <a:t>rischi</a:t>
            </a:r>
            <a:r>
              <a:rPr lang="it-IT" sz="2800" dirty="0"/>
              <a:t>. La persona interessata può, in qualsiasi momento, liberamente </a:t>
            </a:r>
            <a:r>
              <a:rPr lang="it-IT" sz="2800" b="1" dirty="0"/>
              <a:t>ritirare </a:t>
            </a:r>
            <a:r>
              <a:rPr lang="it-IT" sz="2800" dirty="0"/>
              <a:t>il proprio </a:t>
            </a:r>
            <a:r>
              <a:rPr lang="it-IT" sz="2800" dirty="0" smtClean="0"/>
              <a:t>consenso.</a:t>
            </a:r>
            <a:endParaRPr lang="it-IT" sz="2800" dirty="0"/>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19</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spTree>
    <p:extLst>
      <p:ext uri="{BB962C8B-B14F-4D97-AF65-F5344CB8AC3E}">
        <p14:creationId xmlns:p14="http://schemas.microsoft.com/office/powerpoint/2010/main" val="3218064362"/>
      </p:ext>
    </p:extLst>
  </p:cSld>
  <p:clrMapOvr>
    <a:masterClrMapping/>
  </p:clrMapOvr>
  <p:transition spd="slow">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57150">
            <a:solidFill>
              <a:srgbClr val="740000"/>
            </a:solidFill>
          </a:ln>
          <a:scene3d>
            <a:camera prst="orthographicFront"/>
            <a:lightRig rig="threePt" dir="t"/>
          </a:scene3d>
          <a:sp3d>
            <a:bevelT prst="angle"/>
          </a:sp3d>
        </p:spPr>
        <p:txBody>
          <a:bodyPr>
            <a:normAutofit/>
          </a:bodyPr>
          <a:lstStyle/>
          <a:p>
            <a:r>
              <a:rPr lang="it-IT" b="1" dirty="0">
                <a:solidFill>
                  <a:schemeClr val="bg1"/>
                </a:solidFill>
                <a:effectLst>
                  <a:outerShdw blurRad="38100" dist="38100" dir="2700000" algn="tl">
                    <a:srgbClr val="000000">
                      <a:alpha val="43137"/>
                    </a:srgbClr>
                  </a:outerShdw>
                </a:effectLst>
              </a:rPr>
              <a:t>LEGGE 8 marzo 2017, n. </a:t>
            </a:r>
            <a:r>
              <a:rPr lang="it-IT" b="1" dirty="0" smtClean="0">
                <a:solidFill>
                  <a:schemeClr val="bg1"/>
                </a:solidFill>
                <a:effectLst>
                  <a:outerShdw blurRad="38100" dist="38100" dir="2700000" algn="tl">
                    <a:srgbClr val="000000">
                      <a:alpha val="43137"/>
                    </a:srgbClr>
                  </a:outerShdw>
                </a:effectLst>
              </a:rPr>
              <a:t>24</a:t>
            </a:r>
            <a:endParaRPr lang="it-IT"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rmAutofit/>
          </a:bodyPr>
          <a:lstStyle/>
          <a:p>
            <a:pPr marL="17100" indent="0" algn="ctr">
              <a:spcBef>
                <a:spcPts val="600"/>
              </a:spcBef>
              <a:spcAft>
                <a:spcPts val="600"/>
              </a:spcAft>
              <a:buNone/>
            </a:pPr>
            <a:r>
              <a:rPr lang="it-IT" sz="4000" b="1" i="1" dirty="0" smtClean="0">
                <a:effectLst>
                  <a:outerShdw blurRad="38100" dist="38100" dir="2700000" algn="tl">
                    <a:srgbClr val="000000">
                      <a:alpha val="43137"/>
                    </a:srgbClr>
                  </a:outerShdw>
                </a:effectLst>
              </a:rPr>
              <a:t>Disposizioni </a:t>
            </a:r>
            <a:r>
              <a:rPr lang="it-IT" sz="4000" b="1" i="1" dirty="0">
                <a:effectLst>
                  <a:outerShdw blurRad="38100" dist="38100" dir="2700000" algn="tl">
                    <a:srgbClr val="000000">
                      <a:alpha val="43137"/>
                    </a:srgbClr>
                  </a:outerShdw>
                </a:effectLst>
              </a:rPr>
              <a:t>in materia di </a:t>
            </a:r>
            <a:r>
              <a:rPr lang="it-IT" sz="4000" b="1" i="1" dirty="0">
                <a:solidFill>
                  <a:srgbClr val="FF0000"/>
                </a:solidFill>
                <a:effectLst>
                  <a:outerShdw blurRad="38100" dist="38100" dir="2700000" algn="tl">
                    <a:srgbClr val="000000">
                      <a:alpha val="43137"/>
                    </a:srgbClr>
                  </a:outerShdw>
                </a:effectLst>
              </a:rPr>
              <a:t>sicurezza</a:t>
            </a:r>
            <a:r>
              <a:rPr lang="it-IT" sz="4000" b="1" i="1" dirty="0">
                <a:effectLst>
                  <a:outerShdw blurRad="38100" dist="38100" dir="2700000" algn="tl">
                    <a:srgbClr val="000000">
                      <a:alpha val="43137"/>
                    </a:srgbClr>
                  </a:outerShdw>
                </a:effectLst>
              </a:rPr>
              <a:t> delle cure e della persona assistita, nonché in materia di </a:t>
            </a:r>
            <a:r>
              <a:rPr lang="it-IT" sz="4000" b="1" i="1" dirty="0">
                <a:solidFill>
                  <a:srgbClr val="FF0000"/>
                </a:solidFill>
                <a:effectLst>
                  <a:outerShdw blurRad="38100" dist="38100" dir="2700000" algn="tl">
                    <a:srgbClr val="000000">
                      <a:alpha val="43137"/>
                    </a:srgbClr>
                  </a:outerShdw>
                </a:effectLst>
              </a:rPr>
              <a:t>responsabilità</a:t>
            </a:r>
            <a:r>
              <a:rPr lang="it-IT" sz="4000" b="1" i="1" dirty="0">
                <a:effectLst>
                  <a:outerShdw blurRad="38100" dist="38100" dir="2700000" algn="tl">
                    <a:srgbClr val="000000">
                      <a:alpha val="43137"/>
                    </a:srgbClr>
                  </a:outerShdw>
                </a:effectLst>
              </a:rPr>
              <a:t> professionale </a:t>
            </a:r>
            <a:r>
              <a:rPr lang="it-IT" sz="4000" b="1" i="1" dirty="0" smtClean="0">
                <a:effectLst>
                  <a:outerShdw blurRad="38100" dist="38100" dir="2700000" algn="tl">
                    <a:srgbClr val="000000">
                      <a:alpha val="43137"/>
                    </a:srgbClr>
                  </a:outerShdw>
                </a:effectLst>
              </a:rPr>
              <a:t>degli </a:t>
            </a:r>
            <a:r>
              <a:rPr lang="it-IT" sz="4000" b="1" i="1" dirty="0">
                <a:effectLst>
                  <a:outerShdw blurRad="38100" dist="38100" dir="2700000" algn="tl">
                    <a:srgbClr val="000000">
                      <a:alpha val="43137"/>
                    </a:srgbClr>
                  </a:outerShdw>
                </a:effectLst>
              </a:rPr>
              <a:t>esercenti le professioni </a:t>
            </a:r>
            <a:r>
              <a:rPr lang="it-IT" sz="4000" b="1" i="1" dirty="0" smtClean="0">
                <a:effectLst>
                  <a:outerShdw blurRad="38100" dist="38100" dir="2700000" algn="tl">
                    <a:srgbClr val="000000">
                      <a:alpha val="43137"/>
                    </a:srgbClr>
                  </a:outerShdw>
                </a:effectLst>
              </a:rPr>
              <a:t>sanitarie</a:t>
            </a:r>
            <a:endParaRPr lang="it-IT" sz="4000" b="1" i="1" dirty="0">
              <a:effectLst>
                <a:outerShdw blurRad="38100" dist="38100" dir="2700000" algn="tl">
                  <a:srgbClr val="000000">
                    <a:alpha val="43137"/>
                  </a:srgbClr>
                </a:outerShdw>
              </a:effectLst>
            </a:endParaRPr>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2</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spTree>
    <p:extLst>
      <p:ext uri="{BB962C8B-B14F-4D97-AF65-F5344CB8AC3E}">
        <p14:creationId xmlns:p14="http://schemas.microsoft.com/office/powerpoint/2010/main" val="176247270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980728"/>
            <a:ext cx="8928992" cy="5400600"/>
          </a:xfrm>
          <a:solidFill>
            <a:schemeClr val="bg1"/>
          </a:solidFill>
          <a:ln w="76200">
            <a:solidFill>
              <a:schemeClr val="bg1">
                <a:lumMod val="50000"/>
              </a:schemeClr>
            </a:solidFill>
          </a:ln>
          <a:scene3d>
            <a:camera prst="orthographicFront"/>
            <a:lightRig rig="threePt" dir="t"/>
          </a:scene3d>
          <a:sp3d>
            <a:bevelT prst="angle"/>
          </a:sp3d>
        </p:spPr>
        <p:txBody>
          <a:bodyPr anchor="ctr">
            <a:noAutofit/>
          </a:bodyPr>
          <a:lstStyle/>
          <a:p>
            <a:pPr marL="17100" indent="0" algn="ctr">
              <a:spcBef>
                <a:spcPts val="600"/>
              </a:spcBef>
              <a:spcAft>
                <a:spcPts val="600"/>
              </a:spcAft>
              <a:buNone/>
            </a:pPr>
            <a:r>
              <a:rPr lang="it-IT" dirty="0" smtClean="0"/>
              <a:t>Il </a:t>
            </a:r>
            <a:r>
              <a:rPr lang="it-IT" b="1" dirty="0"/>
              <a:t>ginecologo</a:t>
            </a:r>
            <a:r>
              <a:rPr lang="it-IT" dirty="0"/>
              <a:t> </a:t>
            </a:r>
            <a:r>
              <a:rPr lang="it-IT" dirty="0" smtClean="0"/>
              <a:t>che riscontri un'alterazione </a:t>
            </a:r>
            <a:r>
              <a:rPr lang="it-IT" dirty="0"/>
              <a:t>cromosomica </a:t>
            </a:r>
            <a:r>
              <a:rPr lang="it-IT" dirty="0" smtClean="0"/>
              <a:t>del feto </a:t>
            </a:r>
            <a:r>
              <a:rPr lang="it-IT" dirty="0"/>
              <a:t>non può limitarsi a comunicare tale dato alla </a:t>
            </a:r>
            <a:r>
              <a:rPr lang="it-IT" dirty="0" smtClean="0"/>
              <a:t>paziente</a:t>
            </a:r>
            <a:r>
              <a:rPr lang="it-IT" dirty="0"/>
              <a:t>, indirizzandola al </a:t>
            </a:r>
            <a:r>
              <a:rPr lang="it-IT" dirty="0" smtClean="0"/>
              <a:t>laboratorio di </a:t>
            </a:r>
            <a:r>
              <a:rPr lang="it-IT" dirty="0"/>
              <a:t>analisi per </a:t>
            </a:r>
            <a:r>
              <a:rPr lang="it-IT" dirty="0" smtClean="0"/>
              <a:t>approfondimenti</a:t>
            </a:r>
            <a:r>
              <a:rPr lang="it-IT" dirty="0"/>
              <a:t>, atteso che gli </a:t>
            </a:r>
            <a:r>
              <a:rPr lang="it-IT" b="1" dirty="0">
                <a:solidFill>
                  <a:srgbClr val="FF0000"/>
                </a:solidFill>
                <a:effectLst>
                  <a:outerShdw blurRad="38100" dist="38100" dir="2700000" algn="tl">
                    <a:srgbClr val="000000">
                      <a:alpha val="43137"/>
                    </a:srgbClr>
                  </a:outerShdw>
                </a:effectLst>
              </a:rPr>
              <a:t>obblighi di informazione </a:t>
            </a:r>
            <a:r>
              <a:rPr lang="it-IT" dirty="0"/>
              <a:t>a suo carico devono estendersi a tutti gli elementi idonei a consentire </a:t>
            </a:r>
            <a:endParaRPr lang="it-IT" dirty="0" smtClean="0"/>
          </a:p>
          <a:p>
            <a:pPr marL="17100" indent="0" algn="ctr">
              <a:spcBef>
                <a:spcPts val="600"/>
              </a:spcBef>
              <a:spcAft>
                <a:spcPts val="600"/>
              </a:spcAft>
              <a:buNone/>
            </a:pPr>
            <a:r>
              <a:rPr lang="it-IT" dirty="0" smtClean="0"/>
              <a:t>una </a:t>
            </a:r>
            <a:r>
              <a:rPr lang="it-IT" b="1" dirty="0"/>
              <a:t>scelta informata e </a:t>
            </a:r>
            <a:r>
              <a:rPr lang="it-IT" b="1" dirty="0" smtClean="0"/>
              <a:t>consapevole</a:t>
            </a:r>
            <a:r>
              <a:rPr lang="it-IT" dirty="0"/>
              <a:t> </a:t>
            </a:r>
            <a:r>
              <a:rPr lang="it-IT" dirty="0" smtClean="0"/>
              <a:t>o, in altri termini, la formazione </a:t>
            </a:r>
            <a:r>
              <a:rPr lang="it-IT" dirty="0"/>
              <a:t>di un </a:t>
            </a:r>
            <a:r>
              <a:rPr lang="it-IT" b="1" dirty="0"/>
              <a:t>consenso </a:t>
            </a:r>
            <a:r>
              <a:rPr lang="it-IT" b="1" dirty="0" smtClean="0"/>
              <a:t>informato …</a:t>
            </a:r>
            <a:endParaRPr lang="it-IT" b="1" dirty="0"/>
          </a:p>
        </p:txBody>
      </p:sp>
      <p:sp>
        <p:nvSpPr>
          <p:cNvPr id="2" name="Titolo 1"/>
          <p:cNvSpPr>
            <a:spLocks noGrp="1"/>
          </p:cNvSpPr>
          <p:nvPr>
            <p:ph type="title"/>
          </p:nvPr>
        </p:nvSpPr>
        <p:spPr>
          <a:xfrm>
            <a:off x="-1" y="0"/>
            <a:ext cx="8532441" cy="850106"/>
          </a:xfrm>
          <a:gradFill flip="none" rotWithShape="1">
            <a:gsLst>
              <a:gs pos="0">
                <a:schemeClr val="accent5">
                  <a:lumMod val="50000"/>
                </a:schemeClr>
              </a:gs>
              <a:gs pos="50000">
                <a:schemeClr val="accent5">
                  <a:lumMod val="75000"/>
                </a:schemeClr>
              </a:gs>
              <a:gs pos="100000">
                <a:srgbClr val="00B050"/>
              </a:gs>
            </a:gsLst>
            <a:path path="circle">
              <a:fillToRect l="100000" b="100000"/>
            </a:path>
            <a:tileRect t="-100000" r="-100000"/>
          </a:gradFill>
          <a:ln w="57150">
            <a:solidFill>
              <a:schemeClr val="accent5">
                <a:lumMod val="50000"/>
              </a:schemeClr>
            </a:solidFill>
          </a:ln>
          <a:scene3d>
            <a:camera prst="orthographicFront"/>
            <a:lightRig rig="threePt" dir="t"/>
          </a:scene3d>
          <a:sp3d>
            <a:bevelT prst="angle"/>
          </a:sp3d>
        </p:spPr>
        <p:txBody>
          <a:bodyPr>
            <a:normAutofit/>
          </a:bodyPr>
          <a:lstStyle/>
          <a:p>
            <a:r>
              <a:rPr lang="it-IT" b="1" dirty="0" err="1" smtClean="0">
                <a:solidFill>
                  <a:schemeClr val="bg1"/>
                </a:solidFill>
                <a:effectLst>
                  <a:outerShdw blurRad="38100" dist="38100" dir="2700000" algn="tl">
                    <a:srgbClr val="000000">
                      <a:alpha val="43137"/>
                    </a:srgbClr>
                  </a:outerShdw>
                </a:effectLst>
              </a:rPr>
              <a:t>Cass.Civ</a:t>
            </a:r>
            <a:r>
              <a:rPr lang="it-IT" b="1" dirty="0" smtClean="0">
                <a:solidFill>
                  <a:schemeClr val="bg1"/>
                </a:solidFill>
                <a:effectLst>
                  <a:outerShdw blurRad="38100" dist="38100" dir="2700000" algn="tl">
                    <a:srgbClr val="000000">
                      <a:alpha val="43137"/>
                    </a:srgbClr>
                  </a:outerShdw>
                </a:effectLst>
              </a:rPr>
              <a:t>. 28/2/17 n.5004 </a:t>
            </a:r>
            <a:endParaRPr lang="it-IT" b="1" dirty="0">
              <a:solidFill>
                <a:schemeClr val="bg1"/>
              </a:solidFill>
              <a:effectLst>
                <a:outerShdw blurRad="38100" dist="38100" dir="2700000" algn="tl">
                  <a:srgbClr val="000000">
                    <a:alpha val="43137"/>
                  </a:srgbClr>
                </a:outerShdw>
              </a:effectLst>
            </a:endParaRPr>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20</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sp>
        <p:nvSpPr>
          <p:cNvPr id="12" name="Segnaposto contenuto 2"/>
          <p:cNvSpPr txBox="1">
            <a:spLocks/>
          </p:cNvSpPr>
          <p:nvPr/>
        </p:nvSpPr>
        <p:spPr>
          <a:xfrm>
            <a:off x="259904" y="1133128"/>
            <a:ext cx="8928992" cy="5400600"/>
          </a:xfrm>
          <a:prstGeom prst="rect">
            <a:avLst/>
          </a:prstGeom>
          <a:solidFill>
            <a:schemeClr val="bg1"/>
          </a:solidFill>
          <a:ln w="76200">
            <a:solidFill>
              <a:schemeClr val="bg1">
                <a:lumMod val="50000"/>
              </a:schemeClr>
            </a:solidFill>
          </a:ln>
          <a:scene3d>
            <a:camera prst="orthographicFront"/>
            <a:lightRig rig="threePt" dir="t"/>
          </a:scene3d>
          <a:sp3d>
            <a:bevelT prst="angle"/>
          </a:sp3d>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00" indent="0" algn="ctr">
              <a:spcBef>
                <a:spcPts val="600"/>
              </a:spcBef>
              <a:spcAft>
                <a:spcPts val="600"/>
              </a:spcAft>
              <a:buNone/>
            </a:pPr>
            <a:r>
              <a:rPr lang="it-IT" dirty="0" smtClean="0"/>
              <a:t>… a </a:t>
            </a:r>
            <a:r>
              <a:rPr lang="it-IT" dirty="0"/>
              <a:t>propria volta, il </a:t>
            </a:r>
            <a:r>
              <a:rPr lang="it-IT" b="1" dirty="0"/>
              <a:t>laboratorio di analisi </a:t>
            </a:r>
            <a:r>
              <a:rPr lang="it-IT" dirty="0"/>
              <a:t>ed il </a:t>
            </a:r>
            <a:r>
              <a:rPr lang="it-IT" b="1" dirty="0"/>
              <a:t>genetista</a:t>
            </a:r>
            <a:r>
              <a:rPr lang="it-IT" dirty="0"/>
              <a:t> non possono limitarsi alla verifica della esistenza della anomalia, reindirizzando la paziente al ginecologo di fiducia ma, a </a:t>
            </a:r>
            <a:r>
              <a:rPr lang="it-IT" b="1" dirty="0"/>
              <a:t>specifica richiesta della gestante</a:t>
            </a:r>
            <a:r>
              <a:rPr lang="it-IT" dirty="0"/>
              <a:t>, devono </a:t>
            </a:r>
            <a:r>
              <a:rPr lang="it-IT" b="1" dirty="0">
                <a:solidFill>
                  <a:srgbClr val="FF0000"/>
                </a:solidFill>
                <a:effectLst>
                  <a:outerShdw blurRad="38100" dist="38100" dir="2700000" algn="tl">
                    <a:srgbClr val="000000">
                      <a:alpha val="43137"/>
                    </a:srgbClr>
                  </a:outerShdw>
                </a:effectLst>
              </a:rPr>
              <a:t>soddisfare le sue richieste di informazione</a:t>
            </a:r>
            <a:r>
              <a:rPr lang="it-IT" dirty="0"/>
              <a:t> anche in relazione alle più probabili conseguenze delle anomalie </a:t>
            </a:r>
            <a:r>
              <a:rPr lang="it-IT" dirty="0" smtClean="0"/>
              <a:t>riscontrate ...</a:t>
            </a:r>
            <a:endParaRPr lang="it-IT" dirty="0"/>
          </a:p>
        </p:txBody>
      </p:sp>
      <p:sp>
        <p:nvSpPr>
          <p:cNvPr id="14" name="Rettangolo 13"/>
          <p:cNvSpPr/>
          <p:nvPr/>
        </p:nvSpPr>
        <p:spPr>
          <a:xfrm rot="19928794">
            <a:off x="117233" y="2555862"/>
            <a:ext cx="8909535" cy="217716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76200">
            <a:solidFill>
              <a:srgbClr val="002060"/>
            </a:solidFill>
          </a:ln>
        </p:spPr>
        <p:txBody>
          <a:bodyPr anchor="ctr">
            <a:noAutofit/>
          </a:bodyPr>
          <a:lstStyle/>
          <a:p>
            <a:pPr marL="17100" lvl="0" algn="ctr">
              <a:spcBef>
                <a:spcPts val="600"/>
              </a:spcBef>
              <a:spcAft>
                <a:spcPts val="600"/>
              </a:spcAft>
            </a:pPr>
            <a:r>
              <a:rPr lang="it-IT" sz="5400" b="1" dirty="0" smtClean="0">
                <a:solidFill>
                  <a:schemeClr val="bg1"/>
                </a:solidFill>
                <a:effectLst>
                  <a:outerShdw blurRad="38100" dist="38100" dir="2700000" algn="tl">
                    <a:srgbClr val="000000">
                      <a:alpha val="43137"/>
                    </a:srgbClr>
                  </a:outerShdw>
                </a:effectLst>
              </a:rPr>
              <a:t>Obblighi informativi personale e struttura</a:t>
            </a:r>
            <a:endParaRPr lang="it-IT"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3562306"/>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1000"/>
                                        <p:tgtEl>
                                          <p:spTgt spid="14"/>
                                        </p:tgtEl>
                                      </p:cBhvr>
                                    </p:animEffect>
                                    <p:set>
                                      <p:cBhvr>
                                        <p:cTn id="7" dur="1" fill="hold">
                                          <p:stCondLst>
                                            <p:cond delay="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980728"/>
            <a:ext cx="8928992" cy="5400600"/>
          </a:xfrm>
          <a:solidFill>
            <a:schemeClr val="bg1"/>
          </a:solidFill>
          <a:ln w="76200">
            <a:solidFill>
              <a:schemeClr val="bg1">
                <a:lumMod val="50000"/>
              </a:schemeClr>
            </a:solidFill>
          </a:ln>
          <a:scene3d>
            <a:camera prst="orthographicFront"/>
            <a:lightRig rig="threePt" dir="t"/>
          </a:scene3d>
          <a:sp3d>
            <a:bevelT prst="angle"/>
          </a:sp3d>
        </p:spPr>
        <p:txBody>
          <a:bodyPr anchor="ctr">
            <a:noAutofit/>
          </a:bodyPr>
          <a:lstStyle/>
          <a:p>
            <a:pPr marL="17100" indent="0" algn="ctr">
              <a:spcBef>
                <a:spcPts val="600"/>
              </a:spcBef>
              <a:spcAft>
                <a:spcPts val="600"/>
              </a:spcAft>
              <a:buNone/>
            </a:pPr>
            <a:r>
              <a:rPr lang="it-IT" sz="2800" dirty="0" smtClean="0"/>
              <a:t>Qualora </a:t>
            </a:r>
            <a:r>
              <a:rPr lang="it-IT" sz="2800" dirty="0"/>
              <a:t>risulti che un </a:t>
            </a:r>
            <a:r>
              <a:rPr lang="it-IT" sz="2800" b="1" dirty="0" smtClean="0"/>
              <a:t>ginecologo </a:t>
            </a:r>
            <a:r>
              <a:rPr lang="it-IT" sz="2800" dirty="0" smtClean="0"/>
              <a:t>abbia </a:t>
            </a:r>
            <a:r>
              <a:rPr lang="it-IT" sz="2800" b="1" dirty="0">
                <a:solidFill>
                  <a:srgbClr val="FF0000"/>
                </a:solidFill>
                <a:effectLst>
                  <a:outerShdw blurRad="38100" dist="38100" dir="2700000" algn="tl">
                    <a:srgbClr val="000000">
                      <a:alpha val="43137"/>
                    </a:srgbClr>
                  </a:outerShdw>
                </a:effectLst>
              </a:rPr>
              <a:t>omesso </a:t>
            </a:r>
            <a:r>
              <a:rPr lang="it-IT" sz="2800" dirty="0"/>
              <a:t>di prescrivere </a:t>
            </a:r>
            <a:r>
              <a:rPr lang="it-IT" sz="2800" b="1" dirty="0"/>
              <a:t>l’amniocentesi</a:t>
            </a:r>
            <a:r>
              <a:rPr lang="it-IT" sz="2800" dirty="0"/>
              <a:t>, esame che avrebbe evidenziato la peculiare condizione </a:t>
            </a:r>
            <a:r>
              <a:rPr lang="it-IT" sz="2800" dirty="0" smtClean="0"/>
              <a:t>del feto ("</a:t>
            </a:r>
            <a:r>
              <a:rPr lang="it-IT" sz="2800" i="1" dirty="0"/>
              <a:t>sindrome di down</a:t>
            </a:r>
            <a:r>
              <a:rPr lang="it-IT" sz="2800" dirty="0"/>
              <a:t>"), la mera circostanza che, due mesi dopo quella </a:t>
            </a:r>
            <a:r>
              <a:rPr lang="it-IT" sz="2800" b="1" dirty="0">
                <a:solidFill>
                  <a:srgbClr val="FF0000"/>
                </a:solidFill>
                <a:effectLst>
                  <a:outerShdw blurRad="38100" dist="38100" dir="2700000" algn="tl">
                    <a:srgbClr val="000000">
                      <a:alpha val="43137"/>
                    </a:srgbClr>
                  </a:outerShdw>
                </a:effectLst>
              </a:rPr>
              <a:t>prestazione</a:t>
            </a:r>
            <a:r>
              <a:rPr lang="it-IT" sz="2800" dirty="0"/>
              <a:t>, la gestante abbia rifiutato di sottoporsi ad ulteriori accertamenti </a:t>
            </a:r>
            <a:r>
              <a:rPr lang="it-IT" sz="2800" dirty="0" smtClean="0"/>
              <a:t>prenatali, </a:t>
            </a:r>
            <a:r>
              <a:rPr lang="it-IT" sz="2800" dirty="0"/>
              <a:t>non elide l’efficacia causale dell’inadempimento del medico quanto alla </a:t>
            </a:r>
            <a:r>
              <a:rPr lang="it-IT" sz="2800" b="1" dirty="0"/>
              <a:t>perdita della “chance” di conoscere lo stato del </a:t>
            </a:r>
            <a:r>
              <a:rPr lang="it-IT" sz="2800" b="1" dirty="0" smtClean="0"/>
              <a:t>feto …</a:t>
            </a:r>
            <a:endParaRPr lang="it-IT" sz="2800" b="1" dirty="0"/>
          </a:p>
        </p:txBody>
      </p:sp>
      <p:sp>
        <p:nvSpPr>
          <p:cNvPr id="12" name="Segnaposto contenuto 2"/>
          <p:cNvSpPr txBox="1">
            <a:spLocks/>
          </p:cNvSpPr>
          <p:nvPr/>
        </p:nvSpPr>
        <p:spPr>
          <a:xfrm>
            <a:off x="259904" y="1133128"/>
            <a:ext cx="8928992" cy="5400600"/>
          </a:xfrm>
          <a:prstGeom prst="rect">
            <a:avLst/>
          </a:prstGeom>
          <a:solidFill>
            <a:schemeClr val="bg1"/>
          </a:solidFill>
          <a:ln w="76200">
            <a:solidFill>
              <a:schemeClr val="bg1">
                <a:lumMod val="50000"/>
              </a:schemeClr>
            </a:solidFill>
          </a:ln>
          <a:scene3d>
            <a:camera prst="orthographicFront"/>
            <a:lightRig rig="threePt" dir="t"/>
          </a:scene3d>
          <a:sp3d>
            <a:bevelT prst="angle"/>
          </a:sp3d>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00" indent="0" algn="ctr">
              <a:spcBef>
                <a:spcPts val="600"/>
              </a:spcBef>
              <a:spcAft>
                <a:spcPts val="600"/>
              </a:spcAft>
              <a:buFont typeface="Arial" panose="020B0604020202020204" pitchFamily="34" charset="0"/>
              <a:buNone/>
            </a:pPr>
            <a:r>
              <a:rPr lang="it-IT" dirty="0" smtClean="0"/>
              <a:t>… </a:t>
            </a:r>
            <a:r>
              <a:rPr lang="it-IT" sz="2800" dirty="0" smtClean="0"/>
              <a:t>conseguentemente, ove la </a:t>
            </a:r>
            <a:r>
              <a:rPr lang="it-IT" sz="2800" b="1" dirty="0" smtClean="0"/>
              <a:t>gestante </a:t>
            </a:r>
            <a:r>
              <a:rPr lang="it-IT" sz="2800" dirty="0" smtClean="0"/>
              <a:t>lamenti di aver subito un </a:t>
            </a:r>
            <a:r>
              <a:rPr lang="it-IT" sz="2800" b="1" dirty="0" smtClean="0">
                <a:solidFill>
                  <a:srgbClr val="FF0000"/>
                </a:solidFill>
                <a:effectLst>
                  <a:outerShdw blurRad="38100" dist="38100" dir="2700000" algn="tl">
                    <a:srgbClr val="000000">
                      <a:alpha val="43137"/>
                    </a:srgbClr>
                  </a:outerShdw>
                </a:effectLst>
              </a:rPr>
              <a:t>danno alla salute psico-fisica</a:t>
            </a:r>
            <a:r>
              <a:rPr lang="it-IT" sz="2800" dirty="0" smtClean="0"/>
              <a:t>, per aver scoperto la condizione del figlio solo al termine della gravidanza, la </a:t>
            </a:r>
            <a:r>
              <a:rPr lang="it-IT" sz="2800" b="1" dirty="0" smtClean="0"/>
              <a:t>perdita di quella “chance” </a:t>
            </a:r>
            <a:r>
              <a:rPr lang="it-IT" sz="2800" dirty="0" smtClean="0"/>
              <a:t>deve essere considerata </a:t>
            </a:r>
            <a:r>
              <a:rPr lang="it-IT" sz="2800" b="1" dirty="0" smtClean="0"/>
              <a:t>parte del danno ascrivibile all’inadempimento del medico</a:t>
            </a:r>
            <a:r>
              <a:rPr lang="it-IT" sz="2800" dirty="0" smtClean="0"/>
              <a:t>. </a:t>
            </a:r>
          </a:p>
          <a:p>
            <a:pPr marL="17100" indent="0" algn="ctr">
              <a:spcBef>
                <a:spcPts val="600"/>
              </a:spcBef>
              <a:spcAft>
                <a:spcPts val="600"/>
              </a:spcAft>
              <a:buFont typeface="Arial" panose="020B0604020202020204" pitchFamily="34" charset="0"/>
              <a:buNone/>
            </a:pPr>
            <a:r>
              <a:rPr lang="it-IT" b="1" dirty="0" smtClean="0"/>
              <a:t>Il ginecologo che non prescrive l’amniocentesi è responsabile per i danni anche se la donna rifiuta successivamente l’esame …</a:t>
            </a:r>
            <a:endParaRPr lang="it-IT" b="1" dirty="0"/>
          </a:p>
        </p:txBody>
      </p:sp>
      <p:sp>
        <p:nvSpPr>
          <p:cNvPr id="2" name="Titolo 1"/>
          <p:cNvSpPr>
            <a:spLocks noGrp="1"/>
          </p:cNvSpPr>
          <p:nvPr>
            <p:ph type="title"/>
          </p:nvPr>
        </p:nvSpPr>
        <p:spPr>
          <a:xfrm>
            <a:off x="-1" y="0"/>
            <a:ext cx="8532441" cy="850106"/>
          </a:xfrm>
          <a:gradFill flip="none" rotWithShape="1">
            <a:gsLst>
              <a:gs pos="0">
                <a:schemeClr val="accent5">
                  <a:lumMod val="50000"/>
                </a:schemeClr>
              </a:gs>
              <a:gs pos="50000">
                <a:schemeClr val="accent5">
                  <a:lumMod val="75000"/>
                </a:schemeClr>
              </a:gs>
              <a:gs pos="100000">
                <a:srgbClr val="00B050"/>
              </a:gs>
            </a:gsLst>
            <a:path path="circle">
              <a:fillToRect l="100000" b="100000"/>
            </a:path>
            <a:tileRect t="-100000" r="-100000"/>
          </a:gradFill>
          <a:ln w="57150">
            <a:solidFill>
              <a:schemeClr val="accent5">
                <a:lumMod val="50000"/>
              </a:schemeClr>
            </a:solidFill>
          </a:ln>
          <a:scene3d>
            <a:camera prst="orthographicFront"/>
            <a:lightRig rig="threePt" dir="t"/>
          </a:scene3d>
          <a:sp3d>
            <a:bevelT prst="angle"/>
          </a:sp3d>
        </p:spPr>
        <p:txBody>
          <a:bodyPr>
            <a:normAutofit/>
          </a:bodyPr>
          <a:lstStyle/>
          <a:p>
            <a:r>
              <a:rPr lang="it-IT" b="1" dirty="0" err="1" smtClean="0">
                <a:solidFill>
                  <a:schemeClr val="bg1"/>
                </a:solidFill>
                <a:effectLst>
                  <a:outerShdw blurRad="38100" dist="38100" dir="2700000" algn="tl">
                    <a:srgbClr val="000000">
                      <a:alpha val="43137"/>
                    </a:srgbClr>
                  </a:outerShdw>
                </a:effectLst>
              </a:rPr>
              <a:t>Cass.Civ</a:t>
            </a:r>
            <a:r>
              <a:rPr lang="it-IT" b="1" dirty="0" smtClean="0">
                <a:solidFill>
                  <a:schemeClr val="bg1"/>
                </a:solidFill>
                <a:effectLst>
                  <a:outerShdw blurRad="38100" dist="38100" dir="2700000" algn="tl">
                    <a:srgbClr val="000000">
                      <a:alpha val="43137"/>
                    </a:srgbClr>
                  </a:outerShdw>
                </a:effectLst>
              </a:rPr>
              <a:t>. 10/01/2017, n.243</a:t>
            </a:r>
            <a:endParaRPr lang="it-IT" b="1" dirty="0">
              <a:solidFill>
                <a:schemeClr val="bg1"/>
              </a:solidFill>
              <a:effectLst>
                <a:outerShdw blurRad="38100" dist="38100" dir="2700000" algn="tl">
                  <a:srgbClr val="000000">
                    <a:alpha val="43137"/>
                  </a:srgbClr>
                </a:outerShdw>
              </a:effectLst>
            </a:endParaRPr>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21</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spTree>
    <p:extLst>
      <p:ext uri="{BB962C8B-B14F-4D97-AF65-F5344CB8AC3E}">
        <p14:creationId xmlns:p14="http://schemas.microsoft.com/office/powerpoint/2010/main" val="2351687900"/>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57150">
            <a:solidFill>
              <a:srgbClr val="740000"/>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Quantificazione danno</a:t>
            </a:r>
            <a:endParaRPr lang="it-IT" sz="4800"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rmAutofit/>
          </a:bodyPr>
          <a:lstStyle/>
          <a:p>
            <a:pPr marL="17100" indent="0" algn="ctr">
              <a:spcBef>
                <a:spcPts val="600"/>
              </a:spcBef>
              <a:spcAft>
                <a:spcPts val="600"/>
              </a:spcAft>
              <a:buNone/>
            </a:pPr>
            <a:r>
              <a:rPr lang="it-IT" sz="3600" dirty="0" smtClean="0"/>
              <a:t>Il </a:t>
            </a:r>
            <a:r>
              <a:rPr lang="it-IT" sz="3600" b="1" dirty="0">
                <a:solidFill>
                  <a:srgbClr val="FF0000"/>
                </a:solidFill>
                <a:effectLst>
                  <a:outerShdw blurRad="38100" dist="38100" dir="2700000" algn="tl">
                    <a:srgbClr val="000000">
                      <a:alpha val="43137"/>
                    </a:srgbClr>
                  </a:outerShdw>
                </a:effectLst>
              </a:rPr>
              <a:t>danno</a:t>
            </a:r>
            <a:r>
              <a:rPr lang="it-IT" sz="3600" dirty="0">
                <a:solidFill>
                  <a:srgbClr val="FF0000"/>
                </a:solidFill>
                <a:effectLst>
                  <a:outerShdw blurRad="38100" dist="38100" dir="2700000" algn="tl">
                    <a:srgbClr val="000000">
                      <a:alpha val="43137"/>
                    </a:srgbClr>
                  </a:outerShdw>
                </a:effectLst>
              </a:rPr>
              <a:t> </a:t>
            </a:r>
            <a:r>
              <a:rPr lang="it-IT" sz="3600" dirty="0"/>
              <a:t>conseguente all'attività </a:t>
            </a:r>
            <a:r>
              <a:rPr lang="it-IT" sz="3600" dirty="0" smtClean="0"/>
              <a:t>: </a:t>
            </a:r>
          </a:p>
          <a:p>
            <a:pPr marL="588600" indent="-571500">
              <a:spcBef>
                <a:spcPts val="600"/>
              </a:spcBef>
              <a:spcAft>
                <a:spcPts val="600"/>
              </a:spcAft>
            </a:pPr>
            <a:r>
              <a:rPr lang="it-IT" sz="3600" dirty="0" smtClean="0"/>
              <a:t>della </a:t>
            </a:r>
            <a:r>
              <a:rPr lang="it-IT" sz="3600" b="1" dirty="0" smtClean="0"/>
              <a:t>struttura </a:t>
            </a:r>
            <a:r>
              <a:rPr lang="it-IT" sz="3600" dirty="0"/>
              <a:t>sanitaria o sociosanitaria, pubblica o privata, e </a:t>
            </a:r>
            <a:endParaRPr lang="it-IT" sz="3600" dirty="0" smtClean="0"/>
          </a:p>
          <a:p>
            <a:pPr marL="588600" indent="-571500">
              <a:spcBef>
                <a:spcPts val="600"/>
              </a:spcBef>
              <a:spcAft>
                <a:spcPts val="600"/>
              </a:spcAft>
            </a:pPr>
            <a:r>
              <a:rPr lang="it-IT" sz="3600" dirty="0" smtClean="0"/>
              <a:t>dell'</a:t>
            </a:r>
            <a:r>
              <a:rPr lang="it-IT" sz="3600" b="1" dirty="0" smtClean="0"/>
              <a:t>esercente </a:t>
            </a:r>
            <a:r>
              <a:rPr lang="it-IT" sz="3600" dirty="0"/>
              <a:t>la professione sanitaria </a:t>
            </a:r>
            <a:endParaRPr lang="it-IT" sz="3600" dirty="0" smtClean="0"/>
          </a:p>
          <a:p>
            <a:pPr marL="17100" indent="0" algn="ctr">
              <a:spcBef>
                <a:spcPts val="600"/>
              </a:spcBef>
              <a:spcAft>
                <a:spcPts val="600"/>
              </a:spcAft>
              <a:buNone/>
            </a:pPr>
            <a:r>
              <a:rPr lang="it-IT" sz="3600" dirty="0" smtClean="0"/>
              <a:t>è </a:t>
            </a:r>
            <a:r>
              <a:rPr lang="it-IT" sz="3600" b="1" dirty="0">
                <a:solidFill>
                  <a:srgbClr val="FF0000"/>
                </a:solidFill>
                <a:effectLst>
                  <a:outerShdw blurRad="38100" dist="38100" dir="2700000" algn="tl">
                    <a:srgbClr val="000000">
                      <a:alpha val="43137"/>
                    </a:srgbClr>
                  </a:outerShdw>
                </a:effectLst>
              </a:rPr>
              <a:t>risarcito</a:t>
            </a:r>
            <a:r>
              <a:rPr lang="it-IT" sz="3600" dirty="0">
                <a:effectLst>
                  <a:outerShdw blurRad="38100" dist="38100" dir="2700000" algn="tl">
                    <a:srgbClr val="000000">
                      <a:alpha val="43137"/>
                    </a:srgbClr>
                  </a:outerShdw>
                </a:effectLst>
              </a:rPr>
              <a:t> </a:t>
            </a:r>
            <a:r>
              <a:rPr lang="it-IT" sz="3600" dirty="0"/>
              <a:t>sulla base </a:t>
            </a:r>
            <a:r>
              <a:rPr lang="it-IT" sz="3600" dirty="0" smtClean="0"/>
              <a:t>de …</a:t>
            </a:r>
            <a:endParaRPr lang="it-IT" sz="3600" dirty="0"/>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22</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sp>
        <p:nvSpPr>
          <p:cNvPr id="5" name="Rettangolo 4"/>
          <p:cNvSpPr/>
          <p:nvPr/>
        </p:nvSpPr>
        <p:spPr>
          <a:xfrm>
            <a:off x="251520" y="1052736"/>
            <a:ext cx="8640960" cy="5112568"/>
          </a:xfrm>
          <a:prstGeom prst="rect">
            <a:avLst/>
          </a:prstGeom>
          <a:solidFill>
            <a:schemeClr val="bg1"/>
          </a:solidFill>
        </p:spPr>
        <p:txBody>
          <a:bodyPr wrap="square" anchor="ctr">
            <a:noAutofit/>
          </a:bodyPr>
          <a:lstStyle/>
          <a:p>
            <a:pPr marL="17100" lvl="0" algn="ctr">
              <a:spcBef>
                <a:spcPts val="600"/>
              </a:spcBef>
              <a:spcAft>
                <a:spcPts val="600"/>
              </a:spcAft>
            </a:pPr>
            <a:r>
              <a:rPr lang="it-IT" sz="3600" dirty="0" smtClean="0">
                <a:solidFill>
                  <a:srgbClr val="000000"/>
                </a:solidFill>
              </a:rPr>
              <a:t>… le </a:t>
            </a:r>
            <a:r>
              <a:rPr lang="it-IT" sz="4000" b="1" dirty="0" smtClean="0">
                <a:solidFill>
                  <a:schemeClr val="accent5">
                    <a:lumMod val="75000"/>
                  </a:schemeClr>
                </a:solidFill>
                <a:effectLst>
                  <a:outerShdw blurRad="38100" dist="38100" dir="2700000" algn="tl">
                    <a:srgbClr val="000000">
                      <a:alpha val="43137"/>
                    </a:srgbClr>
                  </a:outerShdw>
                </a:effectLst>
              </a:rPr>
              <a:t>tabelle </a:t>
            </a:r>
            <a:endParaRPr lang="it-IT" sz="3600" b="1" dirty="0" smtClean="0">
              <a:solidFill>
                <a:schemeClr val="accent5">
                  <a:lumMod val="75000"/>
                </a:schemeClr>
              </a:solidFill>
              <a:effectLst>
                <a:outerShdw blurRad="38100" dist="38100" dir="2700000" algn="tl">
                  <a:srgbClr val="000000">
                    <a:alpha val="43137"/>
                  </a:srgbClr>
                </a:outerShdw>
              </a:effectLst>
            </a:endParaRPr>
          </a:p>
          <a:p>
            <a:pPr marL="17100" lvl="0" algn="ctr">
              <a:spcBef>
                <a:spcPts val="600"/>
              </a:spcBef>
              <a:spcAft>
                <a:spcPts val="600"/>
              </a:spcAft>
            </a:pPr>
            <a:r>
              <a:rPr lang="it-IT" sz="3600" dirty="0" smtClean="0">
                <a:solidFill>
                  <a:srgbClr val="000000"/>
                </a:solidFill>
              </a:rPr>
              <a:t>degli </a:t>
            </a:r>
            <a:r>
              <a:rPr lang="it-IT" sz="3600" b="1" dirty="0" smtClean="0">
                <a:solidFill>
                  <a:srgbClr val="FF0000"/>
                </a:solidFill>
                <a:effectLst>
                  <a:outerShdw blurRad="38100" dist="38100" dir="2700000" algn="tl">
                    <a:srgbClr val="000000">
                      <a:alpha val="43137"/>
                    </a:srgbClr>
                  </a:outerShdw>
                </a:effectLst>
              </a:rPr>
              <a:t>artt. 138 </a:t>
            </a:r>
            <a:r>
              <a:rPr lang="it-IT" sz="3600" b="1" dirty="0">
                <a:solidFill>
                  <a:srgbClr val="FF0000"/>
                </a:solidFill>
                <a:effectLst>
                  <a:outerShdw blurRad="38100" dist="38100" dir="2700000" algn="tl">
                    <a:srgbClr val="000000">
                      <a:alpha val="43137"/>
                    </a:srgbClr>
                  </a:outerShdw>
                </a:effectLst>
              </a:rPr>
              <a:t>e 139 del Codice delle Assicurazioni </a:t>
            </a:r>
            <a:r>
              <a:rPr lang="it-IT" sz="3600" b="1" dirty="0" smtClean="0">
                <a:solidFill>
                  <a:srgbClr val="FF0000"/>
                </a:solidFill>
                <a:effectLst>
                  <a:outerShdw blurRad="38100" dist="38100" dir="2700000" algn="tl">
                    <a:srgbClr val="000000">
                      <a:alpha val="43137"/>
                    </a:srgbClr>
                  </a:outerShdw>
                </a:effectLst>
              </a:rPr>
              <a:t>Private</a:t>
            </a:r>
            <a:r>
              <a:rPr lang="it-IT" sz="3600" dirty="0">
                <a:solidFill>
                  <a:srgbClr val="000000"/>
                </a:solidFill>
              </a:rPr>
              <a:t> </a:t>
            </a:r>
            <a:endParaRPr lang="it-IT" sz="3600" dirty="0" smtClean="0">
              <a:solidFill>
                <a:srgbClr val="000000"/>
              </a:solidFill>
            </a:endParaRPr>
          </a:p>
          <a:p>
            <a:pPr marL="17100" lvl="0" algn="ctr">
              <a:spcBef>
                <a:spcPts val="600"/>
              </a:spcBef>
              <a:spcAft>
                <a:spcPts val="600"/>
              </a:spcAft>
            </a:pPr>
            <a:r>
              <a:rPr lang="it-IT" sz="2800" dirty="0" smtClean="0">
                <a:solidFill>
                  <a:srgbClr val="000000"/>
                </a:solidFill>
              </a:rPr>
              <a:t>(D.Lgs </a:t>
            </a:r>
            <a:r>
              <a:rPr lang="it-IT" sz="2800" dirty="0">
                <a:solidFill>
                  <a:srgbClr val="000000"/>
                </a:solidFill>
              </a:rPr>
              <a:t>7/9/2005, n. </a:t>
            </a:r>
            <a:r>
              <a:rPr lang="it-IT" sz="2800" dirty="0" smtClean="0">
                <a:solidFill>
                  <a:srgbClr val="000000"/>
                </a:solidFill>
              </a:rPr>
              <a:t>209)</a:t>
            </a:r>
          </a:p>
          <a:p>
            <a:pPr marL="17100" lvl="0" algn="ctr">
              <a:spcBef>
                <a:spcPts val="600"/>
              </a:spcBef>
              <a:spcAft>
                <a:spcPts val="600"/>
              </a:spcAft>
            </a:pPr>
            <a:r>
              <a:rPr lang="it-IT" sz="4000" dirty="0" smtClean="0">
                <a:solidFill>
                  <a:srgbClr val="000000"/>
                </a:solidFill>
              </a:rPr>
              <a:t> </a:t>
            </a:r>
            <a:r>
              <a:rPr lang="it-IT" sz="4000" b="1" dirty="0" smtClean="0">
                <a:solidFill>
                  <a:schemeClr val="accent5">
                    <a:lumMod val="75000"/>
                  </a:schemeClr>
                </a:solidFill>
                <a:effectLst>
                  <a:outerShdw blurRad="38100" dist="38100" dir="2700000" algn="tl">
                    <a:srgbClr val="000000">
                      <a:alpha val="43137"/>
                    </a:srgbClr>
                  </a:outerShdw>
                </a:effectLst>
              </a:rPr>
              <a:t>integrate</a:t>
            </a:r>
            <a:r>
              <a:rPr lang="it-IT" sz="4000" dirty="0" smtClean="0">
                <a:solidFill>
                  <a:srgbClr val="000000"/>
                </a:solidFill>
              </a:rPr>
              <a:t> </a:t>
            </a:r>
          </a:p>
          <a:p>
            <a:pPr marL="17100" lvl="0" algn="ctr">
              <a:spcBef>
                <a:spcPts val="600"/>
              </a:spcBef>
              <a:spcAft>
                <a:spcPts val="600"/>
              </a:spcAft>
            </a:pPr>
            <a:r>
              <a:rPr lang="it-IT" sz="3200" dirty="0" smtClean="0">
                <a:solidFill>
                  <a:srgbClr val="000000"/>
                </a:solidFill>
              </a:rPr>
              <a:t>per </a:t>
            </a:r>
            <a:r>
              <a:rPr lang="it-IT" sz="3200" dirty="0">
                <a:solidFill>
                  <a:srgbClr val="000000"/>
                </a:solidFill>
              </a:rPr>
              <a:t>tener conto delle fattispecie da esse non </a:t>
            </a:r>
            <a:r>
              <a:rPr lang="it-IT" sz="3200" dirty="0" smtClean="0">
                <a:solidFill>
                  <a:srgbClr val="000000"/>
                </a:solidFill>
              </a:rPr>
              <a:t>previste </a:t>
            </a:r>
            <a:r>
              <a:rPr lang="it-IT" sz="3200" dirty="0">
                <a:solidFill>
                  <a:srgbClr val="000000"/>
                </a:solidFill>
              </a:rPr>
              <a:t>afferenti </a:t>
            </a:r>
            <a:r>
              <a:rPr lang="it-IT" sz="3200" dirty="0" smtClean="0">
                <a:solidFill>
                  <a:srgbClr val="000000"/>
                </a:solidFill>
              </a:rPr>
              <a:t>all'attività sanitaria</a:t>
            </a:r>
            <a:endParaRPr lang="it-IT" sz="3200" dirty="0">
              <a:solidFill>
                <a:srgbClr val="000000"/>
              </a:solidFill>
            </a:endParaRPr>
          </a:p>
        </p:txBody>
      </p:sp>
    </p:spTree>
    <p:extLst>
      <p:ext uri="{BB962C8B-B14F-4D97-AF65-F5344CB8AC3E}">
        <p14:creationId xmlns:p14="http://schemas.microsoft.com/office/powerpoint/2010/main" val="2274217176"/>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57150">
            <a:solidFill>
              <a:srgbClr val="740000"/>
            </a:solidFill>
          </a:ln>
          <a:scene3d>
            <a:camera prst="orthographicFront"/>
            <a:lightRig rig="threePt" dir="t"/>
          </a:scene3d>
          <a:sp3d>
            <a:bevelT prst="angle"/>
          </a:sp3d>
        </p:spPr>
        <p:txBody>
          <a:bodyPr>
            <a:normAutofit/>
          </a:bodyPr>
          <a:lstStyle/>
          <a:p>
            <a:r>
              <a:rPr lang="it-IT" b="1" dirty="0" err="1" smtClean="0">
                <a:solidFill>
                  <a:schemeClr val="bg1"/>
                </a:solidFill>
                <a:effectLst>
                  <a:outerShdw blurRad="38100" dist="38100" dir="2700000" algn="tl">
                    <a:srgbClr val="000000">
                      <a:alpha val="43137"/>
                    </a:srgbClr>
                  </a:outerShdw>
                </a:effectLst>
              </a:rPr>
              <a:t>DLgs</a:t>
            </a:r>
            <a:r>
              <a:rPr lang="it-IT" b="1" dirty="0" smtClean="0">
                <a:solidFill>
                  <a:schemeClr val="bg1"/>
                </a:solidFill>
                <a:effectLst>
                  <a:outerShdw blurRad="38100" dist="38100" dir="2700000" algn="tl">
                    <a:srgbClr val="000000">
                      <a:alpha val="43137"/>
                    </a:srgbClr>
                  </a:outerShdw>
                </a:effectLst>
              </a:rPr>
              <a:t> 209/05 - Art. 138</a:t>
            </a:r>
            <a:endParaRPr lang="it-IT" sz="4800"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rmAutofit/>
          </a:bodyPr>
          <a:lstStyle/>
          <a:p>
            <a:pPr marL="17100" indent="0" algn="ctr">
              <a:spcBef>
                <a:spcPts val="600"/>
              </a:spcBef>
              <a:spcAft>
                <a:spcPts val="600"/>
              </a:spcAft>
              <a:buNone/>
            </a:pPr>
            <a:r>
              <a:rPr lang="it-IT" sz="2800" dirty="0" smtClean="0"/>
              <a:t>Con </a:t>
            </a:r>
            <a:r>
              <a:rPr lang="it-IT" sz="2800" b="1" dirty="0" smtClean="0">
                <a:solidFill>
                  <a:srgbClr val="FF0000"/>
                </a:solidFill>
                <a:effectLst>
                  <a:outerShdw blurRad="38100" dist="38100" dir="2700000" algn="tl">
                    <a:srgbClr val="000000">
                      <a:alpha val="43137"/>
                    </a:srgbClr>
                  </a:outerShdw>
                </a:effectLst>
              </a:rPr>
              <a:t>Decreto </a:t>
            </a:r>
            <a:r>
              <a:rPr lang="it-IT" sz="2800" b="1" dirty="0">
                <a:solidFill>
                  <a:srgbClr val="FF0000"/>
                </a:solidFill>
                <a:effectLst>
                  <a:outerShdw blurRad="38100" dist="38100" dir="2700000" algn="tl">
                    <a:srgbClr val="000000">
                      <a:alpha val="43137"/>
                    </a:srgbClr>
                  </a:outerShdw>
                </a:effectLst>
              </a:rPr>
              <a:t>del Presidente della Repubblica</a:t>
            </a:r>
            <a:r>
              <a:rPr lang="it-IT" sz="2800" dirty="0"/>
              <a:t>, previa deliberazione del Consiglio dei Ministri, su proposta del Ministro </a:t>
            </a:r>
            <a:r>
              <a:rPr lang="it-IT" sz="2800" dirty="0" smtClean="0"/>
              <a:t>… si </a:t>
            </a:r>
            <a:r>
              <a:rPr lang="it-IT" sz="2800" dirty="0"/>
              <a:t>provvede alla predisposizione di una specifica </a:t>
            </a:r>
            <a:r>
              <a:rPr lang="it-IT" sz="2800" b="1" dirty="0">
                <a:solidFill>
                  <a:srgbClr val="FF0000"/>
                </a:solidFill>
                <a:effectLst>
                  <a:outerShdw blurRad="38100" dist="38100" dir="2700000" algn="tl">
                    <a:srgbClr val="000000">
                      <a:alpha val="43137"/>
                    </a:srgbClr>
                  </a:outerShdw>
                </a:effectLst>
              </a:rPr>
              <a:t>tabella unica </a:t>
            </a:r>
            <a:r>
              <a:rPr lang="it-IT" sz="2800" dirty="0"/>
              <a:t>su tutto il territorio della Repubblica: </a:t>
            </a:r>
          </a:p>
          <a:p>
            <a:pPr marL="17100" indent="0">
              <a:spcBef>
                <a:spcPts val="600"/>
              </a:spcBef>
              <a:spcAft>
                <a:spcPts val="600"/>
              </a:spcAft>
              <a:buNone/>
            </a:pPr>
            <a:r>
              <a:rPr lang="it-IT" sz="2800" dirty="0"/>
              <a:t>a) delle </a:t>
            </a:r>
            <a:r>
              <a:rPr lang="it-IT" sz="2800" b="1" dirty="0"/>
              <a:t>menomazioni </a:t>
            </a:r>
            <a:r>
              <a:rPr lang="it-IT" sz="2800" dirty="0"/>
              <a:t>alla integrità psicofisica comprese tra dieci e cento </a:t>
            </a:r>
            <a:r>
              <a:rPr lang="it-IT" sz="2800" dirty="0" smtClean="0"/>
              <a:t>punti </a:t>
            </a:r>
            <a:endParaRPr lang="it-IT" sz="2800" dirty="0"/>
          </a:p>
          <a:p>
            <a:pPr marL="17100" indent="0">
              <a:spcBef>
                <a:spcPts val="600"/>
              </a:spcBef>
              <a:spcAft>
                <a:spcPts val="600"/>
              </a:spcAft>
              <a:buNone/>
            </a:pPr>
            <a:r>
              <a:rPr lang="it-IT" sz="2800" dirty="0"/>
              <a:t>b) del </a:t>
            </a:r>
            <a:r>
              <a:rPr lang="it-IT" sz="2800" b="1" dirty="0"/>
              <a:t>valore pecuniario </a:t>
            </a:r>
            <a:r>
              <a:rPr lang="it-IT" sz="2800" dirty="0"/>
              <a:t>da attribuire ad ogni singolo </a:t>
            </a:r>
            <a:r>
              <a:rPr lang="it-IT" sz="2800" b="1" dirty="0"/>
              <a:t>punto </a:t>
            </a:r>
            <a:r>
              <a:rPr lang="it-IT" sz="2800" dirty="0"/>
              <a:t>di invalidità comprensiva dei coefficienti di variazione corrispondenti all'età del soggetto </a:t>
            </a:r>
            <a:r>
              <a:rPr lang="it-IT" sz="2800" dirty="0" smtClean="0"/>
              <a:t>leso</a:t>
            </a:r>
            <a:endParaRPr lang="it-IT" sz="2800" dirty="0"/>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23</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sp>
        <p:nvSpPr>
          <p:cNvPr id="12" name="Rettangolo 11"/>
          <p:cNvSpPr/>
          <p:nvPr/>
        </p:nvSpPr>
        <p:spPr>
          <a:xfrm rot="19928794">
            <a:off x="117233" y="2555862"/>
            <a:ext cx="8909535" cy="2177164"/>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76200">
            <a:solidFill>
              <a:srgbClr val="002060"/>
            </a:solidFill>
          </a:ln>
        </p:spPr>
        <p:txBody>
          <a:bodyPr anchor="ctr">
            <a:noAutofit/>
          </a:bodyPr>
          <a:lstStyle/>
          <a:p>
            <a:pPr marL="17100" lvl="0" algn="ctr">
              <a:spcBef>
                <a:spcPts val="600"/>
              </a:spcBef>
              <a:spcAft>
                <a:spcPts val="600"/>
              </a:spcAft>
            </a:pPr>
            <a:r>
              <a:rPr lang="it-IT" sz="5400" b="1" dirty="0" smtClean="0">
                <a:solidFill>
                  <a:schemeClr val="bg1"/>
                </a:solidFill>
                <a:effectLst>
                  <a:outerShdw blurRad="38100" dist="38100" dir="2700000" algn="tl">
                    <a:srgbClr val="000000">
                      <a:alpha val="43137"/>
                    </a:srgbClr>
                  </a:outerShdw>
                </a:effectLst>
              </a:rPr>
              <a:t>Carenza Legislativa</a:t>
            </a:r>
            <a:endParaRPr lang="it-IT"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794846"/>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grpId="0" nodeType="clickEffect">
                                  <p:stCondLst>
                                    <p:cond delay="0"/>
                                  </p:stCondLst>
                                  <p:childTnLst>
                                    <p:animEffect transition="out" filter="circle(in)">
                                      <p:cBhvr>
                                        <p:cTn id="6" dur="1000"/>
                                        <p:tgtEl>
                                          <p:spTgt spid="12"/>
                                        </p:tgtEl>
                                      </p:cBhvr>
                                    </p:animEffect>
                                    <p:set>
                                      <p:cBhvr>
                                        <p:cTn id="7"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chemeClr val="accent5">
                  <a:lumMod val="50000"/>
                </a:schemeClr>
              </a:gs>
              <a:gs pos="50000">
                <a:schemeClr val="accent5">
                  <a:lumMod val="75000"/>
                </a:schemeClr>
              </a:gs>
              <a:gs pos="100000">
                <a:srgbClr val="00B050"/>
              </a:gs>
            </a:gsLst>
            <a:path path="circle">
              <a:fillToRect l="100000" b="100000"/>
            </a:path>
            <a:tileRect t="-100000" r="-100000"/>
          </a:gradFill>
          <a:ln w="57150">
            <a:solidFill>
              <a:schemeClr val="accent5">
                <a:lumMod val="50000"/>
              </a:schemeClr>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In conclusione …</a:t>
            </a:r>
            <a:endParaRPr lang="it-IT"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rmAutofit/>
          </a:bodyPr>
          <a:lstStyle/>
          <a:p>
            <a:pPr marL="17100" indent="0" algn="ctr">
              <a:spcBef>
                <a:spcPts val="600"/>
              </a:spcBef>
              <a:spcAft>
                <a:spcPts val="1800"/>
              </a:spcAft>
              <a:buNone/>
            </a:pPr>
            <a:r>
              <a:rPr lang="it-IT" sz="4800" b="1" dirty="0" smtClean="0">
                <a:solidFill>
                  <a:schemeClr val="accent5">
                    <a:lumMod val="75000"/>
                  </a:schemeClr>
                </a:solidFill>
                <a:effectLst>
                  <a:outerShdw blurRad="38100" dist="38100" dir="2700000" algn="tl">
                    <a:srgbClr val="000000">
                      <a:alpha val="43137"/>
                    </a:srgbClr>
                  </a:outerShdw>
                </a:effectLst>
              </a:rPr>
              <a:t>Due </a:t>
            </a:r>
            <a:r>
              <a:rPr lang="it-IT" sz="4800" b="1" dirty="0">
                <a:solidFill>
                  <a:schemeClr val="accent5">
                    <a:lumMod val="75000"/>
                  </a:schemeClr>
                </a:solidFill>
                <a:effectLst>
                  <a:outerShdw blurRad="38100" dist="38100" dir="2700000" algn="tl">
                    <a:srgbClr val="000000">
                      <a:alpha val="43137"/>
                    </a:srgbClr>
                  </a:outerShdw>
                </a:effectLst>
              </a:rPr>
              <a:t>importanti novità</a:t>
            </a:r>
            <a:endParaRPr lang="it-IT" sz="4800" b="1" dirty="0" smtClean="0">
              <a:solidFill>
                <a:schemeClr val="accent5">
                  <a:lumMod val="75000"/>
                </a:schemeClr>
              </a:solidFill>
              <a:effectLst>
                <a:outerShdw blurRad="38100" dist="38100" dir="2700000" algn="tl">
                  <a:srgbClr val="000000">
                    <a:alpha val="43137"/>
                  </a:srgbClr>
                </a:outerShdw>
              </a:effectLst>
            </a:endParaRPr>
          </a:p>
          <a:p>
            <a:pPr marL="588600" indent="-571500">
              <a:spcBef>
                <a:spcPts val="600"/>
              </a:spcBef>
              <a:spcAft>
                <a:spcPts val="600"/>
              </a:spcAft>
            </a:pPr>
            <a:r>
              <a:rPr lang="it-IT" sz="4000" dirty="0" smtClean="0"/>
              <a:t>la </a:t>
            </a:r>
            <a:r>
              <a:rPr lang="it-IT" sz="4000" b="1" dirty="0" smtClean="0">
                <a:solidFill>
                  <a:srgbClr val="FF0000"/>
                </a:solidFill>
                <a:effectLst>
                  <a:outerShdw blurRad="38100" dist="38100" dir="2700000" algn="tl">
                    <a:srgbClr val="000000">
                      <a:alpha val="43137"/>
                    </a:srgbClr>
                  </a:outerShdw>
                </a:effectLst>
              </a:rPr>
              <a:t>responsabilità civile</a:t>
            </a:r>
            <a:r>
              <a:rPr lang="it-IT" sz="4000" dirty="0" smtClean="0">
                <a:effectLst>
                  <a:outerShdw blurRad="38100" dist="38100" dir="2700000" algn="tl">
                    <a:srgbClr val="000000">
                      <a:alpha val="43137"/>
                    </a:srgbClr>
                  </a:outerShdw>
                </a:effectLst>
              </a:rPr>
              <a:t> </a:t>
            </a:r>
            <a:r>
              <a:rPr lang="it-IT" sz="4000" dirty="0"/>
              <a:t>del sanitario è qualificata come </a:t>
            </a:r>
            <a:r>
              <a:rPr lang="it-IT" sz="4000" b="1" dirty="0">
                <a:solidFill>
                  <a:srgbClr val="FF0000"/>
                </a:solidFill>
                <a:effectLst>
                  <a:outerShdw blurRad="38100" dist="38100" dir="2700000" algn="tl">
                    <a:srgbClr val="000000">
                      <a:alpha val="43137"/>
                    </a:srgbClr>
                  </a:outerShdw>
                </a:effectLst>
              </a:rPr>
              <a:t>aquiliana</a:t>
            </a:r>
            <a:r>
              <a:rPr lang="it-IT" sz="4000" dirty="0"/>
              <a:t> </a:t>
            </a:r>
            <a:endParaRPr lang="it-IT" sz="4000" dirty="0" smtClean="0"/>
          </a:p>
          <a:p>
            <a:pPr marL="588600" indent="-571500">
              <a:spcBef>
                <a:spcPts val="600"/>
              </a:spcBef>
              <a:spcAft>
                <a:spcPts val="600"/>
              </a:spcAft>
            </a:pPr>
            <a:r>
              <a:rPr lang="it-IT" sz="4000" dirty="0" smtClean="0"/>
              <a:t>il </a:t>
            </a:r>
            <a:r>
              <a:rPr lang="it-IT" sz="4000" b="1" dirty="0">
                <a:solidFill>
                  <a:srgbClr val="FF0000"/>
                </a:solidFill>
                <a:effectLst>
                  <a:outerShdw blurRad="38100" dist="38100" dir="2700000" algn="tl">
                    <a:srgbClr val="000000">
                      <a:alpha val="43137"/>
                    </a:srgbClr>
                  </a:outerShdw>
                </a:effectLst>
              </a:rPr>
              <a:t>danno risarcibile </a:t>
            </a:r>
            <a:r>
              <a:rPr lang="it-IT" sz="4000" dirty="0" smtClean="0"/>
              <a:t>è determinato attraverso </a:t>
            </a:r>
            <a:r>
              <a:rPr lang="it-IT" sz="4000" dirty="0"/>
              <a:t>l’aggancio al </a:t>
            </a:r>
            <a:r>
              <a:rPr lang="it-IT" sz="4000" dirty="0" smtClean="0"/>
              <a:t>Codice </a:t>
            </a:r>
            <a:r>
              <a:rPr lang="it-IT" sz="4000" dirty="0"/>
              <a:t>delle </a:t>
            </a:r>
            <a:r>
              <a:rPr lang="it-IT" sz="4000" dirty="0" smtClean="0"/>
              <a:t>Assicurazioni Private </a:t>
            </a:r>
            <a:endParaRPr lang="it-IT" sz="4000" b="1" dirty="0">
              <a:effectLst>
                <a:outerShdw blurRad="38100" dist="38100" dir="2700000" algn="tl">
                  <a:srgbClr val="000000">
                    <a:alpha val="43137"/>
                  </a:srgbClr>
                </a:outerShdw>
              </a:effectLst>
            </a:endParaRPr>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24</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spTree>
    <p:extLst>
      <p:ext uri="{BB962C8B-B14F-4D97-AF65-F5344CB8AC3E}">
        <p14:creationId xmlns:p14="http://schemas.microsoft.com/office/powerpoint/2010/main" val="103732374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57150">
            <a:solidFill>
              <a:srgbClr val="740000"/>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Art.1-Diritto alla salute</a:t>
            </a:r>
            <a:endParaRPr lang="it-IT"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rmAutofit/>
          </a:bodyPr>
          <a:lstStyle/>
          <a:p>
            <a:pPr marL="17100" indent="0" algn="ctr">
              <a:spcBef>
                <a:spcPts val="600"/>
              </a:spcBef>
              <a:spcAft>
                <a:spcPts val="600"/>
              </a:spcAft>
              <a:buNone/>
            </a:pPr>
            <a:r>
              <a:rPr lang="it-IT" sz="2800" dirty="0" smtClean="0"/>
              <a:t>Si </a:t>
            </a:r>
            <a:r>
              <a:rPr lang="it-IT" sz="2800" dirty="0"/>
              <a:t>realizza </a:t>
            </a:r>
            <a:r>
              <a:rPr lang="it-IT" sz="2800" b="1" dirty="0"/>
              <a:t>anche </a:t>
            </a:r>
            <a:r>
              <a:rPr lang="it-IT" sz="2800" dirty="0"/>
              <a:t>mediante l'insieme di tutte le attività finalizzate alla </a:t>
            </a:r>
            <a:r>
              <a:rPr lang="it-IT" sz="2800" b="1" dirty="0">
                <a:solidFill>
                  <a:srgbClr val="FF0000"/>
                </a:solidFill>
                <a:effectLst>
                  <a:outerShdw blurRad="38100" dist="38100" dir="2700000" algn="tl">
                    <a:srgbClr val="000000">
                      <a:alpha val="43137"/>
                    </a:srgbClr>
                  </a:outerShdw>
                </a:effectLst>
              </a:rPr>
              <a:t>prevenzione </a:t>
            </a:r>
            <a:r>
              <a:rPr lang="it-IT" sz="2800" dirty="0"/>
              <a:t>e alla </a:t>
            </a:r>
            <a:r>
              <a:rPr lang="it-IT" sz="2800" b="1" dirty="0">
                <a:solidFill>
                  <a:srgbClr val="FF0000"/>
                </a:solidFill>
                <a:effectLst>
                  <a:outerShdw blurRad="38100" dist="38100" dir="2700000" algn="tl">
                    <a:srgbClr val="000000">
                      <a:alpha val="43137"/>
                    </a:srgbClr>
                  </a:outerShdw>
                </a:effectLst>
              </a:rPr>
              <a:t>gestione</a:t>
            </a:r>
            <a:r>
              <a:rPr lang="it-IT" sz="2800" dirty="0"/>
              <a:t> del </a:t>
            </a:r>
            <a:r>
              <a:rPr lang="it-IT" sz="2800" b="1" dirty="0">
                <a:solidFill>
                  <a:schemeClr val="accent5">
                    <a:lumMod val="75000"/>
                  </a:schemeClr>
                </a:solidFill>
                <a:effectLst>
                  <a:outerShdw blurRad="38100" dist="38100" dir="2700000" algn="tl">
                    <a:srgbClr val="000000">
                      <a:alpha val="43137"/>
                    </a:srgbClr>
                  </a:outerShdw>
                </a:effectLst>
              </a:rPr>
              <a:t>rischio</a:t>
            </a:r>
            <a:r>
              <a:rPr lang="it-IT" sz="2800" dirty="0"/>
              <a:t> connesso all'erogazione di prestazioni sanitarie e l'</a:t>
            </a:r>
            <a:r>
              <a:rPr lang="it-IT" sz="2800" b="1" dirty="0">
                <a:solidFill>
                  <a:srgbClr val="FF0000"/>
                </a:solidFill>
                <a:effectLst>
                  <a:outerShdw blurRad="38100" dist="38100" dir="2700000" algn="tl">
                    <a:srgbClr val="000000">
                      <a:alpha val="43137"/>
                    </a:srgbClr>
                  </a:outerShdw>
                </a:effectLst>
              </a:rPr>
              <a:t>utilizzo appropriato </a:t>
            </a:r>
            <a:r>
              <a:rPr lang="it-IT" sz="2800" dirty="0"/>
              <a:t>delle </a:t>
            </a:r>
            <a:r>
              <a:rPr lang="it-IT" sz="2800" b="1" dirty="0">
                <a:solidFill>
                  <a:schemeClr val="accent5">
                    <a:lumMod val="75000"/>
                  </a:schemeClr>
                </a:solidFill>
                <a:effectLst>
                  <a:outerShdw blurRad="38100" dist="38100" dir="2700000" algn="tl">
                    <a:srgbClr val="000000">
                      <a:alpha val="43137"/>
                    </a:srgbClr>
                  </a:outerShdw>
                </a:effectLst>
              </a:rPr>
              <a:t>risorse</a:t>
            </a:r>
            <a:r>
              <a:rPr lang="it-IT" sz="2800" dirty="0"/>
              <a:t> strutturali, tecnologiche e organizzative.</a:t>
            </a:r>
          </a:p>
          <a:p>
            <a:pPr marL="17100" indent="0" algn="ctr">
              <a:spcBef>
                <a:spcPts val="600"/>
              </a:spcBef>
              <a:spcAft>
                <a:spcPts val="600"/>
              </a:spcAft>
              <a:buNone/>
            </a:pPr>
            <a:r>
              <a:rPr lang="it-IT" sz="2800" dirty="0" smtClean="0"/>
              <a:t>Attività alle quali è </a:t>
            </a:r>
            <a:r>
              <a:rPr lang="it-IT" sz="2800" dirty="0"/>
              <a:t>tenuto a concorrere </a:t>
            </a:r>
            <a:r>
              <a:rPr lang="it-IT" sz="2800" b="1" dirty="0">
                <a:solidFill>
                  <a:srgbClr val="FF0000"/>
                </a:solidFill>
                <a:effectLst>
                  <a:outerShdw blurRad="38100" dist="38100" dir="2700000" algn="tl">
                    <a:srgbClr val="000000">
                      <a:alpha val="43137"/>
                    </a:srgbClr>
                  </a:outerShdw>
                </a:effectLst>
              </a:rPr>
              <a:t>tutto il personale</a:t>
            </a:r>
            <a:r>
              <a:rPr lang="it-IT" sz="2800" dirty="0"/>
              <a:t>, compresi i </a:t>
            </a:r>
            <a:r>
              <a:rPr lang="it-IT" sz="2800" b="1" dirty="0">
                <a:solidFill>
                  <a:srgbClr val="FF0000"/>
                </a:solidFill>
                <a:effectLst>
                  <a:outerShdw blurRad="38100" dist="38100" dir="2700000" algn="tl">
                    <a:srgbClr val="000000">
                      <a:alpha val="43137"/>
                    </a:srgbClr>
                  </a:outerShdw>
                </a:effectLst>
              </a:rPr>
              <a:t>liberi professionisti </a:t>
            </a:r>
            <a:r>
              <a:rPr lang="it-IT" sz="2800" dirty="0"/>
              <a:t>che </a:t>
            </a:r>
            <a:r>
              <a:rPr lang="it-IT" sz="2800" dirty="0" smtClean="0"/>
              <a:t>operano </a:t>
            </a:r>
            <a:r>
              <a:rPr lang="it-IT" sz="2800" dirty="0"/>
              <a:t>in regime di convenzione con il Servizio </a:t>
            </a:r>
            <a:r>
              <a:rPr lang="it-IT" sz="2800" dirty="0" smtClean="0"/>
              <a:t>Sanitario Nazionale.</a:t>
            </a:r>
            <a:endParaRPr lang="it-IT" sz="2800" dirty="0"/>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3</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sp>
        <p:nvSpPr>
          <p:cNvPr id="12" name="Rettangolo 11"/>
          <p:cNvSpPr/>
          <p:nvPr/>
        </p:nvSpPr>
        <p:spPr>
          <a:xfrm rot="19928794">
            <a:off x="890374" y="2447004"/>
            <a:ext cx="7363252" cy="239488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w="76200">
            <a:solidFill>
              <a:srgbClr val="002060"/>
            </a:solidFill>
          </a:ln>
        </p:spPr>
        <p:txBody>
          <a:bodyPr anchor="ctr">
            <a:noAutofit/>
          </a:bodyPr>
          <a:lstStyle/>
          <a:p>
            <a:pPr marL="17100" lvl="0" algn="ctr">
              <a:spcBef>
                <a:spcPts val="600"/>
              </a:spcBef>
              <a:spcAft>
                <a:spcPts val="600"/>
              </a:spcAft>
            </a:pPr>
            <a:r>
              <a:rPr lang="it-IT" sz="5400" b="1" dirty="0" smtClean="0">
                <a:solidFill>
                  <a:schemeClr val="bg1"/>
                </a:solidFill>
                <a:effectLst>
                  <a:outerShdw blurRad="38100" dist="38100" dir="2700000" algn="tl">
                    <a:srgbClr val="000000">
                      <a:alpha val="43137"/>
                    </a:srgbClr>
                  </a:outerShdw>
                </a:effectLst>
              </a:rPr>
              <a:t>Sicurezza delle cure</a:t>
            </a:r>
            <a:endParaRPr lang="it-IT"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905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57150">
            <a:solidFill>
              <a:srgbClr val="740000"/>
            </a:solidFill>
          </a:ln>
          <a:scene3d>
            <a:camera prst="orthographicFront"/>
            <a:lightRig rig="threePt" dir="t"/>
          </a:scene3d>
          <a:sp3d>
            <a:bevelT prst="angle"/>
          </a:sp3d>
        </p:spPr>
        <p:txBody>
          <a:bodyPr>
            <a:normAutofit/>
          </a:bodyPr>
          <a:lstStyle/>
          <a:p>
            <a:r>
              <a:rPr lang="it-IT" b="1" dirty="0">
                <a:solidFill>
                  <a:schemeClr val="bg1"/>
                </a:solidFill>
                <a:effectLst>
                  <a:outerShdw blurRad="38100" dist="38100" dir="2700000" algn="tl">
                    <a:srgbClr val="000000">
                      <a:alpha val="43137"/>
                    </a:srgbClr>
                  </a:outerShdw>
                </a:effectLst>
              </a:rPr>
              <a:t>O</a:t>
            </a:r>
            <a:r>
              <a:rPr lang="it-IT" b="1" dirty="0" smtClean="0">
                <a:solidFill>
                  <a:schemeClr val="bg1"/>
                </a:solidFill>
                <a:effectLst>
                  <a:outerShdw blurRad="38100" dist="38100" dir="2700000" algn="tl">
                    <a:srgbClr val="000000">
                      <a:alpha val="43137"/>
                    </a:srgbClr>
                  </a:outerShdw>
                </a:effectLst>
              </a:rPr>
              <a:t>bbiettivi del Legislatore</a:t>
            </a:r>
            <a:endParaRPr lang="it-IT"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rmAutofit/>
          </a:bodyPr>
          <a:lstStyle/>
          <a:p>
            <a:pPr marL="17100" indent="0" algn="ctr">
              <a:spcBef>
                <a:spcPts val="600"/>
              </a:spcBef>
              <a:spcAft>
                <a:spcPts val="600"/>
              </a:spcAft>
              <a:buNone/>
            </a:pPr>
            <a:endParaRPr lang="it-IT" sz="4000" b="1" dirty="0">
              <a:effectLst>
                <a:outerShdw blurRad="38100" dist="38100" dir="2700000" algn="tl">
                  <a:srgbClr val="000000">
                    <a:alpha val="43137"/>
                  </a:srgbClr>
                </a:outerShdw>
              </a:effectLst>
            </a:endParaRPr>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4</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pic>
        <p:nvPicPr>
          <p:cNvPr id="5" name="Immagine 4"/>
          <p:cNvPicPr>
            <a:picLocks noChangeAspect="1"/>
          </p:cNvPicPr>
          <p:nvPr/>
        </p:nvPicPr>
        <p:blipFill>
          <a:blip r:embed="rId5"/>
          <a:stretch>
            <a:fillRect/>
          </a:stretch>
        </p:blipFill>
        <p:spPr>
          <a:xfrm>
            <a:off x="179512" y="1052736"/>
            <a:ext cx="4183666" cy="3137750"/>
          </a:xfrm>
          <a:prstGeom prst="rect">
            <a:avLst/>
          </a:prstGeom>
        </p:spPr>
      </p:pic>
      <p:sp>
        <p:nvSpPr>
          <p:cNvPr id="8" name="Rettangolo 7"/>
          <p:cNvSpPr/>
          <p:nvPr/>
        </p:nvSpPr>
        <p:spPr>
          <a:xfrm>
            <a:off x="4664602" y="1052736"/>
            <a:ext cx="4263373" cy="1938992"/>
          </a:xfrm>
          <a:prstGeom prst="rect">
            <a:avLst/>
          </a:prstGeom>
          <a:solidFill>
            <a:schemeClr val="bg1"/>
          </a:solidFill>
        </p:spPr>
        <p:txBody>
          <a:bodyPr wrap="square">
            <a:spAutoFit/>
          </a:bodyPr>
          <a:lstStyle/>
          <a:p>
            <a:pPr>
              <a:spcBef>
                <a:spcPts val="1200"/>
              </a:spcBef>
            </a:pPr>
            <a:r>
              <a:rPr lang="it-IT" sz="6000" b="1" dirty="0" smtClean="0">
                <a:solidFill>
                  <a:srgbClr val="000000"/>
                </a:solidFill>
                <a:effectLst>
                  <a:outerShdw blurRad="38100" dist="38100" dir="2700000" algn="tl">
                    <a:srgbClr val="000000">
                      <a:alpha val="43137"/>
                    </a:srgbClr>
                  </a:outerShdw>
                </a:effectLst>
              </a:rPr>
              <a:t>Garantire</a:t>
            </a:r>
          </a:p>
          <a:p>
            <a:pPr>
              <a:spcAft>
                <a:spcPts val="1200"/>
              </a:spcAft>
            </a:pPr>
            <a:r>
              <a:rPr lang="it-IT" sz="6000" b="1" dirty="0" smtClean="0">
                <a:solidFill>
                  <a:srgbClr val="000000"/>
                </a:solidFill>
                <a:effectLst>
                  <a:outerShdw blurRad="38100" dist="38100" dir="2700000" algn="tl">
                    <a:srgbClr val="000000">
                      <a:alpha val="43137"/>
                    </a:srgbClr>
                  </a:outerShdw>
                </a:effectLst>
              </a:rPr>
              <a:t>Ridurre</a:t>
            </a:r>
          </a:p>
        </p:txBody>
      </p:sp>
      <p:pic>
        <p:nvPicPr>
          <p:cNvPr id="9" name="Immagine 8"/>
          <p:cNvPicPr>
            <a:picLocks noChangeAspect="1"/>
          </p:cNvPicPr>
          <p:nvPr/>
        </p:nvPicPr>
        <p:blipFill>
          <a:blip r:embed="rId6"/>
          <a:stretch>
            <a:fillRect/>
          </a:stretch>
        </p:blipFill>
        <p:spPr>
          <a:xfrm>
            <a:off x="4664603" y="2991728"/>
            <a:ext cx="4299885" cy="3239003"/>
          </a:xfrm>
          <a:prstGeom prst="rect">
            <a:avLst/>
          </a:prstGeom>
        </p:spPr>
      </p:pic>
      <p:pic>
        <p:nvPicPr>
          <p:cNvPr id="12" name="Immagine 11"/>
          <p:cNvPicPr>
            <a:picLocks noChangeAspect="1"/>
          </p:cNvPicPr>
          <p:nvPr/>
        </p:nvPicPr>
        <p:blipFill>
          <a:blip r:embed="rId7"/>
          <a:stretch>
            <a:fillRect/>
          </a:stretch>
        </p:blipFill>
        <p:spPr>
          <a:xfrm>
            <a:off x="251520" y="5589240"/>
            <a:ext cx="4176464" cy="546100"/>
          </a:xfrm>
          <a:prstGeom prst="rect">
            <a:avLst/>
          </a:prstGeom>
        </p:spPr>
      </p:pic>
      <p:pic>
        <p:nvPicPr>
          <p:cNvPr id="14" name="Immagine 13"/>
          <p:cNvPicPr>
            <a:picLocks noChangeAspect="1"/>
          </p:cNvPicPr>
          <p:nvPr/>
        </p:nvPicPr>
        <p:blipFill>
          <a:blip r:embed="rId8"/>
          <a:stretch>
            <a:fillRect/>
          </a:stretch>
        </p:blipFill>
        <p:spPr>
          <a:xfrm>
            <a:off x="179512" y="4437112"/>
            <a:ext cx="4485091" cy="982110"/>
          </a:xfrm>
          <a:prstGeom prst="rect">
            <a:avLst/>
          </a:prstGeom>
        </p:spPr>
      </p:pic>
      <p:sp>
        <p:nvSpPr>
          <p:cNvPr id="15" name="Rettangolo 14"/>
          <p:cNvSpPr/>
          <p:nvPr/>
        </p:nvSpPr>
        <p:spPr>
          <a:xfrm>
            <a:off x="4644008" y="5636301"/>
            <a:ext cx="4211959" cy="3849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82861" y="4406959"/>
            <a:ext cx="4633155" cy="7502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94439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3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out)">
                                      <p:cBhvr>
                                        <p:cTn id="13" dur="2000"/>
                                        <p:tgtEl>
                                          <p:spTgt spid="15"/>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out)">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57150">
            <a:solidFill>
              <a:srgbClr val="740000"/>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Il nuovo ruolo di garante</a:t>
            </a:r>
            <a:endParaRPr lang="it-IT"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Autofit/>
          </a:bodyPr>
          <a:lstStyle/>
          <a:p>
            <a:pPr marL="17100" indent="0">
              <a:spcBef>
                <a:spcPts val="300"/>
              </a:spcBef>
              <a:spcAft>
                <a:spcPts val="300"/>
              </a:spcAft>
              <a:buNone/>
            </a:pPr>
            <a:endParaRPr lang="it-IT" sz="3600" b="1" dirty="0">
              <a:solidFill>
                <a:srgbClr val="92D050"/>
              </a:solidFill>
              <a:effectLst>
                <a:outerShdw blurRad="38100" dist="38100" dir="2700000" algn="tl">
                  <a:srgbClr val="000000">
                    <a:alpha val="43137"/>
                  </a:srgbClr>
                </a:outerShdw>
              </a:effectLst>
            </a:endParaRPr>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5</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pic>
        <p:nvPicPr>
          <p:cNvPr id="5" name="Immagine 4"/>
          <p:cNvPicPr>
            <a:picLocks noChangeAspect="1"/>
          </p:cNvPicPr>
          <p:nvPr/>
        </p:nvPicPr>
        <p:blipFill>
          <a:blip r:embed="rId5"/>
          <a:stretch>
            <a:fillRect/>
          </a:stretch>
        </p:blipFill>
        <p:spPr>
          <a:xfrm>
            <a:off x="3203848" y="1261830"/>
            <a:ext cx="5732235" cy="4903474"/>
          </a:xfrm>
          <a:prstGeom prst="rect">
            <a:avLst/>
          </a:prstGeom>
        </p:spPr>
      </p:pic>
      <p:sp>
        <p:nvSpPr>
          <p:cNvPr id="8" name="Rettangolo 7"/>
          <p:cNvSpPr/>
          <p:nvPr/>
        </p:nvSpPr>
        <p:spPr>
          <a:xfrm>
            <a:off x="179512" y="1138970"/>
            <a:ext cx="3024336" cy="5098341"/>
          </a:xfrm>
          <a:prstGeom prst="rect">
            <a:avLst/>
          </a:prstGeom>
          <a:solidFill>
            <a:schemeClr val="bg1"/>
          </a:solidFill>
        </p:spPr>
        <p:txBody>
          <a:bodyPr wrap="square" anchor="ctr">
            <a:noAutofit/>
          </a:bodyPr>
          <a:lstStyle/>
          <a:p>
            <a:r>
              <a:rPr lang="it-IT" sz="2400" dirty="0" smtClean="0"/>
              <a:t>Le </a:t>
            </a:r>
            <a:r>
              <a:rPr lang="it-IT" sz="2400" b="1" dirty="0" smtClean="0">
                <a:solidFill>
                  <a:srgbClr val="FF0000"/>
                </a:solidFill>
                <a:effectLst>
                  <a:outerShdw blurRad="38100" dist="38100" dir="2700000" algn="tl">
                    <a:srgbClr val="000000">
                      <a:alpha val="43137"/>
                    </a:srgbClr>
                  </a:outerShdw>
                </a:effectLst>
              </a:rPr>
              <a:t>Regioni</a:t>
            </a:r>
            <a:r>
              <a:rPr lang="it-IT" sz="2400" dirty="0" smtClean="0">
                <a:effectLst>
                  <a:outerShdw blurRad="38100" dist="38100" dir="2700000" algn="tl">
                    <a:srgbClr val="000000">
                      <a:alpha val="43137"/>
                    </a:srgbClr>
                  </a:outerShdw>
                </a:effectLst>
              </a:rPr>
              <a:t> </a:t>
            </a:r>
            <a:r>
              <a:rPr lang="it-IT" sz="2400" dirty="0"/>
              <a:t>e le province autonome </a:t>
            </a:r>
            <a:r>
              <a:rPr lang="it-IT" sz="2400" dirty="0" smtClean="0"/>
              <a:t>possono </a:t>
            </a:r>
            <a:r>
              <a:rPr lang="it-IT" sz="2400" dirty="0"/>
              <a:t>affidare all'ufficio del </a:t>
            </a:r>
            <a:r>
              <a:rPr lang="it-IT" sz="2400" b="1" dirty="0">
                <a:solidFill>
                  <a:srgbClr val="FF0000"/>
                </a:solidFill>
                <a:effectLst>
                  <a:outerShdw blurRad="38100" dist="38100" dir="2700000" algn="tl">
                    <a:srgbClr val="000000">
                      <a:alpha val="43137"/>
                    </a:srgbClr>
                  </a:outerShdw>
                </a:effectLst>
              </a:rPr>
              <a:t>Difensore</a:t>
            </a:r>
            <a:r>
              <a:rPr lang="it-IT" sz="2400" dirty="0">
                <a:solidFill>
                  <a:srgbClr val="FF0000"/>
                </a:solidFill>
                <a:effectLst>
                  <a:outerShdw blurRad="38100" dist="38100" dir="2700000" algn="tl">
                    <a:srgbClr val="000000">
                      <a:alpha val="43137"/>
                    </a:srgbClr>
                  </a:outerShdw>
                </a:effectLst>
              </a:rPr>
              <a:t> </a:t>
            </a:r>
            <a:r>
              <a:rPr lang="it-IT" sz="2400" b="1" dirty="0">
                <a:solidFill>
                  <a:srgbClr val="FF0000"/>
                </a:solidFill>
                <a:effectLst>
                  <a:outerShdw blurRad="38100" dist="38100" dir="2700000" algn="tl">
                    <a:srgbClr val="000000">
                      <a:alpha val="43137"/>
                    </a:srgbClr>
                  </a:outerShdw>
                </a:effectLst>
              </a:rPr>
              <a:t>C</a:t>
            </a:r>
            <a:r>
              <a:rPr lang="it-IT" sz="2400" b="1" dirty="0" smtClean="0">
                <a:solidFill>
                  <a:srgbClr val="FF0000"/>
                </a:solidFill>
                <a:effectLst>
                  <a:outerShdw blurRad="38100" dist="38100" dir="2700000" algn="tl">
                    <a:srgbClr val="000000">
                      <a:alpha val="43137"/>
                    </a:srgbClr>
                  </a:outerShdw>
                </a:effectLst>
              </a:rPr>
              <a:t>ivico</a:t>
            </a:r>
            <a:r>
              <a:rPr lang="it-IT" sz="2400" dirty="0" smtClean="0"/>
              <a:t> </a:t>
            </a:r>
            <a:r>
              <a:rPr lang="it-IT" sz="2400" dirty="0"/>
              <a:t>la </a:t>
            </a:r>
            <a:r>
              <a:rPr lang="it-IT" sz="2400" b="1" dirty="0"/>
              <a:t>funzione di garante </a:t>
            </a:r>
            <a:r>
              <a:rPr lang="it-IT" sz="2400" dirty="0"/>
              <a:t>per il diritto alla salute e disciplinarne la struttura organizzativa e il supporto tecnico</a:t>
            </a:r>
          </a:p>
        </p:txBody>
      </p:sp>
      <p:sp>
        <p:nvSpPr>
          <p:cNvPr id="12" name="Rettangolo 11"/>
          <p:cNvSpPr/>
          <p:nvPr/>
        </p:nvSpPr>
        <p:spPr>
          <a:xfrm>
            <a:off x="3251282" y="5601068"/>
            <a:ext cx="3480958" cy="21731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3168353" y="3573016"/>
            <a:ext cx="4211959" cy="3181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443533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48" y="1061068"/>
            <a:ext cx="4258818" cy="517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xfrm>
            <a:off x="-1" y="0"/>
            <a:ext cx="8532441" cy="85010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57150">
            <a:solidFill>
              <a:srgbClr val="740000"/>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Riduzione del contenzioso …</a:t>
            </a:r>
            <a:endParaRPr lang="it-IT"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Autofit/>
          </a:bodyPr>
          <a:lstStyle/>
          <a:p>
            <a:pPr marL="17100" indent="0">
              <a:spcBef>
                <a:spcPts val="300"/>
              </a:spcBef>
              <a:spcAft>
                <a:spcPts val="300"/>
              </a:spcAft>
              <a:buNone/>
            </a:pPr>
            <a:endParaRPr lang="it-IT" sz="3600" b="1" dirty="0">
              <a:solidFill>
                <a:srgbClr val="92D050"/>
              </a:solidFill>
              <a:effectLst>
                <a:outerShdw blurRad="38100" dist="38100" dir="2700000" algn="tl">
                  <a:srgbClr val="000000">
                    <a:alpha val="43137"/>
                  </a:srgbClr>
                </a:outerShdw>
              </a:effectLst>
            </a:endParaRPr>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6</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pic>
        <p:nvPicPr>
          <p:cNvPr id="9" name="Immagine 8"/>
          <p:cNvPicPr>
            <a:picLocks noChangeAspect="1"/>
          </p:cNvPicPr>
          <p:nvPr/>
        </p:nvPicPr>
        <p:blipFill>
          <a:blip r:embed="rId6"/>
          <a:stretch>
            <a:fillRect/>
          </a:stretch>
        </p:blipFill>
        <p:spPr>
          <a:xfrm>
            <a:off x="4572000" y="1135263"/>
            <a:ext cx="4368362" cy="5102049"/>
          </a:xfrm>
          <a:prstGeom prst="rect">
            <a:avLst/>
          </a:prstGeom>
        </p:spPr>
      </p:pic>
      <p:sp>
        <p:nvSpPr>
          <p:cNvPr id="5" name="Rettangolo 4"/>
          <p:cNvSpPr/>
          <p:nvPr/>
        </p:nvSpPr>
        <p:spPr>
          <a:xfrm>
            <a:off x="179512" y="2234926"/>
            <a:ext cx="2557486" cy="19141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4438065" y="2708920"/>
            <a:ext cx="4530744" cy="81178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929816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500"/>
                                        <p:tgtEl>
                                          <p:spTgt spid="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out)">
                                      <p:cBhvr>
                                        <p:cTn id="1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57150">
            <a:solidFill>
              <a:srgbClr val="740000"/>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10 Novità e non solo …</a:t>
            </a:r>
            <a:endParaRPr lang="it-IT"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Autofit/>
          </a:bodyPr>
          <a:lstStyle/>
          <a:p>
            <a:pPr marL="588600" indent="-571500">
              <a:spcBef>
                <a:spcPts val="300"/>
              </a:spcBef>
              <a:spcAft>
                <a:spcPts val="300"/>
              </a:spcAft>
              <a:buFont typeface="+mj-lt"/>
              <a:buAutoNum type="arabicPeriod"/>
            </a:pPr>
            <a:r>
              <a:rPr lang="it-IT" sz="4000" b="1" dirty="0">
                <a:solidFill>
                  <a:srgbClr val="C00000"/>
                </a:solidFill>
                <a:effectLst>
                  <a:outerShdw blurRad="38100" dist="38100" dir="2700000" algn="tl">
                    <a:srgbClr val="000000">
                      <a:alpha val="43137"/>
                    </a:srgbClr>
                  </a:outerShdw>
                </a:effectLst>
              </a:rPr>
              <a:t>Controllo e monitoraggio operato strutture sanitarie </a:t>
            </a:r>
            <a:r>
              <a:rPr lang="it-IT" sz="4000" b="1" dirty="0" smtClean="0">
                <a:solidFill>
                  <a:srgbClr val="C00000"/>
                </a:solidFill>
                <a:effectLst>
                  <a:outerShdw blurRad="38100" dist="38100" dir="2700000" algn="tl">
                    <a:srgbClr val="000000">
                      <a:alpha val="43137"/>
                    </a:srgbClr>
                  </a:outerShdw>
                </a:effectLst>
              </a:rPr>
              <a:t>nazionali</a:t>
            </a:r>
          </a:p>
          <a:p>
            <a:pPr marL="588600" indent="-571500">
              <a:spcBef>
                <a:spcPts val="300"/>
              </a:spcBef>
              <a:spcAft>
                <a:spcPts val="300"/>
              </a:spcAft>
              <a:buFont typeface="+mj-lt"/>
              <a:buAutoNum type="arabicPeriod"/>
            </a:pPr>
            <a:r>
              <a:rPr lang="it-IT" sz="4000" b="1" dirty="0">
                <a:solidFill>
                  <a:srgbClr val="FF0000"/>
                </a:solidFill>
                <a:effectLst>
                  <a:outerShdw blurRad="38100" dist="38100" dir="2700000" algn="tl">
                    <a:srgbClr val="000000">
                      <a:alpha val="43137"/>
                    </a:srgbClr>
                  </a:outerShdw>
                </a:effectLst>
              </a:rPr>
              <a:t>Responsabilità penale del </a:t>
            </a:r>
            <a:r>
              <a:rPr lang="it-IT" sz="4000" b="1" dirty="0" smtClean="0">
                <a:solidFill>
                  <a:srgbClr val="FF0000"/>
                </a:solidFill>
                <a:effectLst>
                  <a:outerShdw blurRad="38100" dist="38100" dir="2700000" algn="tl">
                    <a:srgbClr val="000000">
                      <a:alpha val="43137"/>
                    </a:srgbClr>
                  </a:outerShdw>
                </a:effectLst>
              </a:rPr>
              <a:t>sanitario</a:t>
            </a:r>
          </a:p>
          <a:p>
            <a:pPr marL="588600" indent="-571500">
              <a:spcBef>
                <a:spcPts val="300"/>
              </a:spcBef>
              <a:spcAft>
                <a:spcPts val="300"/>
              </a:spcAft>
              <a:buFont typeface="+mj-lt"/>
              <a:buAutoNum type="arabicPeriod"/>
            </a:pPr>
            <a:r>
              <a:rPr lang="it-IT" sz="4000" b="1" dirty="0">
                <a:solidFill>
                  <a:srgbClr val="FFC000"/>
                </a:solidFill>
                <a:effectLst>
                  <a:outerShdw blurRad="38100" dist="38100" dir="2700000" algn="tl">
                    <a:srgbClr val="000000">
                      <a:alpha val="43137"/>
                    </a:srgbClr>
                  </a:outerShdw>
                </a:effectLst>
              </a:rPr>
              <a:t>Responsabilità civile della struttura e del </a:t>
            </a:r>
            <a:r>
              <a:rPr lang="it-IT" sz="4000" b="1" dirty="0" smtClean="0">
                <a:solidFill>
                  <a:srgbClr val="FFC000"/>
                </a:solidFill>
                <a:effectLst>
                  <a:outerShdw blurRad="38100" dist="38100" dir="2700000" algn="tl">
                    <a:srgbClr val="000000">
                      <a:alpha val="43137"/>
                    </a:srgbClr>
                  </a:outerShdw>
                </a:effectLst>
              </a:rPr>
              <a:t>sanitario</a:t>
            </a:r>
          </a:p>
          <a:p>
            <a:pPr marL="588600" indent="-571500">
              <a:spcBef>
                <a:spcPts val="300"/>
              </a:spcBef>
              <a:spcAft>
                <a:spcPts val="300"/>
              </a:spcAft>
              <a:buFont typeface="+mj-lt"/>
              <a:buAutoNum type="arabicPeriod"/>
            </a:pPr>
            <a:r>
              <a:rPr lang="it-IT" sz="4000" b="1" dirty="0">
                <a:solidFill>
                  <a:srgbClr val="FFFF00"/>
                </a:solidFill>
                <a:effectLst>
                  <a:outerShdw blurRad="38100" dist="38100" dir="2700000" algn="tl">
                    <a:srgbClr val="000000">
                      <a:alpha val="43137"/>
                    </a:srgbClr>
                  </a:outerShdw>
                </a:effectLst>
              </a:rPr>
              <a:t>Condizione di procedibilità</a:t>
            </a:r>
            <a:endParaRPr lang="en-US" sz="4000" b="1" dirty="0">
              <a:solidFill>
                <a:srgbClr val="FFFF00"/>
              </a:solidFill>
              <a:effectLst>
                <a:outerShdw blurRad="38100" dist="38100" dir="2700000" algn="tl">
                  <a:srgbClr val="000000">
                    <a:alpha val="43137"/>
                  </a:srgbClr>
                </a:outerShdw>
              </a:effectLst>
            </a:endParaRPr>
          </a:p>
          <a:p>
            <a:pPr marL="588600" indent="-571500">
              <a:spcBef>
                <a:spcPts val="300"/>
              </a:spcBef>
              <a:spcAft>
                <a:spcPts val="300"/>
              </a:spcAft>
              <a:buFont typeface="+mj-lt"/>
              <a:buAutoNum type="arabicPeriod"/>
            </a:pPr>
            <a:r>
              <a:rPr lang="it-IT" sz="4000" b="1" dirty="0">
                <a:solidFill>
                  <a:srgbClr val="92D050"/>
                </a:solidFill>
                <a:effectLst>
                  <a:outerShdw blurRad="38100" dist="38100" dir="2700000" algn="tl">
                    <a:srgbClr val="000000">
                      <a:alpha val="43137"/>
                    </a:srgbClr>
                  </a:outerShdw>
                </a:effectLst>
              </a:rPr>
              <a:t>Azione di </a:t>
            </a:r>
            <a:r>
              <a:rPr lang="it-IT" sz="4000" b="1" dirty="0" smtClean="0">
                <a:solidFill>
                  <a:srgbClr val="92D050"/>
                </a:solidFill>
                <a:effectLst>
                  <a:outerShdw blurRad="38100" dist="38100" dir="2700000" algn="tl">
                    <a:srgbClr val="000000">
                      <a:alpha val="43137"/>
                    </a:srgbClr>
                  </a:outerShdw>
                </a:effectLst>
              </a:rPr>
              <a:t>rivalsa</a:t>
            </a:r>
            <a:endParaRPr lang="it-IT" sz="3600" b="1" dirty="0">
              <a:solidFill>
                <a:srgbClr val="92D050"/>
              </a:solidFill>
              <a:effectLst>
                <a:outerShdw blurRad="38100" dist="38100" dir="2700000" algn="tl">
                  <a:srgbClr val="000000">
                    <a:alpha val="43137"/>
                  </a:srgbClr>
                </a:outerShdw>
              </a:effectLst>
            </a:endParaRPr>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7</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sp>
        <p:nvSpPr>
          <p:cNvPr id="12" name="Segnaposto contenuto 2"/>
          <p:cNvSpPr txBox="1">
            <a:spLocks/>
          </p:cNvSpPr>
          <p:nvPr/>
        </p:nvSpPr>
        <p:spPr>
          <a:xfrm>
            <a:off x="259904" y="1133128"/>
            <a:ext cx="8928992" cy="5400600"/>
          </a:xfrm>
          <a:prstGeom prst="rect">
            <a:avLst/>
          </a:prstGeom>
          <a:solidFill>
            <a:schemeClr val="bg1"/>
          </a:solidFill>
          <a:ln w="76200">
            <a:solidFill>
              <a:schemeClr val="bg1">
                <a:lumMod val="50000"/>
              </a:schemeClr>
            </a:solidFill>
          </a:ln>
          <a:scene3d>
            <a:camera prst="orthographicFront"/>
            <a:lightRig rig="threePt" dir="t"/>
          </a:scene3d>
          <a:sp3d>
            <a:bevelT prst="angle"/>
          </a:sp3d>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60050" indent="-742950">
              <a:spcBef>
                <a:spcPts val="600"/>
              </a:spcBef>
              <a:spcAft>
                <a:spcPts val="300"/>
              </a:spcAft>
              <a:buFont typeface="+mj-lt"/>
              <a:buAutoNum type="arabicPeriod" startAt="6"/>
            </a:pPr>
            <a:r>
              <a:rPr lang="it-IT" sz="3600" b="1" dirty="0">
                <a:solidFill>
                  <a:srgbClr val="00B050"/>
                </a:solidFill>
                <a:effectLst>
                  <a:outerShdw blurRad="38100" dist="38100" dir="2700000" algn="tl">
                    <a:srgbClr val="000000">
                      <a:alpha val="43137"/>
                    </a:srgbClr>
                  </a:outerShdw>
                </a:effectLst>
              </a:rPr>
              <a:t>Azione di responsabilità </a:t>
            </a:r>
            <a:r>
              <a:rPr lang="it-IT" sz="3600" b="1" dirty="0" smtClean="0">
                <a:solidFill>
                  <a:srgbClr val="00B050"/>
                </a:solidFill>
                <a:effectLst>
                  <a:outerShdw blurRad="38100" dist="38100" dir="2700000" algn="tl">
                    <a:srgbClr val="000000">
                      <a:alpha val="43137"/>
                    </a:srgbClr>
                  </a:outerShdw>
                </a:effectLst>
              </a:rPr>
              <a:t>amministrativa</a:t>
            </a:r>
          </a:p>
          <a:p>
            <a:pPr marL="760050" indent="-742950">
              <a:spcBef>
                <a:spcPts val="600"/>
              </a:spcBef>
              <a:spcAft>
                <a:spcPts val="300"/>
              </a:spcAft>
              <a:buFont typeface="+mj-lt"/>
              <a:buAutoNum type="arabicPeriod" startAt="6"/>
            </a:pPr>
            <a:r>
              <a:rPr lang="it-IT" sz="3600" b="1" dirty="0">
                <a:solidFill>
                  <a:srgbClr val="00B0F0"/>
                </a:solidFill>
                <a:effectLst>
                  <a:outerShdw blurRad="38100" dist="38100" dir="2700000" algn="tl">
                    <a:srgbClr val="000000">
                      <a:alpha val="43137"/>
                    </a:srgbClr>
                  </a:outerShdw>
                </a:effectLst>
              </a:rPr>
              <a:t>Obbligo di </a:t>
            </a:r>
            <a:r>
              <a:rPr lang="it-IT" sz="3600" b="1" dirty="0" smtClean="0">
                <a:solidFill>
                  <a:srgbClr val="00B0F0"/>
                </a:solidFill>
                <a:effectLst>
                  <a:outerShdw blurRad="38100" dist="38100" dir="2700000" algn="tl">
                    <a:srgbClr val="000000">
                      <a:alpha val="43137"/>
                    </a:srgbClr>
                  </a:outerShdw>
                </a:effectLst>
              </a:rPr>
              <a:t>assicurazione</a:t>
            </a:r>
          </a:p>
          <a:p>
            <a:pPr marL="760050" indent="-742950">
              <a:spcBef>
                <a:spcPts val="600"/>
              </a:spcBef>
              <a:spcAft>
                <a:spcPts val="300"/>
              </a:spcAft>
              <a:buFont typeface="+mj-lt"/>
              <a:buAutoNum type="arabicPeriod" startAt="6"/>
            </a:pPr>
            <a:r>
              <a:rPr lang="it-IT" sz="3600" b="1" dirty="0">
                <a:solidFill>
                  <a:srgbClr val="0070C0"/>
                </a:solidFill>
                <a:effectLst>
                  <a:outerShdw blurRad="38100" dist="38100" dir="2700000" algn="tl">
                    <a:srgbClr val="000000">
                      <a:alpha val="43137"/>
                    </a:srgbClr>
                  </a:outerShdw>
                </a:effectLst>
              </a:rPr>
              <a:t>Azione diretta del soggetto </a:t>
            </a:r>
            <a:r>
              <a:rPr lang="it-IT" sz="3600" b="1" dirty="0" smtClean="0">
                <a:solidFill>
                  <a:srgbClr val="0070C0"/>
                </a:solidFill>
                <a:effectLst>
                  <a:outerShdw blurRad="38100" dist="38100" dir="2700000" algn="tl">
                    <a:srgbClr val="000000">
                      <a:alpha val="43137"/>
                    </a:srgbClr>
                  </a:outerShdw>
                </a:effectLst>
              </a:rPr>
              <a:t>danneggiato</a:t>
            </a:r>
          </a:p>
          <a:p>
            <a:pPr marL="760050" indent="-742950">
              <a:spcBef>
                <a:spcPts val="600"/>
              </a:spcBef>
              <a:spcAft>
                <a:spcPts val="300"/>
              </a:spcAft>
              <a:buFont typeface="+mj-lt"/>
              <a:buAutoNum type="arabicPeriod" startAt="6"/>
            </a:pPr>
            <a:r>
              <a:rPr lang="it-IT" sz="3600" b="1" dirty="0">
                <a:solidFill>
                  <a:srgbClr val="002060"/>
                </a:solidFill>
                <a:effectLst>
                  <a:outerShdw blurRad="38100" dist="38100" dir="2700000" algn="tl">
                    <a:srgbClr val="000000">
                      <a:alpha val="43137"/>
                    </a:srgbClr>
                  </a:outerShdw>
                </a:effectLst>
              </a:rPr>
              <a:t>Perizie e consulenze tecniche nei giudizi civili e </a:t>
            </a:r>
            <a:r>
              <a:rPr lang="it-IT" sz="3600" b="1" dirty="0" smtClean="0">
                <a:solidFill>
                  <a:srgbClr val="002060"/>
                </a:solidFill>
                <a:effectLst>
                  <a:outerShdw blurRad="38100" dist="38100" dir="2700000" algn="tl">
                    <a:srgbClr val="000000">
                      <a:alpha val="43137"/>
                    </a:srgbClr>
                  </a:outerShdw>
                </a:effectLst>
              </a:rPr>
              <a:t>penali</a:t>
            </a:r>
          </a:p>
          <a:p>
            <a:pPr marL="760050" indent="-742950">
              <a:spcBef>
                <a:spcPts val="600"/>
              </a:spcBef>
              <a:spcAft>
                <a:spcPts val="300"/>
              </a:spcAft>
              <a:buFont typeface="+mj-lt"/>
              <a:buAutoNum type="arabicPeriod" startAt="6"/>
            </a:pPr>
            <a:r>
              <a:rPr lang="it-IT" sz="3600" b="1" dirty="0">
                <a:solidFill>
                  <a:srgbClr val="7030A0"/>
                </a:solidFill>
                <a:effectLst>
                  <a:outerShdw blurRad="38100" dist="38100" dir="2700000" algn="tl">
                    <a:srgbClr val="000000">
                      <a:alpha val="43137"/>
                    </a:srgbClr>
                  </a:outerShdw>
                </a:effectLst>
              </a:rPr>
              <a:t>Fondo di garanzia </a:t>
            </a:r>
          </a:p>
        </p:txBody>
      </p:sp>
    </p:spTree>
    <p:extLst>
      <p:ext uri="{BB962C8B-B14F-4D97-AF65-F5344CB8AC3E}">
        <p14:creationId xmlns:p14="http://schemas.microsoft.com/office/powerpoint/2010/main" val="16046172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2000" fill="hold"/>
                                        <p:tgtEl>
                                          <p:spTgt spid="12"/>
                                        </p:tgtEl>
                                        <p:attrNameLst>
                                          <p:attrName>ppt_w</p:attrName>
                                        </p:attrNameLst>
                                      </p:cBhvr>
                                      <p:tavLst>
                                        <p:tav tm="0">
                                          <p:val>
                                            <p:fltVal val="0"/>
                                          </p:val>
                                        </p:tav>
                                        <p:tav tm="100000">
                                          <p:val>
                                            <p:strVal val="#ppt_w"/>
                                          </p:val>
                                        </p:tav>
                                      </p:tavLst>
                                    </p:anim>
                                    <p:anim calcmode="lin" valueType="num">
                                      <p:cBhvr>
                                        <p:cTn id="15" dur="2000" fill="hold"/>
                                        <p:tgtEl>
                                          <p:spTgt spid="12"/>
                                        </p:tgtEl>
                                        <p:attrNameLst>
                                          <p:attrName>ppt_h</p:attrName>
                                        </p:attrNameLst>
                                      </p:cBhvr>
                                      <p:tavLst>
                                        <p:tav tm="0">
                                          <p:val>
                                            <p:fltVal val="0"/>
                                          </p:val>
                                        </p:tav>
                                        <p:tav tm="100000">
                                          <p:val>
                                            <p:strVal val="#ppt_h"/>
                                          </p:val>
                                        </p:tav>
                                      </p:tavLst>
                                    </p:anim>
                                    <p:animEffect transition="in" filter="fade">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57150">
            <a:solidFill>
              <a:srgbClr val="740000"/>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Art. 7 Responsabilità civile</a:t>
            </a:r>
            <a:endParaRPr lang="it-IT"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rmAutofit/>
          </a:bodyPr>
          <a:lstStyle/>
          <a:p>
            <a:pPr marL="17100" indent="0">
              <a:spcBef>
                <a:spcPts val="600"/>
              </a:spcBef>
              <a:spcAft>
                <a:spcPts val="600"/>
              </a:spcAft>
              <a:buNone/>
            </a:pPr>
            <a:r>
              <a:rPr lang="it-IT" sz="4000" b="1" dirty="0" smtClean="0">
                <a:solidFill>
                  <a:srgbClr val="002060"/>
                </a:solidFill>
                <a:effectLst>
                  <a:outerShdw blurRad="38100" dist="38100" dir="2700000" algn="tl">
                    <a:srgbClr val="000000">
                      <a:alpha val="43137"/>
                    </a:srgbClr>
                  </a:outerShdw>
                </a:effectLst>
              </a:rPr>
              <a:t>Struttura sanitaria-sociosanitaria</a:t>
            </a:r>
          </a:p>
          <a:p>
            <a:pPr marL="17100" indent="0">
              <a:spcBef>
                <a:spcPts val="600"/>
              </a:spcBef>
              <a:spcAft>
                <a:spcPts val="600"/>
              </a:spcAft>
              <a:buNone/>
            </a:pPr>
            <a:endParaRPr lang="it-IT" sz="4000" b="1" dirty="0" smtClean="0">
              <a:effectLst>
                <a:outerShdw blurRad="38100" dist="38100" dir="2700000" algn="tl">
                  <a:srgbClr val="000000">
                    <a:alpha val="43137"/>
                  </a:srgbClr>
                </a:outerShdw>
              </a:effectLst>
            </a:endParaRPr>
          </a:p>
          <a:p>
            <a:pPr marL="17100" indent="0">
              <a:spcBef>
                <a:spcPts val="600"/>
              </a:spcBef>
              <a:spcAft>
                <a:spcPts val="600"/>
              </a:spcAft>
              <a:buNone/>
            </a:pPr>
            <a:endParaRPr lang="it-IT" sz="3600" b="1" dirty="0">
              <a:effectLst>
                <a:outerShdw blurRad="38100" dist="38100" dir="2700000" algn="tl">
                  <a:srgbClr val="000000">
                    <a:alpha val="43137"/>
                  </a:srgbClr>
                </a:outerShdw>
              </a:effectLst>
            </a:endParaRPr>
          </a:p>
          <a:p>
            <a:pPr marL="17100" indent="0">
              <a:spcBef>
                <a:spcPts val="600"/>
              </a:spcBef>
              <a:spcAft>
                <a:spcPts val="600"/>
              </a:spcAft>
              <a:buNone/>
            </a:pPr>
            <a:endParaRPr lang="it-IT" sz="3600" b="1" dirty="0" smtClean="0">
              <a:effectLst>
                <a:outerShdw blurRad="38100" dist="38100" dir="2700000" algn="tl">
                  <a:srgbClr val="000000">
                    <a:alpha val="43137"/>
                  </a:srgbClr>
                </a:outerShdw>
              </a:effectLst>
            </a:endParaRPr>
          </a:p>
          <a:p>
            <a:pPr marL="17100" indent="0">
              <a:spcBef>
                <a:spcPts val="600"/>
              </a:spcBef>
              <a:spcAft>
                <a:spcPts val="600"/>
              </a:spcAft>
              <a:buNone/>
            </a:pPr>
            <a:endParaRPr lang="it-IT" sz="3600" b="1" dirty="0">
              <a:effectLst>
                <a:outerShdw blurRad="38100" dist="38100" dir="2700000" algn="tl">
                  <a:srgbClr val="000000">
                    <a:alpha val="43137"/>
                  </a:srgbClr>
                </a:outerShdw>
              </a:effectLst>
            </a:endParaRPr>
          </a:p>
          <a:p>
            <a:pPr marL="17100" indent="0">
              <a:spcBef>
                <a:spcPts val="600"/>
              </a:spcBef>
              <a:spcAft>
                <a:spcPts val="600"/>
              </a:spcAft>
              <a:buNone/>
            </a:pPr>
            <a:endParaRPr lang="it-IT" sz="3600" b="1" dirty="0" smtClean="0">
              <a:effectLst>
                <a:outerShdw blurRad="38100" dist="38100" dir="2700000" algn="tl">
                  <a:srgbClr val="000000">
                    <a:alpha val="43137"/>
                  </a:srgbClr>
                </a:outerShdw>
              </a:effectLst>
            </a:endParaRPr>
          </a:p>
          <a:p>
            <a:pPr marL="17100" indent="0">
              <a:spcBef>
                <a:spcPts val="600"/>
              </a:spcBef>
              <a:spcAft>
                <a:spcPts val="600"/>
              </a:spcAft>
              <a:buNone/>
            </a:pPr>
            <a:r>
              <a:rPr lang="it-IT" sz="4000" b="1" dirty="0" smtClean="0">
                <a:solidFill>
                  <a:srgbClr val="002060"/>
                </a:solidFill>
                <a:effectLst>
                  <a:outerShdw blurRad="38100" dist="38100" dir="2700000" algn="tl">
                    <a:srgbClr val="000000">
                      <a:alpha val="43137"/>
                    </a:srgbClr>
                  </a:outerShdw>
                </a:effectLst>
              </a:rPr>
              <a:t>Esercente </a:t>
            </a:r>
            <a:r>
              <a:rPr lang="it-IT" sz="4000" b="1" dirty="0">
                <a:solidFill>
                  <a:srgbClr val="002060"/>
                </a:solidFill>
                <a:effectLst>
                  <a:outerShdw blurRad="38100" dist="38100" dir="2700000" algn="tl">
                    <a:srgbClr val="000000">
                      <a:alpha val="43137"/>
                    </a:srgbClr>
                  </a:outerShdw>
                </a:effectLst>
              </a:rPr>
              <a:t>la professione sanitaria </a:t>
            </a:r>
            <a:endParaRPr lang="it-IT" sz="4000" b="1" dirty="0" smtClean="0">
              <a:solidFill>
                <a:srgbClr val="002060"/>
              </a:solidFill>
              <a:effectLst>
                <a:outerShdw blurRad="38100" dist="38100" dir="2700000" algn="tl">
                  <a:srgbClr val="000000">
                    <a:alpha val="43137"/>
                  </a:srgbClr>
                </a:outerShdw>
              </a:effectLst>
            </a:endParaRPr>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8</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pic>
        <p:nvPicPr>
          <p:cNvPr id="12" name="Immagine 11"/>
          <p:cNvPicPr>
            <a:picLocks noChangeAspect="1"/>
          </p:cNvPicPr>
          <p:nvPr/>
        </p:nvPicPr>
        <p:blipFill>
          <a:blip r:embed="rId5"/>
          <a:stretch>
            <a:fillRect/>
          </a:stretch>
        </p:blipFill>
        <p:spPr>
          <a:xfrm>
            <a:off x="266977" y="2276872"/>
            <a:ext cx="3368919" cy="2784971"/>
          </a:xfrm>
          <a:prstGeom prst="rect">
            <a:avLst/>
          </a:prstGeom>
        </p:spPr>
      </p:pic>
      <p:sp>
        <p:nvSpPr>
          <p:cNvPr id="5" name="Croce 4"/>
          <p:cNvSpPr/>
          <p:nvPr/>
        </p:nvSpPr>
        <p:spPr>
          <a:xfrm>
            <a:off x="3681047" y="2859399"/>
            <a:ext cx="1781907" cy="1619915"/>
          </a:xfrm>
          <a:prstGeom prst="plus">
            <a:avLst>
              <a:gd name="adj" fmla="val 35368"/>
            </a:avLst>
          </a:prstGeom>
          <a:solidFill>
            <a:schemeClr val="accent2"/>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magine 14"/>
          <p:cNvPicPr>
            <a:picLocks noChangeAspect="1"/>
          </p:cNvPicPr>
          <p:nvPr/>
        </p:nvPicPr>
        <p:blipFill>
          <a:blip r:embed="rId6"/>
          <a:stretch>
            <a:fillRect/>
          </a:stretch>
        </p:blipFill>
        <p:spPr>
          <a:xfrm>
            <a:off x="6233581" y="2570301"/>
            <a:ext cx="2298859" cy="2298859"/>
          </a:xfrm>
          <a:prstGeom prst="rect">
            <a:avLst/>
          </a:prstGeom>
        </p:spPr>
      </p:pic>
      <p:sp>
        <p:nvSpPr>
          <p:cNvPr id="8" name="Rettangolo 7"/>
          <p:cNvSpPr/>
          <p:nvPr/>
        </p:nvSpPr>
        <p:spPr>
          <a:xfrm>
            <a:off x="179512" y="1990694"/>
            <a:ext cx="8784976" cy="4343295"/>
          </a:xfrm>
          <a:prstGeom prst="rect">
            <a:avLst/>
          </a:prstGeom>
          <a:solidFill>
            <a:schemeClr val="bg1"/>
          </a:solidFill>
        </p:spPr>
        <p:txBody>
          <a:bodyPr anchor="ctr">
            <a:noAutofit/>
          </a:bodyPr>
          <a:lstStyle/>
          <a:p>
            <a:pPr marL="17100" lvl="0" algn="ctr">
              <a:spcBef>
                <a:spcPts val="600"/>
              </a:spcBef>
              <a:spcAft>
                <a:spcPts val="600"/>
              </a:spcAft>
            </a:pPr>
            <a:r>
              <a:rPr lang="it-IT" sz="4400" b="1" dirty="0" smtClean="0">
                <a:solidFill>
                  <a:schemeClr val="accent5">
                    <a:lumMod val="75000"/>
                  </a:schemeClr>
                </a:solidFill>
                <a:effectLst>
                  <a:outerShdw blurRad="38100" dist="38100" dir="2700000" algn="tl">
                    <a:srgbClr val="000000">
                      <a:alpha val="43137"/>
                    </a:srgbClr>
                  </a:outerShdw>
                </a:effectLst>
              </a:rPr>
              <a:t>pubblica</a:t>
            </a:r>
            <a:r>
              <a:rPr lang="it-IT" sz="4400" dirty="0" smtClean="0">
                <a:solidFill>
                  <a:srgbClr val="000000"/>
                </a:solidFill>
              </a:rPr>
              <a:t> </a:t>
            </a:r>
            <a:r>
              <a:rPr lang="it-IT" sz="4400" dirty="0">
                <a:solidFill>
                  <a:srgbClr val="000000"/>
                </a:solidFill>
              </a:rPr>
              <a:t>o </a:t>
            </a:r>
            <a:r>
              <a:rPr lang="it-IT" sz="4400" b="1" dirty="0">
                <a:solidFill>
                  <a:schemeClr val="accent5">
                    <a:lumMod val="75000"/>
                  </a:schemeClr>
                </a:solidFill>
                <a:effectLst>
                  <a:outerShdw blurRad="38100" dist="38100" dir="2700000" algn="tl">
                    <a:srgbClr val="000000">
                      <a:alpha val="43137"/>
                    </a:srgbClr>
                  </a:outerShdw>
                </a:effectLst>
              </a:rPr>
              <a:t>privata</a:t>
            </a:r>
            <a:r>
              <a:rPr lang="it-IT" sz="4400" dirty="0">
                <a:solidFill>
                  <a:srgbClr val="000000"/>
                </a:solidFill>
              </a:rPr>
              <a:t> </a:t>
            </a:r>
            <a:endParaRPr lang="it-IT" sz="4400" dirty="0" smtClean="0">
              <a:solidFill>
                <a:srgbClr val="000000"/>
              </a:solidFill>
            </a:endParaRPr>
          </a:p>
          <a:p>
            <a:pPr marL="17100" lvl="0" algn="ctr">
              <a:spcBef>
                <a:spcPts val="600"/>
              </a:spcBef>
              <a:spcAft>
                <a:spcPts val="600"/>
              </a:spcAft>
            </a:pPr>
            <a:r>
              <a:rPr lang="it-IT" sz="4000" dirty="0" smtClean="0">
                <a:solidFill>
                  <a:srgbClr val="000000"/>
                </a:solidFill>
              </a:rPr>
              <a:t>risponde artt. </a:t>
            </a:r>
            <a:r>
              <a:rPr lang="it-IT" sz="4000" b="1" dirty="0" smtClean="0">
                <a:solidFill>
                  <a:srgbClr val="FF0000"/>
                </a:solidFill>
                <a:effectLst>
                  <a:outerShdw blurRad="38100" dist="38100" dir="2700000" algn="tl">
                    <a:srgbClr val="000000">
                      <a:alpha val="43137"/>
                    </a:srgbClr>
                  </a:outerShdw>
                </a:effectLst>
              </a:rPr>
              <a:t>1218 </a:t>
            </a:r>
            <a:r>
              <a:rPr lang="it-IT" sz="4000" dirty="0">
                <a:solidFill>
                  <a:srgbClr val="000000"/>
                </a:solidFill>
              </a:rPr>
              <a:t>e </a:t>
            </a:r>
            <a:r>
              <a:rPr lang="it-IT" sz="4000" b="1" dirty="0">
                <a:solidFill>
                  <a:srgbClr val="FF0000"/>
                </a:solidFill>
                <a:effectLst>
                  <a:outerShdw blurRad="38100" dist="38100" dir="2700000" algn="tl">
                    <a:srgbClr val="000000">
                      <a:alpha val="43137"/>
                    </a:srgbClr>
                  </a:outerShdw>
                </a:effectLst>
              </a:rPr>
              <a:t>1228</a:t>
            </a:r>
            <a:r>
              <a:rPr lang="it-IT" sz="4000" dirty="0">
                <a:solidFill>
                  <a:srgbClr val="000000"/>
                </a:solidFill>
              </a:rPr>
              <a:t> </a:t>
            </a:r>
            <a:r>
              <a:rPr lang="it-IT" sz="4000" dirty="0" err="1" smtClean="0">
                <a:solidFill>
                  <a:srgbClr val="000000"/>
                </a:solidFill>
              </a:rPr>
              <a:t>Cod.Civ</a:t>
            </a:r>
            <a:r>
              <a:rPr lang="it-IT" sz="4000" dirty="0" smtClean="0">
                <a:solidFill>
                  <a:srgbClr val="000000"/>
                </a:solidFill>
              </a:rPr>
              <a:t>. </a:t>
            </a:r>
            <a:r>
              <a:rPr lang="it-IT" sz="4000" dirty="0">
                <a:solidFill>
                  <a:srgbClr val="000000"/>
                </a:solidFill>
              </a:rPr>
              <a:t>delle </a:t>
            </a:r>
            <a:r>
              <a:rPr lang="it-IT" sz="4000" dirty="0" smtClean="0">
                <a:solidFill>
                  <a:srgbClr val="000000"/>
                </a:solidFill>
              </a:rPr>
              <a:t>condotte </a:t>
            </a:r>
            <a:r>
              <a:rPr lang="it-IT" sz="4000" dirty="0">
                <a:solidFill>
                  <a:srgbClr val="000000"/>
                </a:solidFill>
              </a:rPr>
              <a:t>dolose o </a:t>
            </a:r>
            <a:r>
              <a:rPr lang="it-IT" sz="4000" dirty="0" smtClean="0">
                <a:solidFill>
                  <a:srgbClr val="000000"/>
                </a:solidFill>
              </a:rPr>
              <a:t>colpose degli esercenti le professioni sanitarie</a:t>
            </a:r>
            <a:endParaRPr lang="it-IT" sz="4000" dirty="0">
              <a:solidFill>
                <a:srgbClr val="000000"/>
              </a:solidFill>
            </a:endParaRPr>
          </a:p>
        </p:txBody>
      </p:sp>
      <p:sp>
        <p:nvSpPr>
          <p:cNvPr id="16" name="Rettangolo 15"/>
          <p:cNvSpPr/>
          <p:nvPr/>
        </p:nvSpPr>
        <p:spPr>
          <a:xfrm>
            <a:off x="223245" y="1936596"/>
            <a:ext cx="8697511" cy="4372724"/>
          </a:xfrm>
          <a:prstGeom prst="rect">
            <a:avLst/>
          </a:prstGeom>
          <a:solidFill>
            <a:schemeClr val="bg1"/>
          </a:solidFill>
        </p:spPr>
        <p:txBody>
          <a:bodyPr anchor="ctr">
            <a:noAutofit/>
          </a:bodyPr>
          <a:lstStyle/>
          <a:p>
            <a:pPr marL="17100" lvl="0" algn="ctr">
              <a:spcBef>
                <a:spcPts val="600"/>
              </a:spcBef>
              <a:spcAft>
                <a:spcPts val="600"/>
              </a:spcAft>
            </a:pPr>
            <a:r>
              <a:rPr lang="it-IT" sz="4400" b="1" dirty="0" smtClean="0">
                <a:solidFill>
                  <a:srgbClr val="FF0000"/>
                </a:solidFill>
                <a:effectLst>
                  <a:outerShdw blurRad="38100" dist="38100" dir="2700000" algn="tl">
                    <a:srgbClr val="000000">
                      <a:alpha val="43137"/>
                    </a:srgbClr>
                  </a:outerShdw>
                </a:effectLst>
              </a:rPr>
              <a:t>Prestazioni sanitarie struttura </a:t>
            </a:r>
          </a:p>
          <a:p>
            <a:pPr marL="474300" lvl="0" indent="-457200">
              <a:spcBef>
                <a:spcPts val="600"/>
              </a:spcBef>
              <a:buFont typeface="Arial" panose="020B0604020202020204" pitchFamily="34" charset="0"/>
              <a:buChar char="•"/>
            </a:pPr>
            <a:r>
              <a:rPr lang="it-IT" sz="3600" b="1" dirty="0" smtClean="0">
                <a:solidFill>
                  <a:srgbClr val="000000"/>
                </a:solidFill>
              </a:rPr>
              <a:t>libera </a:t>
            </a:r>
            <a:r>
              <a:rPr lang="it-IT" sz="3600" b="1" dirty="0">
                <a:solidFill>
                  <a:srgbClr val="000000"/>
                </a:solidFill>
              </a:rPr>
              <a:t>professione intramuraria </a:t>
            </a:r>
            <a:endParaRPr lang="it-IT" sz="3600" b="1" dirty="0" smtClean="0">
              <a:solidFill>
                <a:srgbClr val="000000"/>
              </a:solidFill>
            </a:endParaRPr>
          </a:p>
          <a:p>
            <a:pPr marL="474300" lvl="0" indent="-457200">
              <a:spcBef>
                <a:spcPts val="600"/>
              </a:spcBef>
              <a:buFont typeface="Arial" panose="020B0604020202020204" pitchFamily="34" charset="0"/>
              <a:buChar char="•"/>
            </a:pPr>
            <a:r>
              <a:rPr lang="it-IT" sz="3600" b="1" dirty="0" smtClean="0">
                <a:solidFill>
                  <a:srgbClr val="000000"/>
                </a:solidFill>
              </a:rPr>
              <a:t>attività sperimentazione</a:t>
            </a:r>
          </a:p>
          <a:p>
            <a:pPr marL="474300" lvl="0" indent="-457200">
              <a:spcBef>
                <a:spcPts val="600"/>
              </a:spcBef>
              <a:buFont typeface="Arial" panose="020B0604020202020204" pitchFamily="34" charset="0"/>
              <a:buChar char="•"/>
            </a:pPr>
            <a:r>
              <a:rPr lang="it-IT" sz="3600" b="1" dirty="0" smtClean="0">
                <a:solidFill>
                  <a:srgbClr val="000000"/>
                </a:solidFill>
              </a:rPr>
              <a:t>ricerca </a:t>
            </a:r>
            <a:r>
              <a:rPr lang="it-IT" sz="3600" b="1" dirty="0">
                <a:solidFill>
                  <a:srgbClr val="000000"/>
                </a:solidFill>
              </a:rPr>
              <a:t>clinica </a:t>
            </a:r>
            <a:endParaRPr lang="it-IT" sz="3600" dirty="0" smtClean="0">
              <a:solidFill>
                <a:srgbClr val="000000"/>
              </a:solidFill>
            </a:endParaRPr>
          </a:p>
          <a:p>
            <a:pPr marL="474300" lvl="0" indent="-457200">
              <a:spcBef>
                <a:spcPts val="600"/>
              </a:spcBef>
              <a:buFont typeface="Arial" panose="020B0604020202020204" pitchFamily="34" charset="0"/>
              <a:buChar char="•"/>
            </a:pPr>
            <a:r>
              <a:rPr lang="it-IT" sz="3600" b="1" dirty="0" smtClean="0">
                <a:solidFill>
                  <a:srgbClr val="000000"/>
                </a:solidFill>
              </a:rPr>
              <a:t>convenzione </a:t>
            </a:r>
            <a:r>
              <a:rPr lang="it-IT" sz="3600" b="1" dirty="0">
                <a:solidFill>
                  <a:srgbClr val="000000"/>
                </a:solidFill>
              </a:rPr>
              <a:t>con il </a:t>
            </a:r>
            <a:r>
              <a:rPr lang="it-IT" sz="3600" b="1" dirty="0" smtClean="0">
                <a:solidFill>
                  <a:srgbClr val="000000"/>
                </a:solidFill>
              </a:rPr>
              <a:t>SSN</a:t>
            </a:r>
          </a:p>
          <a:p>
            <a:pPr marL="474300" lvl="0" indent="-457200">
              <a:spcBef>
                <a:spcPts val="600"/>
              </a:spcBef>
              <a:buFont typeface="Arial" panose="020B0604020202020204" pitchFamily="34" charset="0"/>
              <a:buChar char="•"/>
            </a:pPr>
            <a:r>
              <a:rPr lang="it-IT" sz="3600" b="1" dirty="0" smtClean="0">
                <a:solidFill>
                  <a:srgbClr val="000000"/>
                </a:solidFill>
              </a:rPr>
              <a:t>telemedicina</a:t>
            </a:r>
            <a:endParaRPr lang="it-IT" sz="3600" dirty="0">
              <a:solidFill>
                <a:srgbClr val="000000"/>
              </a:solidFill>
            </a:endParaRPr>
          </a:p>
        </p:txBody>
      </p:sp>
    </p:spTree>
    <p:extLst>
      <p:ext uri="{BB962C8B-B14F-4D97-AF65-F5344CB8AC3E}">
        <p14:creationId xmlns:p14="http://schemas.microsoft.com/office/powerpoint/2010/main" val="9257024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 y="0"/>
            <a:ext cx="8532441" cy="850106"/>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w="57150">
            <a:solidFill>
              <a:srgbClr val="740000"/>
            </a:solidFill>
          </a:ln>
          <a:scene3d>
            <a:camera prst="orthographicFront"/>
            <a:lightRig rig="threePt" dir="t"/>
          </a:scene3d>
          <a:sp3d>
            <a:bevelT prst="angle"/>
          </a:sp3d>
        </p:spPr>
        <p:txBody>
          <a:bodyPr>
            <a:normAutofit/>
          </a:bodyPr>
          <a:lstStyle/>
          <a:p>
            <a:r>
              <a:rPr lang="it-IT" b="1" dirty="0" smtClean="0">
                <a:solidFill>
                  <a:schemeClr val="bg1"/>
                </a:solidFill>
                <a:effectLst>
                  <a:outerShdw blurRad="38100" dist="38100" dir="2700000" algn="tl">
                    <a:srgbClr val="000000">
                      <a:alpha val="43137"/>
                    </a:srgbClr>
                  </a:outerShdw>
                </a:effectLst>
              </a:rPr>
              <a:t>Le nuove frontiere …</a:t>
            </a:r>
            <a:endParaRPr lang="it-IT" b="1" dirty="0">
              <a:solidFill>
                <a:schemeClr val="bg1"/>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107504" y="980728"/>
            <a:ext cx="8928992" cy="5400600"/>
          </a:xfrm>
          <a:ln w="76200">
            <a:solidFill>
              <a:schemeClr val="bg1">
                <a:lumMod val="50000"/>
              </a:schemeClr>
            </a:solidFill>
          </a:ln>
          <a:scene3d>
            <a:camera prst="orthographicFront"/>
            <a:lightRig rig="threePt" dir="t"/>
          </a:scene3d>
          <a:sp3d>
            <a:bevelT prst="angle"/>
          </a:sp3d>
        </p:spPr>
        <p:txBody>
          <a:bodyPr anchor="ctr">
            <a:normAutofit/>
          </a:bodyPr>
          <a:lstStyle/>
          <a:p>
            <a:pPr marL="17100" indent="0">
              <a:spcBef>
                <a:spcPts val="600"/>
              </a:spcBef>
              <a:spcAft>
                <a:spcPts val="600"/>
              </a:spcAft>
              <a:buNone/>
            </a:pPr>
            <a:endParaRPr lang="it-IT" sz="4000" b="1" dirty="0" smtClean="0">
              <a:effectLst>
                <a:outerShdw blurRad="38100" dist="38100" dir="2700000" algn="tl">
                  <a:srgbClr val="000000">
                    <a:alpha val="43137"/>
                  </a:srgbClr>
                </a:outerShdw>
              </a:effectLst>
            </a:endParaRPr>
          </a:p>
          <a:p>
            <a:pPr marL="17100" indent="0">
              <a:spcBef>
                <a:spcPts val="600"/>
              </a:spcBef>
              <a:spcAft>
                <a:spcPts val="600"/>
              </a:spcAft>
              <a:buNone/>
            </a:pPr>
            <a:endParaRPr lang="it-IT" sz="3600" b="1" dirty="0">
              <a:effectLst>
                <a:outerShdw blurRad="38100" dist="38100" dir="2700000" algn="tl">
                  <a:srgbClr val="000000">
                    <a:alpha val="43137"/>
                  </a:srgbClr>
                </a:outerShdw>
              </a:effectLst>
            </a:endParaRPr>
          </a:p>
          <a:p>
            <a:pPr marL="17100" indent="0">
              <a:spcBef>
                <a:spcPts val="600"/>
              </a:spcBef>
              <a:spcAft>
                <a:spcPts val="600"/>
              </a:spcAft>
              <a:buNone/>
            </a:pPr>
            <a:endParaRPr lang="it-IT" sz="3600" b="1" dirty="0" smtClean="0">
              <a:effectLst>
                <a:outerShdw blurRad="38100" dist="38100" dir="2700000" algn="tl">
                  <a:srgbClr val="000000">
                    <a:alpha val="43137"/>
                  </a:srgbClr>
                </a:outerShdw>
              </a:effectLst>
            </a:endParaRPr>
          </a:p>
          <a:p>
            <a:pPr marL="17100" indent="0">
              <a:spcBef>
                <a:spcPts val="600"/>
              </a:spcBef>
              <a:spcAft>
                <a:spcPts val="600"/>
              </a:spcAft>
              <a:buNone/>
            </a:pPr>
            <a:endParaRPr lang="it-IT" sz="3600" b="1" dirty="0">
              <a:effectLst>
                <a:outerShdw blurRad="38100" dist="38100" dir="2700000" algn="tl">
                  <a:srgbClr val="000000">
                    <a:alpha val="43137"/>
                  </a:srgbClr>
                </a:outerShdw>
              </a:effectLst>
            </a:endParaRPr>
          </a:p>
          <a:p>
            <a:pPr marL="17100" indent="0">
              <a:spcBef>
                <a:spcPts val="600"/>
              </a:spcBef>
              <a:spcAft>
                <a:spcPts val="600"/>
              </a:spcAft>
              <a:buNone/>
            </a:pPr>
            <a:endParaRPr lang="it-IT" sz="3600" b="1" dirty="0" smtClean="0">
              <a:effectLst>
                <a:outerShdw blurRad="38100" dist="38100" dir="2700000" algn="tl">
                  <a:srgbClr val="000000">
                    <a:alpha val="43137"/>
                  </a:srgbClr>
                </a:outerShdw>
              </a:effectLst>
            </a:endParaRPr>
          </a:p>
        </p:txBody>
      </p:sp>
      <p:sp>
        <p:nvSpPr>
          <p:cNvPr id="4" name="Triangolo rettangolo 3"/>
          <p:cNvSpPr/>
          <p:nvPr/>
        </p:nvSpPr>
        <p:spPr>
          <a:xfrm rot="10800000">
            <a:off x="8604452" y="0"/>
            <a:ext cx="539548" cy="476672"/>
          </a:xfrm>
          <a:prstGeom prst="rtTriangle">
            <a:avLst/>
          </a:prstGeom>
          <a:gradFill>
            <a:gsLst>
              <a:gs pos="0">
                <a:schemeClr val="accent5">
                  <a:lumMod val="75000"/>
                </a:schemeClr>
              </a:gs>
              <a:gs pos="50000">
                <a:schemeClr val="accent5">
                  <a:lumMod val="50000"/>
                </a:schemeClr>
              </a:gs>
              <a:gs pos="100000">
                <a:schemeClr val="accent5"/>
              </a:gs>
            </a:gsLst>
            <a:lin ang="5400000" scaled="0"/>
          </a:gra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1"/>
          <p:cNvSpPr txBox="1">
            <a:spLocks/>
          </p:cNvSpPr>
          <p:nvPr/>
        </p:nvSpPr>
        <p:spPr bwMode="auto">
          <a:xfrm>
            <a:off x="8604448" y="-27384"/>
            <a:ext cx="576065" cy="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marL="0" algn="r" defTabSz="914400" rtl="0" eaLnBrk="0" latinLnBrk="0" hangingPunct="0">
              <a:defRPr sz="14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hangingPunct="1"/>
            <a:fld id="{4203267D-5643-423D-9E91-4C691CCD9FF1}" type="slidenum">
              <a:rPr lang="it-IT" altLang="it-IT" sz="1200" b="1" smtClean="0">
                <a:solidFill>
                  <a:schemeClr val="bg1"/>
                </a:solidFill>
                <a:effectLst>
                  <a:outerShdw blurRad="38100" dist="38100" dir="2700000" algn="tl">
                    <a:srgbClr val="000000">
                      <a:alpha val="43137"/>
                    </a:srgbClr>
                  </a:outerShdw>
                </a:effectLst>
                <a:latin typeface="Comic Sans MS" panose="030F0702030302020204" pitchFamily="66" charset="0"/>
              </a:rPr>
              <a:pPr eaLnBrk="1" hangingPunct="1"/>
              <a:t>9</a:t>
            </a:fld>
            <a:endParaRPr lang="it-IT" altLang="it-IT" b="1" dirty="0" smtClean="0">
              <a:solidFill>
                <a:schemeClr val="bg1"/>
              </a:solidFill>
              <a:effectLst>
                <a:outerShdw blurRad="38100" dist="38100" dir="2700000" algn="tl">
                  <a:srgbClr val="000000">
                    <a:alpha val="43137"/>
                  </a:srgbClr>
                </a:outerShdw>
              </a:effectLst>
              <a:latin typeface="Comic Sans MS" panose="030F0702030302020204" pitchFamily="66" charset="0"/>
            </a:endParaRPr>
          </a:p>
        </p:txBody>
      </p:sp>
      <p:pic>
        <p:nvPicPr>
          <p:cNvPr id="7" name="Picture 3" descr="logo_GeA_def"/>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6590981"/>
            <a:ext cx="611560" cy="2670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Pentagono 9"/>
          <p:cNvSpPr/>
          <p:nvPr/>
        </p:nvSpPr>
        <p:spPr>
          <a:xfrm>
            <a:off x="683568" y="6581001"/>
            <a:ext cx="8424936" cy="276999"/>
          </a:xfrm>
          <a:prstGeom prst="homePlate">
            <a:avLst>
              <a:gd name="adj" fmla="val 105346"/>
            </a:avLst>
          </a:prstGeom>
          <a:gradFill flip="none" rotWithShape="1">
            <a:gsLst>
              <a:gs pos="0">
                <a:srgbClr val="740000"/>
              </a:gs>
              <a:gs pos="99000">
                <a:srgbClr val="CC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6718321" y="6581001"/>
            <a:ext cx="2132315" cy="276999"/>
          </a:xfrm>
          <a:prstGeom prst="rect">
            <a:avLst/>
          </a:prstGeom>
          <a:noFill/>
        </p:spPr>
        <p:txBody>
          <a:bodyPr wrap="none" rtlCol="0">
            <a:spAutoFit/>
          </a:bodyPr>
          <a:lstStyle/>
          <a:p>
            <a:pPr algn="r"/>
            <a:r>
              <a:rPr lang="it-IT" sz="1200" dirty="0" smtClean="0">
                <a:solidFill>
                  <a:schemeClr val="bg1"/>
                </a:solidFill>
              </a:rPr>
              <a:t>Avv.  Davide Guardamagna</a:t>
            </a:r>
            <a:endParaRPr lang="it-IT" sz="1200" dirty="0">
              <a:solidFill>
                <a:schemeClr val="bg1"/>
              </a:solidFill>
            </a:endParaRPr>
          </a:p>
        </p:txBody>
      </p:sp>
      <p:sp>
        <p:nvSpPr>
          <p:cNvPr id="13" name="CasellaDiTesto 12"/>
          <p:cNvSpPr txBox="1"/>
          <p:nvPr/>
        </p:nvSpPr>
        <p:spPr>
          <a:xfrm>
            <a:off x="2321141" y="6581001"/>
            <a:ext cx="3114955" cy="276999"/>
          </a:xfrm>
          <a:prstGeom prst="rect">
            <a:avLst/>
          </a:prstGeom>
          <a:noFill/>
        </p:spPr>
        <p:txBody>
          <a:bodyPr wrap="none" rtlCol="0">
            <a:spAutoFit/>
          </a:bodyPr>
          <a:lstStyle/>
          <a:p>
            <a:pPr algn="r"/>
            <a:r>
              <a:rPr lang="it-IT" sz="1200" dirty="0" smtClean="0">
                <a:solidFill>
                  <a:schemeClr val="bg1"/>
                </a:solidFill>
              </a:rPr>
              <a:t>Guardamagna e associati – www.gealex.eu</a:t>
            </a:r>
            <a:endParaRPr lang="it-IT" sz="1200" dirty="0">
              <a:solidFill>
                <a:schemeClr val="bg1"/>
              </a:solidFill>
            </a:endParaRPr>
          </a:p>
        </p:txBody>
      </p:sp>
      <p:pic>
        <p:nvPicPr>
          <p:cNvPr id="9" name="Immagine 8"/>
          <p:cNvPicPr>
            <a:picLocks noChangeAspect="1"/>
          </p:cNvPicPr>
          <p:nvPr/>
        </p:nvPicPr>
        <p:blipFill>
          <a:blip r:embed="rId5"/>
          <a:stretch>
            <a:fillRect/>
          </a:stretch>
        </p:blipFill>
        <p:spPr>
          <a:xfrm>
            <a:off x="246741" y="1125043"/>
            <a:ext cx="8650519" cy="5092505"/>
          </a:xfrm>
          <a:prstGeom prst="rect">
            <a:avLst/>
          </a:prstGeom>
        </p:spPr>
      </p:pic>
      <p:sp>
        <p:nvSpPr>
          <p:cNvPr id="12" name="Rettangolo 11"/>
          <p:cNvSpPr/>
          <p:nvPr/>
        </p:nvSpPr>
        <p:spPr>
          <a:xfrm>
            <a:off x="253305" y="1772816"/>
            <a:ext cx="3094559" cy="437272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1354290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Presentazione standard">
  <a:themeElements>
    <a:clrScheme name="Personalizzato 1">
      <a:dk1>
        <a:srgbClr val="000000"/>
      </a:dk1>
      <a:lt1>
        <a:srgbClr val="FFFFFF"/>
      </a:lt1>
      <a:dk2>
        <a:srgbClr val="262672"/>
      </a:dk2>
      <a:lt2>
        <a:srgbClr val="FFFF99"/>
      </a:lt2>
      <a:accent1>
        <a:srgbClr val="000000"/>
      </a:accent1>
      <a:accent2>
        <a:srgbClr val="FF0000"/>
      </a:accent2>
      <a:accent3>
        <a:srgbClr val="262672"/>
      </a:accent3>
      <a:accent4>
        <a:srgbClr val="FFFFFF"/>
      </a:accent4>
      <a:accent5>
        <a:srgbClr val="008000"/>
      </a:accent5>
      <a:accent6>
        <a:srgbClr val="FFFF00"/>
      </a:accent6>
      <a:hlink>
        <a:srgbClr val="0070C0"/>
      </a:hlink>
      <a:folHlink>
        <a:srgbClr val="00B050"/>
      </a:folHlink>
    </a:clrScheme>
    <a:fontScheme name="Personalizzato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Presentazione Studio Standard1</Template>
  <TotalTime>826</TotalTime>
  <Words>1987</Words>
  <Application>Microsoft Office PowerPoint</Application>
  <PresentationFormat>Presentazione su schermo (4:3)</PresentationFormat>
  <Paragraphs>235</Paragraphs>
  <Slides>24</Slides>
  <Notes>24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24</vt:i4>
      </vt:variant>
    </vt:vector>
  </HeadingPairs>
  <TitlesOfParts>
    <vt:vector size="30" baseType="lpstr">
      <vt:lpstr>Arial</vt:lpstr>
      <vt:lpstr>Calibri</vt:lpstr>
      <vt:lpstr>Comic Sans MS</vt:lpstr>
      <vt:lpstr>Garamond</vt:lpstr>
      <vt:lpstr>Times New Roman</vt:lpstr>
      <vt:lpstr>Presentazione standard</vt:lpstr>
      <vt:lpstr>Le principali novità della Legge “Gelli-Bianco” (Legge 8 marzo 2017, n. 24)</vt:lpstr>
      <vt:lpstr>LEGGE 8 marzo 2017, n. 24</vt:lpstr>
      <vt:lpstr>Art.1-Diritto alla salute</vt:lpstr>
      <vt:lpstr>Obbiettivi del Legislatore</vt:lpstr>
      <vt:lpstr>Il nuovo ruolo di garante</vt:lpstr>
      <vt:lpstr>Riduzione del contenzioso …</vt:lpstr>
      <vt:lpstr>10 Novità e non solo …</vt:lpstr>
      <vt:lpstr>Art. 7 Responsabilità civile</vt:lpstr>
      <vt:lpstr>Le nuove frontiere …</vt:lpstr>
      <vt:lpstr>Art. 7 Responsabilità civile</vt:lpstr>
      <vt:lpstr>Inderogabilità</vt:lpstr>
      <vt:lpstr>Responsabilità a doppio binario</vt:lpstr>
      <vt:lpstr>SSUU 30/10/2001, n. 13533</vt:lpstr>
      <vt:lpstr>Cass.Civ. 11/4/17, n.9251</vt:lpstr>
      <vt:lpstr>Quantum …</vt:lpstr>
      <vt:lpstr>Buone pratiche - art. 5</vt:lpstr>
      <vt:lpstr>Art. 590-sexies Cod.Pen.</vt:lpstr>
      <vt:lpstr>Esempio di buona pratica …</vt:lpstr>
      <vt:lpstr>Art. 5 - Convenzione Oviedo</vt:lpstr>
      <vt:lpstr>Cass.Civ. 28/2/17 n.5004 </vt:lpstr>
      <vt:lpstr>Cass.Civ. 10/01/2017, n.243</vt:lpstr>
      <vt:lpstr>Quantificazione danno</vt:lpstr>
      <vt:lpstr>DLgs 209/05 - Art. 138</vt:lpstr>
      <vt:lpstr>In conclusione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recente riforma della  Legge Fallimentare</dc:title>
  <dc:creator>Davide Guardamagna</dc:creator>
  <cp:lastModifiedBy>Utente02</cp:lastModifiedBy>
  <cp:revision>90</cp:revision>
  <cp:lastPrinted>2017-06-14T17:43:00Z</cp:lastPrinted>
  <dcterms:created xsi:type="dcterms:W3CDTF">2017-06-03T07:10:51Z</dcterms:created>
  <dcterms:modified xsi:type="dcterms:W3CDTF">2017-07-18T11:23:49Z</dcterms:modified>
</cp:coreProperties>
</file>