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6" r:id="rId28"/>
    <p:sldId id="282" r:id="rId29"/>
    <p:sldId id="283" r:id="rId30"/>
    <p:sldId id="284" r:id="rId31"/>
    <p:sldId id="285" r:id="rId32"/>
  </p:sldIdLst>
  <p:sldSz cx="9144000" cy="6858000" type="screen4x3"/>
  <p:notesSz cx="6810375" cy="99425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49" autoAdjust="0"/>
    <p:restoredTop sz="94660"/>
  </p:normalViewPr>
  <p:slideViewPr>
    <p:cSldViewPr>
      <p:cViewPr varScale="1">
        <p:scale>
          <a:sx n="110" d="100"/>
          <a:sy n="110" d="100"/>
        </p:scale>
        <p:origin x="169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7625" y="0"/>
            <a:ext cx="2951163" cy="496888"/>
          </a:xfrm>
          <a:prstGeom prst="rect">
            <a:avLst/>
          </a:prstGeom>
        </p:spPr>
        <p:txBody>
          <a:bodyPr vert="horz" lIns="91440" tIns="45720" rIns="91440" bIns="45720" rtlCol="0"/>
          <a:lstStyle>
            <a:lvl1pPr algn="r">
              <a:defRPr sz="1200"/>
            </a:lvl1pPr>
          </a:lstStyle>
          <a:p>
            <a:fld id="{02BF71F4-1EBD-4228-A556-1BDBE5D430FF}" type="datetimeFigureOut">
              <a:rPr lang="it-IT" smtClean="0"/>
              <a:t>18/07/2017</a:t>
            </a:fld>
            <a:endParaRPr lang="it-IT"/>
          </a:p>
        </p:txBody>
      </p:sp>
      <p:sp>
        <p:nvSpPr>
          <p:cNvPr id="4" name="Segnaposto immagine diapositiva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1038" y="4722813"/>
            <a:ext cx="5448300" cy="447357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44038"/>
            <a:ext cx="2951163"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7625" y="9444038"/>
            <a:ext cx="2951163" cy="496887"/>
          </a:xfrm>
          <a:prstGeom prst="rect">
            <a:avLst/>
          </a:prstGeom>
        </p:spPr>
        <p:txBody>
          <a:bodyPr vert="horz" lIns="91440" tIns="45720" rIns="91440" bIns="45720" rtlCol="0" anchor="b"/>
          <a:lstStyle>
            <a:lvl1pPr algn="r">
              <a:defRPr sz="1200"/>
            </a:lvl1pPr>
          </a:lstStyle>
          <a:p>
            <a:fld id="{FAF70B36-FB73-4FDF-A3C3-7E74F8BC7F95}" type="slidenum">
              <a:rPr lang="it-IT" smtClean="0"/>
              <a:t>‹N›</a:t>
            </a:fld>
            <a:endParaRPr lang="it-IT"/>
          </a:p>
        </p:txBody>
      </p:sp>
    </p:spTree>
    <p:extLst>
      <p:ext uri="{BB962C8B-B14F-4D97-AF65-F5344CB8AC3E}">
        <p14:creationId xmlns:p14="http://schemas.microsoft.com/office/powerpoint/2010/main" val="977875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40FCD92-548D-45CD-B9DD-D6E88F958475}" type="datetime1">
              <a:rPr lang="it-IT" smtClean="0"/>
              <a:t>18/07/2017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340208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71A8B0E-C0E9-4225-9B14-EA25C3D7E3C6}" type="datetime1">
              <a:rPr lang="it-IT" smtClean="0"/>
              <a:t>18/07/2017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304603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96BE969-B159-46B3-A684-8F8BB8C8EC88}" type="datetime1">
              <a:rPr lang="it-IT" smtClean="0"/>
              <a:t>18/07/2017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180254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EEBF183-1A72-45CA-8429-5B3D3A8F0032}" type="datetime1">
              <a:rPr lang="it-IT" smtClean="0"/>
              <a:t>18/07/2017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191192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043B64A-D05D-4AB8-806E-CE52D7D2E153}" type="datetime1">
              <a:rPr lang="it-IT" smtClean="0"/>
              <a:t>18/07/2017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2825507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03777FB-23F7-4597-8808-AB0E1E428EEA}" type="datetime1">
              <a:rPr lang="it-IT" smtClean="0"/>
              <a:t>18/07/2017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118294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7D211C4-A8CD-4162-87E7-5255161D2C10}" type="datetime1">
              <a:rPr lang="it-IT" smtClean="0"/>
              <a:t>18/07/2017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1375693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44207CE-1712-4F34-A853-111D4F31D322}" type="datetime1">
              <a:rPr lang="it-IT" smtClean="0"/>
              <a:t>18/07/2017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912258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E7F8429-82AB-4E53-8D51-D43FB1096FF6}" type="datetime1">
              <a:rPr lang="it-IT" smtClean="0"/>
              <a:t>18/07/2017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123657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CFDCB57-A595-48BA-AFAE-CF7DA947ACD3}" type="datetime1">
              <a:rPr lang="it-IT" smtClean="0"/>
              <a:t>18/07/2017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1308194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C2CF1DB-B778-4456-9C7E-C98F23816D94}" type="datetime1">
              <a:rPr lang="it-IT" smtClean="0"/>
              <a:t>18/07/2017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AC91A2F-058A-4A01-84D4-721738640AA1}" type="slidenum">
              <a:rPr lang="it-IT" smtClean="0"/>
              <a:t>‹N›</a:t>
            </a:fld>
            <a:endParaRPr lang="it-IT"/>
          </a:p>
        </p:txBody>
      </p:sp>
    </p:spTree>
    <p:extLst>
      <p:ext uri="{BB962C8B-B14F-4D97-AF65-F5344CB8AC3E}">
        <p14:creationId xmlns:p14="http://schemas.microsoft.com/office/powerpoint/2010/main" val="2283040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288F4B-37D7-4BBF-B02A-3C4723FFE8AB}" type="datetime1">
              <a:rPr lang="it-IT" smtClean="0"/>
              <a:t>18/07/2017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91A2F-058A-4A01-84D4-721738640AA1}" type="slidenum">
              <a:rPr lang="it-IT" smtClean="0"/>
              <a:t>‹N›</a:t>
            </a:fld>
            <a:endParaRPr lang="it-IT"/>
          </a:p>
        </p:txBody>
      </p:sp>
    </p:spTree>
    <p:extLst>
      <p:ext uri="{BB962C8B-B14F-4D97-AF65-F5344CB8AC3E}">
        <p14:creationId xmlns:p14="http://schemas.microsoft.com/office/powerpoint/2010/main" val="57664806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628800"/>
            <a:ext cx="7772400" cy="2808311"/>
          </a:xfrm>
        </p:spPr>
        <p:txBody>
          <a:bodyPr>
            <a:noAutofit/>
          </a:bodyPr>
          <a:lstStyle/>
          <a:p>
            <a:r>
              <a:rPr lang="it-IT" sz="8000" dirty="0" smtClean="0">
                <a:latin typeface="Palatino" pitchFamily="18" charset="0"/>
              </a:rPr>
              <a:t>Responsabilità medica: profili processuali </a:t>
            </a:r>
            <a:endParaRPr lang="it-IT" sz="8000" dirty="0">
              <a:latin typeface="Palatino" pitchFamily="18" charset="0"/>
            </a:endParaRPr>
          </a:p>
        </p:txBody>
      </p:sp>
      <p:sp>
        <p:nvSpPr>
          <p:cNvPr id="3" name="Sottotitolo 2"/>
          <p:cNvSpPr>
            <a:spLocks noGrp="1"/>
          </p:cNvSpPr>
          <p:nvPr>
            <p:ph type="subTitle" idx="1"/>
          </p:nvPr>
        </p:nvSpPr>
        <p:spPr>
          <a:xfrm flipV="1">
            <a:off x="1371600" y="7389440"/>
            <a:ext cx="6400800" cy="72008"/>
          </a:xfrm>
        </p:spPr>
        <p:txBody>
          <a:bodyPr>
            <a:normAutofit fontScale="25000" lnSpcReduction="20000"/>
          </a:bodyPr>
          <a:lstStyle/>
          <a:p>
            <a:endParaRPr lang="it-IT" dirty="0"/>
          </a:p>
        </p:txBody>
      </p:sp>
    </p:spTree>
    <p:extLst>
      <p:ext uri="{BB962C8B-B14F-4D97-AF65-F5344CB8AC3E}">
        <p14:creationId xmlns:p14="http://schemas.microsoft.com/office/powerpoint/2010/main" val="1268611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457200" y="-819472"/>
            <a:ext cx="8229600" cy="144017"/>
          </a:xfrm>
        </p:spPr>
        <p:txBody>
          <a:bodyPr>
            <a:normAutofit fontScale="90000"/>
          </a:bodyPr>
          <a:lstStyle/>
          <a:p>
            <a:endParaRPr lang="it-IT" dirty="0"/>
          </a:p>
        </p:txBody>
      </p:sp>
      <p:sp>
        <p:nvSpPr>
          <p:cNvPr id="3" name="Segnaposto contenuto 2"/>
          <p:cNvSpPr>
            <a:spLocks noGrp="1"/>
          </p:cNvSpPr>
          <p:nvPr>
            <p:ph idx="1"/>
          </p:nvPr>
        </p:nvSpPr>
        <p:spPr>
          <a:xfrm>
            <a:off x="457200" y="332656"/>
            <a:ext cx="8229600" cy="5793507"/>
          </a:xfrm>
        </p:spPr>
        <p:txBody>
          <a:bodyPr/>
          <a:lstStyle/>
          <a:p>
            <a:pPr marL="0" indent="0">
              <a:buNone/>
            </a:pPr>
            <a:r>
              <a:rPr lang="it-IT" u="sng" dirty="0" smtClean="0"/>
              <a:t>L’omesso avviso </a:t>
            </a:r>
            <a:r>
              <a:rPr lang="it-IT" dirty="0" smtClean="0"/>
              <a:t>da luogo ad una </a:t>
            </a:r>
            <a:r>
              <a:rPr lang="it-IT" u="sng" dirty="0" smtClean="0"/>
              <a:t>nullità di ordine generale a regime intermedio ex art. 180 c.p.p</a:t>
            </a:r>
            <a:r>
              <a:rPr lang="it-IT" dirty="0" smtClean="0"/>
              <a:t>. che deve essere dedotta entro il giudizio di primo grado (Cass. Pen. 1435/2012).</a:t>
            </a:r>
          </a:p>
          <a:p>
            <a:pPr marL="0" indent="0">
              <a:buNone/>
            </a:pPr>
            <a:endParaRPr lang="it-IT" dirty="0" smtClean="0"/>
          </a:p>
          <a:p>
            <a:pPr marL="0" indent="0">
              <a:buNone/>
            </a:pPr>
            <a:r>
              <a:rPr lang="it-IT" dirty="0" smtClean="0"/>
              <a:t>La nullità non può essere dedotta nel caso in cui l’imputato abbia scelto il rito abbreviato. </a:t>
            </a:r>
            <a:r>
              <a:rPr lang="it-IT" dirty="0"/>
              <a:t>T</a:t>
            </a:r>
            <a:r>
              <a:rPr lang="it-IT" dirty="0" smtClean="0"/>
              <a:t>ale scelta processuale comporterebbe  una rinuncia ad eccepire tale invalidità (Cass. Pen. 15316/2010)  </a:t>
            </a:r>
            <a:endParaRPr lang="it-IT" dirty="0"/>
          </a:p>
        </p:txBody>
      </p:sp>
      <p:sp>
        <p:nvSpPr>
          <p:cNvPr id="4" name="Freccia in giù 3"/>
          <p:cNvSpPr/>
          <p:nvPr/>
        </p:nvSpPr>
        <p:spPr>
          <a:xfrm>
            <a:off x="3635896" y="2636912"/>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numero diapositiva 4"/>
          <p:cNvSpPr>
            <a:spLocks noGrp="1"/>
          </p:cNvSpPr>
          <p:nvPr>
            <p:ph type="sldNum" sz="quarter" idx="12"/>
          </p:nvPr>
        </p:nvSpPr>
        <p:spPr/>
        <p:txBody>
          <a:bodyPr/>
          <a:lstStyle/>
          <a:p>
            <a:fld id="{2AC91A2F-058A-4A01-84D4-721738640AA1}" type="slidenum">
              <a:rPr lang="it-IT" smtClean="0"/>
              <a:t>10</a:t>
            </a:fld>
            <a:endParaRPr lang="it-IT"/>
          </a:p>
        </p:txBody>
      </p:sp>
    </p:spTree>
    <p:extLst>
      <p:ext uri="{BB962C8B-B14F-4D97-AF65-F5344CB8AC3E}">
        <p14:creationId xmlns:p14="http://schemas.microsoft.com/office/powerpoint/2010/main" val="192961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94122"/>
          </a:xfrm>
        </p:spPr>
        <p:txBody>
          <a:bodyPr>
            <a:normAutofit fontScale="90000"/>
          </a:bodyPr>
          <a:lstStyle/>
          <a:p>
            <a:pPr algn="l"/>
            <a:r>
              <a:rPr lang="it-IT" u="sng" dirty="0" smtClean="0">
                <a:solidFill>
                  <a:srgbClr val="FF0000"/>
                </a:solidFill>
              </a:rPr>
              <a:t>Incidente probatorio (artt. 392 e </a:t>
            </a:r>
            <a:r>
              <a:rPr lang="it-IT" u="sng" dirty="0" err="1" smtClean="0">
                <a:solidFill>
                  <a:srgbClr val="FF0000"/>
                </a:solidFill>
              </a:rPr>
              <a:t>ss</a:t>
            </a:r>
            <a:r>
              <a:rPr lang="it-IT" u="sng" dirty="0" smtClean="0">
                <a:solidFill>
                  <a:srgbClr val="FF0000"/>
                </a:solidFill>
              </a:rPr>
              <a:t> c.p.p.)</a:t>
            </a:r>
            <a:endParaRPr lang="it-IT" u="sng" dirty="0">
              <a:solidFill>
                <a:srgbClr val="FF0000"/>
              </a:solidFill>
            </a:endParaRPr>
          </a:p>
        </p:txBody>
      </p:sp>
      <p:sp>
        <p:nvSpPr>
          <p:cNvPr id="3" name="Segnaposto contenuto 2"/>
          <p:cNvSpPr>
            <a:spLocks noGrp="1"/>
          </p:cNvSpPr>
          <p:nvPr>
            <p:ph idx="1"/>
          </p:nvPr>
        </p:nvSpPr>
        <p:spPr>
          <a:xfrm>
            <a:off x="457200" y="1484784"/>
            <a:ext cx="8229600" cy="5373216"/>
          </a:xfrm>
        </p:spPr>
        <p:txBody>
          <a:bodyPr>
            <a:normAutofit fontScale="92500" lnSpcReduction="10000"/>
          </a:bodyPr>
          <a:lstStyle/>
          <a:p>
            <a:pPr marL="0" indent="0">
              <a:buNone/>
            </a:pPr>
            <a:r>
              <a:rPr lang="it-IT" b="1" i="1" dirty="0" smtClean="0"/>
              <a:t>Soggetti legittimati a richiederlo:</a:t>
            </a:r>
          </a:p>
          <a:p>
            <a:pPr>
              <a:buFontTx/>
              <a:buChar char="-"/>
            </a:pPr>
            <a:r>
              <a:rPr lang="it-IT" u="sng" dirty="0" smtClean="0"/>
              <a:t>Pubblico Ministero</a:t>
            </a:r>
          </a:p>
          <a:p>
            <a:pPr>
              <a:buFontTx/>
              <a:buChar char="-"/>
            </a:pPr>
            <a:r>
              <a:rPr lang="it-IT" u="sng" dirty="0" smtClean="0"/>
              <a:t>Indagato</a:t>
            </a:r>
          </a:p>
          <a:p>
            <a:pPr marL="0" indent="0">
              <a:buNone/>
            </a:pPr>
            <a:endParaRPr lang="it-IT" u="sng" dirty="0" smtClean="0"/>
          </a:p>
          <a:p>
            <a:pPr marL="0" indent="0">
              <a:buNone/>
            </a:pPr>
            <a:r>
              <a:rPr lang="it-IT" dirty="0" smtClean="0"/>
              <a:t>NON la persona offesa</a:t>
            </a:r>
          </a:p>
          <a:p>
            <a:pPr marL="0" indent="0">
              <a:buNone/>
            </a:pPr>
            <a:r>
              <a:rPr lang="it-IT" dirty="0" smtClean="0"/>
              <a:t> </a:t>
            </a:r>
          </a:p>
          <a:p>
            <a:pPr marL="0" indent="0">
              <a:buNone/>
            </a:pPr>
            <a:r>
              <a:rPr lang="it-IT" dirty="0" smtClean="0"/>
              <a:t>Può solo chiedere al P.M di promuoverlo. </a:t>
            </a:r>
          </a:p>
          <a:p>
            <a:pPr marL="0" indent="0">
              <a:buNone/>
            </a:pPr>
            <a:r>
              <a:rPr lang="it-IT" dirty="0" smtClean="0"/>
              <a:t>In caso di </a:t>
            </a:r>
            <a:r>
              <a:rPr lang="it-IT" u="sng" dirty="0" smtClean="0"/>
              <a:t>diniego</a:t>
            </a:r>
            <a:r>
              <a:rPr lang="it-IT" dirty="0" smtClean="0"/>
              <a:t>, il P.M. pronuncia decreto motivato che notifica alla </a:t>
            </a:r>
            <a:r>
              <a:rPr lang="it-IT" dirty="0" err="1" smtClean="0"/>
              <a:t>p.o.</a:t>
            </a:r>
            <a:r>
              <a:rPr lang="it-IT" dirty="0" smtClean="0"/>
              <a:t> </a:t>
            </a:r>
          </a:p>
          <a:p>
            <a:pPr marL="0" indent="0">
              <a:buNone/>
            </a:pPr>
            <a:r>
              <a:rPr lang="it-IT" dirty="0" smtClean="0"/>
              <a:t>Il provvedimento </a:t>
            </a:r>
            <a:r>
              <a:rPr lang="it-IT" u="sng" dirty="0" smtClean="0"/>
              <a:t>non è impugnabile</a:t>
            </a:r>
            <a:r>
              <a:rPr lang="it-IT" dirty="0" smtClean="0"/>
              <a:t>, nemmeno per abnormità .  </a:t>
            </a:r>
            <a:endParaRPr lang="it-IT" dirty="0"/>
          </a:p>
        </p:txBody>
      </p:sp>
      <p:sp>
        <p:nvSpPr>
          <p:cNvPr id="4" name="Freccia in giù 3"/>
          <p:cNvSpPr/>
          <p:nvPr/>
        </p:nvSpPr>
        <p:spPr>
          <a:xfrm>
            <a:off x="3059832" y="4126120"/>
            <a:ext cx="4846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numero diapositiva 4"/>
          <p:cNvSpPr>
            <a:spLocks noGrp="1"/>
          </p:cNvSpPr>
          <p:nvPr>
            <p:ph type="sldNum" sz="quarter" idx="12"/>
          </p:nvPr>
        </p:nvSpPr>
        <p:spPr/>
        <p:txBody>
          <a:bodyPr/>
          <a:lstStyle/>
          <a:p>
            <a:fld id="{2AC91A2F-058A-4A01-84D4-721738640AA1}" type="slidenum">
              <a:rPr lang="it-IT" smtClean="0"/>
              <a:t>11</a:t>
            </a:fld>
            <a:endParaRPr lang="it-IT"/>
          </a:p>
        </p:txBody>
      </p:sp>
    </p:spTree>
    <p:extLst>
      <p:ext uri="{BB962C8B-B14F-4D97-AF65-F5344CB8AC3E}">
        <p14:creationId xmlns:p14="http://schemas.microsoft.com/office/powerpoint/2010/main" val="1300152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1008112"/>
          </a:xfrm>
        </p:spPr>
        <p:txBody>
          <a:bodyPr>
            <a:normAutofit fontScale="90000"/>
          </a:bodyPr>
          <a:lstStyle/>
          <a:p>
            <a:pPr algn="l"/>
            <a:r>
              <a:rPr lang="it-IT" sz="3600" b="1" i="1" dirty="0" smtClean="0"/>
              <a:t>Ipotesi in cui si può richiedere (tassative) – art. 392 c.p.p. </a:t>
            </a:r>
            <a:endParaRPr lang="it-IT" sz="3600" b="1" i="1" dirty="0"/>
          </a:p>
        </p:txBody>
      </p:sp>
      <p:sp>
        <p:nvSpPr>
          <p:cNvPr id="3" name="Segnaposto contenuto 2"/>
          <p:cNvSpPr>
            <a:spLocks noGrp="1"/>
          </p:cNvSpPr>
          <p:nvPr>
            <p:ph idx="1"/>
          </p:nvPr>
        </p:nvSpPr>
        <p:spPr>
          <a:xfrm>
            <a:off x="457200" y="1268760"/>
            <a:ext cx="8229600" cy="5328592"/>
          </a:xfrm>
        </p:spPr>
        <p:txBody>
          <a:bodyPr>
            <a:normAutofit/>
          </a:bodyPr>
          <a:lstStyle/>
          <a:p>
            <a:pPr marL="514350" indent="-514350">
              <a:buFont typeface="+mj-lt"/>
              <a:buAutoNum type="alphaLcPeriod"/>
            </a:pPr>
            <a:r>
              <a:rPr lang="it-IT" sz="2800" u="sng" dirty="0" smtClean="0"/>
              <a:t>Assunzione della testimonianza di una persona, quando vi è fondato motivo di ritenere che la stessa non possa essere esaminata nel dibattimento per infermità o altro grave impedimento</a:t>
            </a:r>
            <a:r>
              <a:rPr lang="it-IT" sz="2800" dirty="0" smtClean="0"/>
              <a:t>;</a:t>
            </a:r>
          </a:p>
          <a:p>
            <a:pPr marL="514350" indent="-514350">
              <a:buFont typeface="+mj-lt"/>
              <a:buAutoNum type="alphaLcPeriod"/>
            </a:pPr>
            <a:r>
              <a:rPr lang="it-IT" sz="2800" dirty="0" smtClean="0"/>
              <a:t>Assunzione di una testimonianza quando, per elementi concreti e specifici, vi è fondato motivo di ritenere che la persona sia esposta a violenza, minaccia, offerta o promessa di denaro o di altra utilità affinché non deponga o deponga il falso;</a:t>
            </a:r>
          </a:p>
          <a:p>
            <a:pPr marL="514350" indent="-514350">
              <a:buFont typeface="+mj-lt"/>
              <a:buAutoNum type="alphaLcPeriod"/>
            </a:pPr>
            <a:r>
              <a:rPr lang="it-IT" sz="2800" dirty="0" smtClean="0"/>
              <a:t>Esame dell’indagato su fatti concernenti la responsabilità di altri;</a:t>
            </a:r>
          </a:p>
        </p:txBody>
      </p:sp>
      <p:sp>
        <p:nvSpPr>
          <p:cNvPr id="4" name="Segnaposto numero diapositiva 3"/>
          <p:cNvSpPr>
            <a:spLocks noGrp="1"/>
          </p:cNvSpPr>
          <p:nvPr>
            <p:ph type="sldNum" sz="quarter" idx="12"/>
          </p:nvPr>
        </p:nvSpPr>
        <p:spPr/>
        <p:txBody>
          <a:bodyPr/>
          <a:lstStyle/>
          <a:p>
            <a:fld id="{2AC91A2F-058A-4A01-84D4-721738640AA1}" type="slidenum">
              <a:rPr lang="it-IT" smtClean="0"/>
              <a:t>12</a:t>
            </a:fld>
            <a:endParaRPr lang="it-IT"/>
          </a:p>
        </p:txBody>
      </p:sp>
    </p:spTree>
    <p:extLst>
      <p:ext uri="{BB962C8B-B14F-4D97-AF65-F5344CB8AC3E}">
        <p14:creationId xmlns:p14="http://schemas.microsoft.com/office/powerpoint/2010/main" val="3230816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75456"/>
            <a:ext cx="8229600" cy="360040"/>
          </a:xfrm>
        </p:spPr>
        <p:txBody>
          <a:bodyPr>
            <a:normAutofit fontScale="90000"/>
          </a:bodyPr>
          <a:lstStyle/>
          <a:p>
            <a:endParaRPr lang="it-IT" dirty="0"/>
          </a:p>
        </p:txBody>
      </p:sp>
      <p:sp>
        <p:nvSpPr>
          <p:cNvPr id="3" name="Segnaposto contenuto 2"/>
          <p:cNvSpPr>
            <a:spLocks noGrp="1"/>
          </p:cNvSpPr>
          <p:nvPr>
            <p:ph idx="1"/>
          </p:nvPr>
        </p:nvSpPr>
        <p:spPr>
          <a:xfrm>
            <a:off x="457200" y="332656"/>
            <a:ext cx="8229600" cy="6264696"/>
          </a:xfrm>
        </p:spPr>
        <p:txBody>
          <a:bodyPr>
            <a:normAutofit fontScale="92500" lnSpcReduction="10000"/>
          </a:bodyPr>
          <a:lstStyle/>
          <a:p>
            <a:pPr marL="514350" indent="-514350">
              <a:buFont typeface="+mj-lt"/>
              <a:buAutoNum type="alphaLcPeriod" startAt="4"/>
            </a:pPr>
            <a:r>
              <a:rPr lang="it-IT" dirty="0" smtClean="0"/>
              <a:t>Esame delle persone indicate nell’art. 210 c.p.p.  </a:t>
            </a:r>
          </a:p>
          <a:p>
            <a:pPr marL="514350" indent="-514350">
              <a:buFont typeface="+mj-lt"/>
              <a:buAutoNum type="alphaLcPeriod" startAt="4"/>
            </a:pPr>
            <a:r>
              <a:rPr lang="it-IT" dirty="0" smtClean="0"/>
              <a:t>Confronto tra persone che in altro incidente probatorio o al P.M. hanno reso dichiarazioni discordanti o quando ricorre una delle circostanza previste dalle lettere a) e b);</a:t>
            </a:r>
          </a:p>
          <a:p>
            <a:pPr marL="514350" indent="-514350">
              <a:buFont typeface="+mj-lt"/>
              <a:buAutoNum type="alphaLcPeriod" startAt="4"/>
            </a:pPr>
            <a:r>
              <a:rPr lang="it-IT" u="sng" dirty="0" smtClean="0"/>
              <a:t>Perizia o esperimento giudiziale, se la prova riguarda una persona, una cosa o un luogo il cui stato è soggetto a modificazione non evitabile;</a:t>
            </a:r>
          </a:p>
          <a:p>
            <a:pPr marL="514350" indent="-514350">
              <a:buFont typeface="+mj-lt"/>
              <a:buAutoNum type="alphaLcPeriod" startAt="4"/>
            </a:pPr>
            <a:r>
              <a:rPr lang="it-IT" u="sng" dirty="0" smtClean="0"/>
              <a:t>Perizia che, se disposta nel dibattimento, potrebbe determinare una sospensione superiore a 60 giorni o che comporti l’esecuzione di accertamenti o prelievi su persona vivente previsti dall’art. 224 bis c.p.p.;</a:t>
            </a:r>
          </a:p>
        </p:txBody>
      </p:sp>
      <p:sp>
        <p:nvSpPr>
          <p:cNvPr id="4" name="Segnaposto numero diapositiva 3"/>
          <p:cNvSpPr>
            <a:spLocks noGrp="1"/>
          </p:cNvSpPr>
          <p:nvPr>
            <p:ph type="sldNum" sz="quarter" idx="12"/>
          </p:nvPr>
        </p:nvSpPr>
        <p:spPr/>
        <p:txBody>
          <a:bodyPr/>
          <a:lstStyle/>
          <a:p>
            <a:fld id="{2AC91A2F-058A-4A01-84D4-721738640AA1}" type="slidenum">
              <a:rPr lang="it-IT" smtClean="0"/>
              <a:t>13</a:t>
            </a:fld>
            <a:endParaRPr lang="it-IT"/>
          </a:p>
        </p:txBody>
      </p:sp>
    </p:spTree>
    <p:extLst>
      <p:ext uri="{BB962C8B-B14F-4D97-AF65-F5344CB8AC3E}">
        <p14:creationId xmlns:p14="http://schemas.microsoft.com/office/powerpoint/2010/main" val="1715439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75456"/>
            <a:ext cx="8229600" cy="144016"/>
          </a:xfrm>
        </p:spPr>
        <p:txBody>
          <a:bodyPr>
            <a:normAutofit fontScale="90000"/>
          </a:bodyPr>
          <a:lstStyle/>
          <a:p>
            <a:endParaRPr lang="it-IT" dirty="0"/>
          </a:p>
        </p:txBody>
      </p:sp>
      <p:sp>
        <p:nvSpPr>
          <p:cNvPr id="3" name="Segnaposto contenuto 2"/>
          <p:cNvSpPr>
            <a:spLocks noGrp="1"/>
          </p:cNvSpPr>
          <p:nvPr>
            <p:ph idx="1"/>
          </p:nvPr>
        </p:nvSpPr>
        <p:spPr>
          <a:xfrm>
            <a:off x="457200" y="476673"/>
            <a:ext cx="8229600" cy="4896544"/>
          </a:xfrm>
        </p:spPr>
        <p:txBody>
          <a:bodyPr/>
          <a:lstStyle/>
          <a:p>
            <a:pPr marL="514350" lvl="0" indent="-514350">
              <a:buFont typeface="+mj-lt"/>
              <a:buAutoNum type="alphaLcPeriod" startAt="8"/>
            </a:pPr>
            <a:r>
              <a:rPr lang="it-IT" sz="3000" dirty="0">
                <a:solidFill>
                  <a:prstClr val="white"/>
                </a:solidFill>
              </a:rPr>
              <a:t>Ricognizione non rinviabile in dibattimento per ragioni di </a:t>
            </a:r>
            <a:r>
              <a:rPr lang="it-IT" sz="3000" dirty="0" smtClean="0">
                <a:solidFill>
                  <a:prstClr val="white"/>
                </a:solidFill>
              </a:rPr>
              <a:t>urgenza;</a:t>
            </a:r>
          </a:p>
          <a:p>
            <a:pPr marL="0" lvl="0" indent="0">
              <a:buNone/>
            </a:pPr>
            <a:endParaRPr lang="it-IT" sz="3000" dirty="0" smtClean="0">
              <a:solidFill>
                <a:prstClr val="white"/>
              </a:solidFill>
            </a:endParaRPr>
          </a:p>
          <a:p>
            <a:pPr marL="0" indent="0">
              <a:buNone/>
            </a:pPr>
            <a:r>
              <a:rPr lang="it-IT" sz="3000" i="1" dirty="0">
                <a:solidFill>
                  <a:prstClr val="white"/>
                </a:solidFill>
              </a:rPr>
              <a:t>C</a:t>
            </a:r>
            <a:r>
              <a:rPr lang="it-IT" sz="3000" i="1" dirty="0" smtClean="0">
                <a:solidFill>
                  <a:prstClr val="white"/>
                </a:solidFill>
              </a:rPr>
              <a:t>omma </a:t>
            </a:r>
            <a:r>
              <a:rPr lang="it-IT" sz="3000" i="1" dirty="0">
                <a:solidFill>
                  <a:prstClr val="white"/>
                </a:solidFill>
              </a:rPr>
              <a:t>1 </a:t>
            </a:r>
            <a:r>
              <a:rPr lang="it-IT" sz="3000" i="1" dirty="0" smtClean="0">
                <a:solidFill>
                  <a:prstClr val="white"/>
                </a:solidFill>
              </a:rPr>
              <a:t>bis  </a:t>
            </a:r>
            <a:r>
              <a:rPr lang="it-IT" sz="3000" dirty="0">
                <a:solidFill>
                  <a:prstClr val="white"/>
                </a:solidFill>
              </a:rPr>
              <a:t>(</a:t>
            </a:r>
            <a:r>
              <a:rPr lang="it-IT" sz="3000" dirty="0" smtClean="0">
                <a:solidFill>
                  <a:prstClr val="white"/>
                </a:solidFill>
              </a:rPr>
              <a:t>introdotto </a:t>
            </a:r>
            <a:r>
              <a:rPr lang="it-IT" sz="3000" dirty="0">
                <a:solidFill>
                  <a:prstClr val="white"/>
                </a:solidFill>
              </a:rPr>
              <a:t>nel 2015</a:t>
            </a:r>
            <a:r>
              <a:rPr lang="it-IT" sz="3000" dirty="0" smtClean="0">
                <a:solidFill>
                  <a:prstClr val="white"/>
                </a:solidFill>
              </a:rPr>
              <a:t>) ha introdotto un’ ulteriore ipotesi: </a:t>
            </a:r>
            <a:endParaRPr lang="it-IT" sz="3000" dirty="0">
              <a:solidFill>
                <a:prstClr val="white"/>
              </a:solidFill>
            </a:endParaRPr>
          </a:p>
          <a:p>
            <a:pPr marL="0" lvl="0" indent="0">
              <a:buNone/>
            </a:pPr>
            <a:r>
              <a:rPr lang="it-IT" sz="3000" dirty="0">
                <a:solidFill>
                  <a:prstClr val="white"/>
                </a:solidFill>
              </a:rPr>
              <a:t>t</a:t>
            </a:r>
            <a:r>
              <a:rPr lang="it-IT" sz="3000" dirty="0" smtClean="0">
                <a:solidFill>
                  <a:prstClr val="white"/>
                </a:solidFill>
              </a:rPr>
              <a:t>estimonianza di persona minorenne o persona offesa maggiorenne per determinati reati sessuali o qualora la persona offesa versi in una condizione di particolare vulnerabilità.</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14</a:t>
            </a:fld>
            <a:endParaRPr lang="it-IT"/>
          </a:p>
        </p:txBody>
      </p:sp>
    </p:spTree>
    <p:extLst>
      <p:ext uri="{BB962C8B-B14F-4D97-AF65-F5344CB8AC3E}">
        <p14:creationId xmlns:p14="http://schemas.microsoft.com/office/powerpoint/2010/main" val="9800713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pPr algn="l"/>
            <a:r>
              <a:rPr lang="it-IT" b="1" i="1" dirty="0" smtClean="0"/>
              <a:t>Termini per la richiesta </a:t>
            </a:r>
            <a:endParaRPr lang="it-IT" b="1" i="1" dirty="0"/>
          </a:p>
        </p:txBody>
      </p:sp>
      <p:sp>
        <p:nvSpPr>
          <p:cNvPr id="3" name="Segnaposto contenuto 2"/>
          <p:cNvSpPr>
            <a:spLocks noGrp="1"/>
          </p:cNvSpPr>
          <p:nvPr>
            <p:ph idx="1"/>
          </p:nvPr>
        </p:nvSpPr>
        <p:spPr>
          <a:xfrm>
            <a:off x="457200" y="980728"/>
            <a:ext cx="8229600" cy="5145435"/>
          </a:xfrm>
        </p:spPr>
        <p:txBody>
          <a:bodyPr/>
          <a:lstStyle/>
          <a:p>
            <a:pPr>
              <a:buFontTx/>
              <a:buChar char="-"/>
            </a:pPr>
            <a:r>
              <a:rPr lang="it-IT" u="sng" dirty="0" smtClean="0"/>
              <a:t>Entro la conclusione delle indagini preliminari </a:t>
            </a:r>
            <a:r>
              <a:rPr lang="it-IT" dirty="0" smtClean="0"/>
              <a:t>o comunque in tempo utile per poterla svolgere prima di tale termine</a:t>
            </a:r>
          </a:p>
          <a:p>
            <a:pPr>
              <a:buFontTx/>
              <a:buChar char="-"/>
            </a:pPr>
            <a:r>
              <a:rPr lang="it-IT" dirty="0" smtClean="0"/>
              <a:t>Nell’udienza preliminare (C. </a:t>
            </a:r>
            <a:r>
              <a:rPr lang="it-IT" dirty="0" err="1" smtClean="0"/>
              <a:t>Cost</a:t>
            </a:r>
            <a:r>
              <a:rPr lang="it-IT" dirty="0" smtClean="0"/>
              <a:t>. 77/1994)</a:t>
            </a:r>
          </a:p>
          <a:p>
            <a:pPr>
              <a:buFontTx/>
              <a:buChar char="-"/>
            </a:pP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15</a:t>
            </a:fld>
            <a:endParaRPr lang="it-IT"/>
          </a:p>
        </p:txBody>
      </p:sp>
    </p:spTree>
    <p:extLst>
      <p:ext uri="{BB962C8B-B14F-4D97-AF65-F5344CB8AC3E}">
        <p14:creationId xmlns:p14="http://schemas.microsoft.com/office/powerpoint/2010/main" val="2651293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pPr algn="l"/>
            <a:r>
              <a:rPr lang="it-IT" sz="4000" b="1" i="1" dirty="0" smtClean="0"/>
              <a:t>Contenuto</a:t>
            </a:r>
            <a:r>
              <a:rPr lang="it-IT" sz="4000" dirty="0" smtClean="0"/>
              <a:t> </a:t>
            </a:r>
            <a:r>
              <a:rPr lang="it-IT" sz="4000" b="1" i="1" dirty="0" smtClean="0"/>
              <a:t>della richiesta</a:t>
            </a:r>
            <a:r>
              <a:rPr lang="it-IT" dirty="0" smtClean="0"/>
              <a:t>: </a:t>
            </a:r>
            <a:endParaRPr lang="it-IT" dirty="0"/>
          </a:p>
        </p:txBody>
      </p:sp>
      <p:sp>
        <p:nvSpPr>
          <p:cNvPr id="3" name="Segnaposto contenuto 2"/>
          <p:cNvSpPr>
            <a:spLocks noGrp="1"/>
          </p:cNvSpPr>
          <p:nvPr>
            <p:ph idx="1"/>
          </p:nvPr>
        </p:nvSpPr>
        <p:spPr>
          <a:xfrm>
            <a:off x="457200" y="908720"/>
            <a:ext cx="8229600" cy="5688632"/>
          </a:xfrm>
        </p:spPr>
        <p:txBody>
          <a:bodyPr>
            <a:normAutofit fontScale="92500" lnSpcReduction="20000"/>
          </a:bodyPr>
          <a:lstStyle/>
          <a:p>
            <a:pPr>
              <a:buFontTx/>
              <a:buChar char="-"/>
            </a:pPr>
            <a:r>
              <a:rPr lang="it-IT" dirty="0" smtClean="0"/>
              <a:t>La </a:t>
            </a:r>
            <a:r>
              <a:rPr lang="it-IT" u="sng" dirty="0" smtClean="0"/>
              <a:t>prova</a:t>
            </a:r>
            <a:r>
              <a:rPr lang="it-IT" dirty="0" smtClean="0"/>
              <a:t> da assumere, i </a:t>
            </a:r>
            <a:r>
              <a:rPr lang="it-IT" u="sng" dirty="0" smtClean="0"/>
              <a:t>fatti</a:t>
            </a:r>
            <a:r>
              <a:rPr lang="it-IT" dirty="0" smtClean="0"/>
              <a:t> che ne costituiscono oggetto e le ragioni della sua </a:t>
            </a:r>
            <a:r>
              <a:rPr lang="it-IT" u="sng" dirty="0" smtClean="0"/>
              <a:t>rilevanza</a:t>
            </a:r>
            <a:r>
              <a:rPr lang="it-IT" dirty="0" smtClean="0"/>
              <a:t> per la decisione dibattimentale</a:t>
            </a:r>
          </a:p>
          <a:p>
            <a:pPr>
              <a:buFontTx/>
              <a:buChar char="-"/>
            </a:pPr>
            <a:r>
              <a:rPr lang="it-IT" dirty="0" smtClean="0"/>
              <a:t>Le </a:t>
            </a:r>
            <a:r>
              <a:rPr lang="it-IT" u="sng" dirty="0" smtClean="0"/>
              <a:t>persone</a:t>
            </a:r>
            <a:r>
              <a:rPr lang="it-IT" dirty="0" smtClean="0"/>
              <a:t> nei cui confronti si procede per i fatti oggetto di prova (se proviene dal P.M. deve indicare anche la </a:t>
            </a:r>
            <a:r>
              <a:rPr lang="it-IT" dirty="0" err="1" smtClean="0"/>
              <a:t>p.o.</a:t>
            </a:r>
            <a:r>
              <a:rPr lang="it-IT" dirty="0" smtClean="0"/>
              <a:t> e i difensori di tutte le parti)</a:t>
            </a:r>
          </a:p>
          <a:p>
            <a:pPr>
              <a:buFontTx/>
              <a:buChar char="-"/>
            </a:pPr>
            <a:r>
              <a:rPr lang="it-IT" dirty="0" smtClean="0"/>
              <a:t>Le circostanze che rendono la prova </a:t>
            </a:r>
            <a:r>
              <a:rPr lang="it-IT" u="sng" dirty="0" smtClean="0"/>
              <a:t>non rinviabile</a:t>
            </a:r>
            <a:r>
              <a:rPr lang="it-IT" dirty="0" smtClean="0"/>
              <a:t> a dibattimento. </a:t>
            </a:r>
          </a:p>
          <a:p>
            <a:pPr marL="0" indent="0">
              <a:buNone/>
            </a:pPr>
            <a:endParaRPr lang="it-IT" dirty="0"/>
          </a:p>
          <a:p>
            <a:pPr marL="0" indent="0">
              <a:buNone/>
            </a:pPr>
            <a:r>
              <a:rPr lang="it-IT" dirty="0" smtClean="0">
                <a:solidFill>
                  <a:srgbClr val="FF0000"/>
                </a:solidFill>
              </a:rPr>
              <a:t>N.B. </a:t>
            </a:r>
            <a:r>
              <a:rPr lang="it-IT" u="sng" dirty="0" smtClean="0"/>
              <a:t>solo nel caso di cui al comma 1 bis dell’art. 392 c.p.p. il P.M. con la richiesta deve depositare tutti gli atti di indagine, negli altri casi è rimesso alla sua discrezione</a:t>
            </a:r>
            <a:r>
              <a:rPr lang="it-IT" dirty="0" smtClean="0"/>
              <a:t> (prevale il principio della segretezza delle indagini )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16</a:t>
            </a:fld>
            <a:endParaRPr lang="it-IT"/>
          </a:p>
        </p:txBody>
      </p:sp>
    </p:spTree>
    <p:extLst>
      <p:ext uri="{BB962C8B-B14F-4D97-AF65-F5344CB8AC3E}">
        <p14:creationId xmlns:p14="http://schemas.microsoft.com/office/powerpoint/2010/main" val="1322246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59432"/>
            <a:ext cx="8229600" cy="459432"/>
          </a:xfrm>
        </p:spPr>
        <p:txBody>
          <a:bodyPr>
            <a:normAutofit fontScale="90000"/>
          </a:bodyPr>
          <a:lstStyle/>
          <a:p>
            <a:endParaRPr lang="it-IT" dirty="0"/>
          </a:p>
        </p:txBody>
      </p:sp>
      <p:sp>
        <p:nvSpPr>
          <p:cNvPr id="3" name="Segnaposto contenuto 2"/>
          <p:cNvSpPr>
            <a:spLocks noGrp="1"/>
          </p:cNvSpPr>
          <p:nvPr>
            <p:ph idx="1"/>
          </p:nvPr>
        </p:nvSpPr>
        <p:spPr>
          <a:xfrm>
            <a:off x="457200" y="260648"/>
            <a:ext cx="8229600" cy="5865515"/>
          </a:xfrm>
        </p:spPr>
        <p:txBody>
          <a:bodyPr/>
          <a:lstStyle/>
          <a:p>
            <a:pPr marL="0" indent="0">
              <a:buNone/>
            </a:pPr>
            <a:r>
              <a:rPr lang="it-IT" dirty="0" smtClean="0"/>
              <a:t>La richiesta:</a:t>
            </a:r>
          </a:p>
          <a:p>
            <a:pPr>
              <a:buFontTx/>
              <a:buChar char="-"/>
            </a:pPr>
            <a:r>
              <a:rPr lang="it-IT" dirty="0" smtClean="0"/>
              <a:t>è </a:t>
            </a:r>
            <a:r>
              <a:rPr lang="it-IT" u="sng" dirty="0" smtClean="0"/>
              <a:t>presentata</a:t>
            </a:r>
            <a:r>
              <a:rPr lang="it-IT" dirty="0" smtClean="0"/>
              <a:t> presso la cancelleria del Giudice per le Indagini Preliminari</a:t>
            </a:r>
          </a:p>
          <a:p>
            <a:pPr>
              <a:buFontTx/>
              <a:buChar char="-"/>
            </a:pPr>
            <a:r>
              <a:rPr lang="it-IT" dirty="0" smtClean="0"/>
              <a:t>È </a:t>
            </a:r>
            <a:r>
              <a:rPr lang="it-IT" u="sng" dirty="0" smtClean="0"/>
              <a:t>notificata</a:t>
            </a:r>
            <a:r>
              <a:rPr lang="it-IT" dirty="0" smtClean="0"/>
              <a:t> a cura di chi l’ha proposta – a seconda dei casi – al P.M. e alle persona indagate. </a:t>
            </a:r>
          </a:p>
          <a:p>
            <a:pPr>
              <a:buFontTx/>
              <a:buChar char="-"/>
            </a:pPr>
            <a:endParaRPr lang="it-IT" dirty="0"/>
          </a:p>
          <a:p>
            <a:pPr marL="0" indent="0">
              <a:buNone/>
            </a:pPr>
            <a:r>
              <a:rPr lang="it-IT" dirty="0" smtClean="0"/>
              <a:t>Entro 2 giorni, il P.M. e gli indagati possono presentare deduzioni sulla fondatezza della richiesta e/o sul contenuto della stessa.  </a:t>
            </a:r>
          </a:p>
          <a:p>
            <a:pPr marL="0" indent="0">
              <a:buNone/>
            </a:pP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17</a:t>
            </a:fld>
            <a:endParaRPr lang="it-IT"/>
          </a:p>
        </p:txBody>
      </p:sp>
    </p:spTree>
    <p:extLst>
      <p:ext uri="{BB962C8B-B14F-4D97-AF65-F5344CB8AC3E}">
        <p14:creationId xmlns:p14="http://schemas.microsoft.com/office/powerpoint/2010/main" val="859146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75456"/>
            <a:ext cx="8229600" cy="216024"/>
          </a:xfrm>
        </p:spPr>
        <p:txBody>
          <a:bodyPr>
            <a:normAutofit fontScale="90000"/>
          </a:bodyPr>
          <a:lstStyle/>
          <a:p>
            <a:endParaRPr lang="it-IT" dirty="0"/>
          </a:p>
        </p:txBody>
      </p:sp>
      <p:sp>
        <p:nvSpPr>
          <p:cNvPr id="3" name="Segnaposto contenuto 2"/>
          <p:cNvSpPr>
            <a:spLocks noGrp="1"/>
          </p:cNvSpPr>
          <p:nvPr>
            <p:ph idx="1"/>
          </p:nvPr>
        </p:nvSpPr>
        <p:spPr>
          <a:xfrm>
            <a:off x="457200" y="260648"/>
            <a:ext cx="8229600" cy="6048672"/>
          </a:xfrm>
        </p:spPr>
        <p:txBody>
          <a:bodyPr>
            <a:normAutofit fontScale="85000" lnSpcReduction="20000"/>
          </a:bodyPr>
          <a:lstStyle/>
          <a:p>
            <a:pPr marL="0" indent="0">
              <a:buNone/>
            </a:pPr>
            <a:r>
              <a:rPr lang="it-IT" dirty="0" smtClean="0"/>
              <a:t>Il G.I.P. sulla richiesta decide con </a:t>
            </a:r>
            <a:r>
              <a:rPr lang="it-IT" u="sng" dirty="0" smtClean="0"/>
              <a:t>ordinanza</a:t>
            </a:r>
            <a:r>
              <a:rPr lang="it-IT" dirty="0" smtClean="0"/>
              <a:t>:</a:t>
            </a:r>
          </a:p>
          <a:p>
            <a:pPr>
              <a:buFontTx/>
              <a:buChar char="-"/>
            </a:pPr>
            <a:r>
              <a:rPr lang="it-IT" dirty="0" smtClean="0"/>
              <a:t>Di </a:t>
            </a:r>
            <a:r>
              <a:rPr lang="it-IT" u="sng" dirty="0" smtClean="0"/>
              <a:t>accoglimento</a:t>
            </a:r>
            <a:r>
              <a:rPr lang="it-IT" dirty="0" smtClean="0"/>
              <a:t>       notificata agli indagati, </a:t>
            </a:r>
          </a:p>
          <a:p>
            <a:pPr marL="0" indent="0">
              <a:buNone/>
            </a:pPr>
            <a:r>
              <a:rPr lang="it-IT" dirty="0" smtClean="0"/>
              <a:t>                                        alla </a:t>
            </a:r>
            <a:r>
              <a:rPr lang="it-IT" dirty="0" err="1" smtClean="0"/>
              <a:t>p.o.</a:t>
            </a:r>
            <a:r>
              <a:rPr lang="it-IT" dirty="0"/>
              <a:t> </a:t>
            </a:r>
            <a:r>
              <a:rPr lang="it-IT" dirty="0" smtClean="0"/>
              <a:t>ai difensori, con </a:t>
            </a:r>
          </a:p>
          <a:p>
            <a:pPr marL="0" indent="0">
              <a:buNone/>
            </a:pPr>
            <a:r>
              <a:rPr lang="it-IT" dirty="0"/>
              <a:t> </a:t>
            </a:r>
            <a:r>
              <a:rPr lang="it-IT" dirty="0" smtClean="0"/>
              <a:t>                                       l’indicazione dell’oggetto </a:t>
            </a:r>
          </a:p>
          <a:p>
            <a:pPr marL="0" indent="0">
              <a:buNone/>
            </a:pPr>
            <a:r>
              <a:rPr lang="it-IT" dirty="0"/>
              <a:t> </a:t>
            </a:r>
            <a:r>
              <a:rPr lang="it-IT" dirty="0" smtClean="0"/>
              <a:t>                                       della prova, delle persone </a:t>
            </a:r>
          </a:p>
          <a:p>
            <a:pPr marL="0" indent="0">
              <a:buNone/>
            </a:pPr>
            <a:r>
              <a:rPr lang="it-IT" dirty="0"/>
              <a:t> </a:t>
            </a:r>
            <a:r>
              <a:rPr lang="it-IT" dirty="0" smtClean="0"/>
              <a:t>                                       interessate e della data di</a:t>
            </a:r>
          </a:p>
          <a:p>
            <a:pPr marL="0" indent="0">
              <a:buNone/>
            </a:pPr>
            <a:r>
              <a:rPr lang="it-IT" dirty="0"/>
              <a:t> </a:t>
            </a:r>
            <a:r>
              <a:rPr lang="it-IT" dirty="0" smtClean="0"/>
              <a:t>                                       udienza</a:t>
            </a:r>
          </a:p>
          <a:p>
            <a:pPr>
              <a:buFontTx/>
              <a:buChar char="-"/>
            </a:pPr>
            <a:r>
              <a:rPr lang="it-IT" dirty="0" smtClean="0"/>
              <a:t>Di </a:t>
            </a:r>
            <a:r>
              <a:rPr lang="it-IT" u="sng" dirty="0" smtClean="0"/>
              <a:t>inammissibilità</a:t>
            </a:r>
            <a:r>
              <a:rPr lang="it-IT" dirty="0" smtClean="0"/>
              <a:t>        </a:t>
            </a:r>
          </a:p>
          <a:p>
            <a:pPr marL="0" indent="0">
              <a:buNone/>
            </a:pPr>
            <a:r>
              <a:rPr lang="it-IT" dirty="0" smtClean="0"/>
              <a:t>                                         comunicata al P.M. e </a:t>
            </a:r>
          </a:p>
          <a:p>
            <a:pPr marL="0" indent="0">
              <a:buNone/>
            </a:pPr>
            <a:r>
              <a:rPr lang="it-IT" dirty="0"/>
              <a:t> </a:t>
            </a:r>
            <a:r>
              <a:rPr lang="it-IT" dirty="0" smtClean="0"/>
              <a:t>                                        notificata alle persone </a:t>
            </a:r>
          </a:p>
          <a:p>
            <a:pPr marL="0" indent="0">
              <a:buNone/>
            </a:pPr>
            <a:r>
              <a:rPr lang="it-IT" dirty="0"/>
              <a:t> </a:t>
            </a:r>
            <a:r>
              <a:rPr lang="it-IT" dirty="0" smtClean="0"/>
              <a:t>                                        interessate</a:t>
            </a:r>
          </a:p>
          <a:p>
            <a:pPr>
              <a:buFontTx/>
              <a:buChar char="-"/>
            </a:pPr>
            <a:r>
              <a:rPr lang="it-IT" dirty="0" smtClean="0"/>
              <a:t>Di </a:t>
            </a:r>
            <a:r>
              <a:rPr lang="it-IT" u="sng" dirty="0" smtClean="0"/>
              <a:t>rigetto</a:t>
            </a:r>
            <a:r>
              <a:rPr lang="it-IT" dirty="0" smtClean="0"/>
              <a:t>                    </a:t>
            </a:r>
          </a:p>
          <a:p>
            <a:pPr marL="0" indent="0">
              <a:buNone/>
            </a:pPr>
            <a:endParaRPr lang="it-IT" dirty="0" smtClean="0"/>
          </a:p>
          <a:p>
            <a:pPr marL="0" indent="0">
              <a:buNone/>
            </a:pPr>
            <a:r>
              <a:rPr lang="it-IT" sz="3800" u="sng" dirty="0" smtClean="0"/>
              <a:t>I provvedimenti del G.I.P. non sono impugnabili </a:t>
            </a:r>
            <a:endParaRPr lang="it-IT" sz="3800" u="sng" dirty="0"/>
          </a:p>
        </p:txBody>
      </p:sp>
      <p:sp>
        <p:nvSpPr>
          <p:cNvPr id="4" name="Freccia a destra 3"/>
          <p:cNvSpPr/>
          <p:nvPr/>
        </p:nvSpPr>
        <p:spPr>
          <a:xfrm>
            <a:off x="3197276" y="764704"/>
            <a:ext cx="317463"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Parentesi graffa chiusa 4"/>
          <p:cNvSpPr/>
          <p:nvPr/>
        </p:nvSpPr>
        <p:spPr>
          <a:xfrm>
            <a:off x="3491880" y="3284984"/>
            <a:ext cx="45719" cy="19442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 name="Segnaposto numero diapositiva 5"/>
          <p:cNvSpPr>
            <a:spLocks noGrp="1"/>
          </p:cNvSpPr>
          <p:nvPr>
            <p:ph type="sldNum" sz="quarter" idx="12"/>
          </p:nvPr>
        </p:nvSpPr>
        <p:spPr/>
        <p:txBody>
          <a:bodyPr/>
          <a:lstStyle/>
          <a:p>
            <a:fld id="{2AC91A2F-058A-4A01-84D4-721738640AA1}" type="slidenum">
              <a:rPr lang="it-IT" smtClean="0"/>
              <a:t>18</a:t>
            </a:fld>
            <a:endParaRPr lang="it-IT"/>
          </a:p>
        </p:txBody>
      </p:sp>
    </p:spTree>
    <p:extLst>
      <p:ext uri="{BB962C8B-B14F-4D97-AF65-F5344CB8AC3E}">
        <p14:creationId xmlns:p14="http://schemas.microsoft.com/office/powerpoint/2010/main" val="3300629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Autofit/>
          </a:bodyPr>
          <a:lstStyle/>
          <a:p>
            <a:pPr algn="l"/>
            <a:r>
              <a:rPr lang="it-IT" sz="3200" b="1" i="1" dirty="0" err="1" smtClean="0"/>
              <a:t>Discovery</a:t>
            </a:r>
            <a:r>
              <a:rPr lang="it-IT" sz="3200" b="1" i="1" dirty="0" smtClean="0"/>
              <a:t> </a:t>
            </a:r>
            <a:endParaRPr lang="it-IT" sz="3200" b="1" i="1" dirty="0"/>
          </a:p>
        </p:txBody>
      </p:sp>
      <p:sp>
        <p:nvSpPr>
          <p:cNvPr id="3" name="Segnaposto contenuto 2"/>
          <p:cNvSpPr>
            <a:spLocks noGrp="1"/>
          </p:cNvSpPr>
          <p:nvPr>
            <p:ph idx="1"/>
          </p:nvPr>
        </p:nvSpPr>
        <p:spPr>
          <a:xfrm>
            <a:off x="457200" y="764704"/>
            <a:ext cx="8229600" cy="5832648"/>
          </a:xfrm>
        </p:spPr>
        <p:txBody>
          <a:bodyPr>
            <a:normAutofit fontScale="92500" lnSpcReduction="10000"/>
          </a:bodyPr>
          <a:lstStyle/>
          <a:p>
            <a:pPr>
              <a:buFontTx/>
              <a:buChar char="-"/>
            </a:pPr>
            <a:r>
              <a:rPr lang="it-IT" dirty="0" smtClean="0"/>
              <a:t>Nei 2 giorni precedenti all’udienza, le parti possono prendere cognizione ed estrarre copia delle dichiarazioni già rese dalla persona da esaminare</a:t>
            </a:r>
          </a:p>
          <a:p>
            <a:pPr>
              <a:buFontTx/>
              <a:buChar char="-"/>
            </a:pPr>
            <a:r>
              <a:rPr lang="it-IT" dirty="0" smtClean="0"/>
              <a:t>Nei casi di cui al comma 1 bis dell’art. 392 c.p.p. le parti hanno il diritto di estrarre copia degli atti depositati dal P.M. </a:t>
            </a:r>
          </a:p>
          <a:p>
            <a:pPr marL="0" indent="0">
              <a:buNone/>
            </a:pPr>
            <a:endParaRPr lang="it-IT" dirty="0"/>
          </a:p>
          <a:p>
            <a:pPr marL="0" indent="0">
              <a:buNone/>
            </a:pPr>
            <a:r>
              <a:rPr lang="it-IT" dirty="0" smtClean="0">
                <a:solidFill>
                  <a:srgbClr val="FF0000"/>
                </a:solidFill>
              </a:rPr>
              <a:t>N.B. </a:t>
            </a:r>
            <a:r>
              <a:rPr lang="it-IT" dirty="0" smtClean="0"/>
              <a:t>secondo la giurisprudenza, </a:t>
            </a:r>
            <a:r>
              <a:rPr lang="it-IT" u="sng" dirty="0" smtClean="0"/>
              <a:t>in tutti gli altri casi le parti NON hanno il diritto di prendere cognizione ed estrarre copia degli atti eventualmente depositati dal P.M con la richiesta </a:t>
            </a:r>
            <a:r>
              <a:rPr lang="it-IT" dirty="0" smtClean="0"/>
              <a:t>(potranno poi essere conosciuti in sede di perizia)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19</a:t>
            </a:fld>
            <a:endParaRPr lang="it-IT"/>
          </a:p>
        </p:txBody>
      </p:sp>
    </p:spTree>
    <p:extLst>
      <p:ext uri="{BB962C8B-B14F-4D97-AF65-F5344CB8AC3E}">
        <p14:creationId xmlns:p14="http://schemas.microsoft.com/office/powerpoint/2010/main" val="1735925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548680"/>
            <a:ext cx="8229600" cy="1570186"/>
          </a:xfrm>
        </p:spPr>
        <p:txBody>
          <a:bodyPr>
            <a:normAutofit/>
          </a:bodyPr>
          <a:lstStyle/>
          <a:p>
            <a:pPr algn="l"/>
            <a:r>
              <a:rPr lang="it-IT" dirty="0" smtClean="0">
                <a:solidFill>
                  <a:srgbClr val="FF0000"/>
                </a:solidFill>
              </a:rPr>
              <a:t/>
            </a:r>
            <a:br>
              <a:rPr lang="it-IT" dirty="0" smtClean="0">
                <a:solidFill>
                  <a:srgbClr val="FF0000"/>
                </a:solidFill>
              </a:rPr>
            </a:br>
            <a:r>
              <a:rPr lang="it-IT" dirty="0" smtClean="0">
                <a:solidFill>
                  <a:srgbClr val="FF0000"/>
                </a:solidFill>
              </a:rPr>
              <a:t>INIZIO DEL PROCEDIMENTO: </a:t>
            </a:r>
            <a:endParaRPr lang="it-IT" dirty="0">
              <a:solidFill>
                <a:srgbClr val="FF0000"/>
              </a:solidFill>
            </a:endParaRPr>
          </a:p>
        </p:txBody>
      </p:sp>
      <p:sp>
        <p:nvSpPr>
          <p:cNvPr id="3" name="Segnaposto contenuto 2"/>
          <p:cNvSpPr>
            <a:spLocks noGrp="1"/>
          </p:cNvSpPr>
          <p:nvPr>
            <p:ph idx="1"/>
          </p:nvPr>
        </p:nvSpPr>
        <p:spPr>
          <a:xfrm>
            <a:off x="457200" y="2564904"/>
            <a:ext cx="8229600" cy="3561259"/>
          </a:xfrm>
        </p:spPr>
        <p:txBody>
          <a:bodyPr/>
          <a:lstStyle/>
          <a:p>
            <a:r>
              <a:rPr lang="it-IT" dirty="0" smtClean="0"/>
              <a:t>Iniziativa del P.M. o della polizia giudiziaria</a:t>
            </a:r>
          </a:p>
          <a:p>
            <a:r>
              <a:rPr lang="it-IT" dirty="0" smtClean="0"/>
              <a:t>Iniziativa dei soggetti che per dovere d’ufficio hanno l’obbligo giuridico di trasmettere la denuncia o il referto</a:t>
            </a:r>
          </a:p>
          <a:p>
            <a:r>
              <a:rPr lang="it-IT" dirty="0" smtClean="0"/>
              <a:t>Iniziativa privata: denuncia o querela</a:t>
            </a:r>
          </a:p>
          <a:p>
            <a:pPr marL="0" indent="0">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a:t>
            </a:fld>
            <a:endParaRPr lang="it-IT"/>
          </a:p>
        </p:txBody>
      </p:sp>
    </p:spTree>
    <p:extLst>
      <p:ext uri="{BB962C8B-B14F-4D97-AF65-F5344CB8AC3E}">
        <p14:creationId xmlns:p14="http://schemas.microsoft.com/office/powerpoint/2010/main" val="3768180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1944216"/>
          </a:xfrm>
        </p:spPr>
        <p:txBody>
          <a:bodyPr>
            <a:normAutofit fontScale="90000"/>
          </a:bodyPr>
          <a:lstStyle/>
          <a:p>
            <a:pPr algn="l"/>
            <a:r>
              <a:rPr lang="it-IT" u="sng" dirty="0" smtClean="0">
                <a:uFill>
                  <a:solidFill>
                    <a:srgbClr val="FF0000"/>
                  </a:solidFill>
                </a:uFill>
              </a:rPr>
              <a:t>Nomina di consulenti e periti (in ogni fase del procedimento): la riforma della L. 24/2017</a:t>
            </a:r>
            <a:endParaRPr lang="it-IT" u="sng" dirty="0">
              <a:uFill>
                <a:solidFill>
                  <a:srgbClr val="FF0000"/>
                </a:solidFill>
              </a:uFill>
            </a:endParaRPr>
          </a:p>
        </p:txBody>
      </p:sp>
      <p:sp>
        <p:nvSpPr>
          <p:cNvPr id="3" name="Segnaposto contenuto 2"/>
          <p:cNvSpPr>
            <a:spLocks noGrp="1"/>
          </p:cNvSpPr>
          <p:nvPr>
            <p:ph idx="1"/>
          </p:nvPr>
        </p:nvSpPr>
        <p:spPr>
          <a:xfrm>
            <a:off x="457200" y="2708920"/>
            <a:ext cx="8229600" cy="3417243"/>
          </a:xfrm>
        </p:spPr>
        <p:txBody>
          <a:bodyPr>
            <a:normAutofit lnSpcReduction="10000"/>
          </a:bodyPr>
          <a:lstStyle/>
          <a:p>
            <a:pPr marL="0" indent="0">
              <a:buNone/>
            </a:pPr>
            <a:r>
              <a:rPr lang="it-IT" u="sng" dirty="0" smtClean="0"/>
              <a:t>L’unico aspetto processuale su cui incide la riforma</a:t>
            </a:r>
            <a:r>
              <a:rPr lang="it-IT" dirty="0" smtClean="0"/>
              <a:t> riguarda la specializzazione dei C.T. e dei periti di cui il Pubblico Ministero e il Giudice si possono avvalere. </a:t>
            </a:r>
          </a:p>
          <a:p>
            <a:pPr marL="0" indent="0">
              <a:buNone/>
            </a:pPr>
            <a:r>
              <a:rPr lang="it-IT" dirty="0" smtClean="0"/>
              <a:t>Non è chiaro come si raccorderà l’art. 15 della L. 24/2017 con le specifiche norme </a:t>
            </a:r>
            <a:r>
              <a:rPr lang="it-IT" dirty="0" err="1" smtClean="0"/>
              <a:t>codicistiche</a:t>
            </a:r>
            <a:r>
              <a:rPr lang="it-IT" dirty="0" smtClean="0"/>
              <a:t>. </a:t>
            </a:r>
          </a:p>
          <a:p>
            <a:pPr marL="0" indent="0">
              <a:buNone/>
            </a:pPr>
            <a:r>
              <a:rPr lang="it-IT" dirty="0" smtClean="0"/>
              <a:t>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20</a:t>
            </a:fld>
            <a:endParaRPr lang="it-IT"/>
          </a:p>
        </p:txBody>
      </p:sp>
    </p:spTree>
    <p:extLst>
      <p:ext uri="{BB962C8B-B14F-4D97-AF65-F5344CB8AC3E}">
        <p14:creationId xmlns:p14="http://schemas.microsoft.com/office/powerpoint/2010/main" val="17495973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570186"/>
          </a:xfrm>
        </p:spPr>
        <p:txBody>
          <a:bodyPr>
            <a:normAutofit/>
          </a:bodyPr>
          <a:lstStyle/>
          <a:p>
            <a:pPr algn="l"/>
            <a:r>
              <a:rPr lang="it-IT" sz="3200" b="1" dirty="0" smtClean="0"/>
              <a:t>Art. 15 L. 24/2017 </a:t>
            </a:r>
            <a:r>
              <a:rPr lang="it-IT" sz="3200" dirty="0" smtClean="0"/>
              <a:t>sembrerebbe limitare la scelta degli ausiliari tecnici ai soli iscritti agli albi: </a:t>
            </a:r>
            <a:endParaRPr lang="it-IT" sz="3200" dirty="0"/>
          </a:p>
        </p:txBody>
      </p:sp>
      <p:sp>
        <p:nvSpPr>
          <p:cNvPr id="3" name="Segnaposto contenuto 2"/>
          <p:cNvSpPr>
            <a:spLocks noGrp="1"/>
          </p:cNvSpPr>
          <p:nvPr>
            <p:ph idx="1"/>
          </p:nvPr>
        </p:nvSpPr>
        <p:spPr>
          <a:xfrm>
            <a:off x="467544" y="2060848"/>
            <a:ext cx="8229600" cy="4392488"/>
          </a:xfrm>
        </p:spPr>
        <p:txBody>
          <a:bodyPr>
            <a:normAutofit fontScale="92500" lnSpcReduction="10000"/>
          </a:bodyPr>
          <a:lstStyle/>
          <a:p>
            <a:pPr marL="0" indent="0">
              <a:buNone/>
            </a:pPr>
            <a:r>
              <a:rPr lang="it-IT" dirty="0" smtClean="0"/>
              <a:t>«</a:t>
            </a:r>
            <a:r>
              <a:rPr lang="it-IT" i="1" dirty="0" smtClean="0"/>
              <a:t>l'autorità </a:t>
            </a:r>
            <a:r>
              <a:rPr lang="it-IT" i="1" dirty="0"/>
              <a:t>giudiziaria affida l'espletamento della consulenza tecnica e della perizia a un </a:t>
            </a:r>
            <a:r>
              <a:rPr lang="it-IT" i="1" u="sng" dirty="0"/>
              <a:t>medico specializzato in medicina legale e a uno o </a:t>
            </a:r>
            <a:r>
              <a:rPr lang="it-IT" i="1" u="sng" dirty="0" smtClean="0"/>
              <a:t>più </a:t>
            </a:r>
            <a:r>
              <a:rPr lang="it-IT" i="1" u="sng" dirty="0"/>
              <a:t>specialisti nella disciplina che abbiano specifica e pratica conoscenza</a:t>
            </a:r>
            <a:r>
              <a:rPr lang="it-IT" i="1" dirty="0"/>
              <a:t> di quanto oggetto del procedimento, avendo cura che i </a:t>
            </a:r>
            <a:r>
              <a:rPr lang="it-IT" i="1" u="sng" dirty="0"/>
              <a:t>soggetti da nominare, scelti tra gli iscritti negli albi di cui ai commi 2 e 3</a:t>
            </a:r>
            <a:r>
              <a:rPr lang="it-IT" i="1" dirty="0"/>
              <a:t>, non siano in posizione di conflitto di interessi nello specifico procedimento o in altri </a:t>
            </a:r>
            <a:r>
              <a:rPr lang="it-IT" i="1" dirty="0" smtClean="0"/>
              <a:t>connessi […]»</a:t>
            </a:r>
            <a:endParaRPr lang="it-IT" i="1"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21</a:t>
            </a:fld>
            <a:endParaRPr lang="it-IT"/>
          </a:p>
        </p:txBody>
      </p:sp>
    </p:spTree>
    <p:extLst>
      <p:ext uri="{BB962C8B-B14F-4D97-AF65-F5344CB8AC3E}">
        <p14:creationId xmlns:p14="http://schemas.microsoft.com/office/powerpoint/2010/main" val="30509020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457200" y="-315416"/>
            <a:ext cx="8229600" cy="216024"/>
          </a:xfrm>
        </p:spPr>
        <p:txBody>
          <a:bodyPr>
            <a:normAutofit fontScale="90000"/>
          </a:bodyPr>
          <a:lstStyle/>
          <a:p>
            <a:endParaRPr lang="it-IT" dirty="0"/>
          </a:p>
        </p:txBody>
      </p:sp>
      <p:sp>
        <p:nvSpPr>
          <p:cNvPr id="3" name="Segnaposto contenuto 2"/>
          <p:cNvSpPr>
            <a:spLocks noGrp="1"/>
          </p:cNvSpPr>
          <p:nvPr>
            <p:ph idx="1"/>
          </p:nvPr>
        </p:nvSpPr>
        <p:spPr>
          <a:xfrm>
            <a:off x="457200" y="332656"/>
            <a:ext cx="8229600" cy="6336704"/>
          </a:xfrm>
        </p:spPr>
        <p:txBody>
          <a:bodyPr>
            <a:normAutofit fontScale="92500" lnSpcReduction="20000"/>
          </a:bodyPr>
          <a:lstStyle/>
          <a:p>
            <a:pPr marL="0" indent="0">
              <a:buNone/>
            </a:pPr>
            <a:r>
              <a:rPr lang="it-IT" dirty="0" smtClean="0"/>
              <a:t>La norma inoltre prevede che negli albi dei periti (ex art. 67 ss. </a:t>
            </a:r>
            <a:r>
              <a:rPr lang="it-IT" dirty="0" err="1" smtClean="0"/>
              <a:t>att</a:t>
            </a:r>
            <a:r>
              <a:rPr lang="it-IT" dirty="0" smtClean="0"/>
              <a:t>. c.p.p.) e dei C.T. (ex art. 73 </a:t>
            </a:r>
            <a:r>
              <a:rPr lang="it-IT" dirty="0" err="1" smtClean="0"/>
              <a:t>att</a:t>
            </a:r>
            <a:r>
              <a:rPr lang="it-IT" dirty="0" smtClean="0"/>
              <a:t>. c.p.p.):</a:t>
            </a:r>
          </a:p>
          <a:p>
            <a:pPr marL="0" indent="0">
              <a:buNone/>
            </a:pPr>
            <a:endParaRPr lang="it-IT" dirty="0" smtClean="0"/>
          </a:p>
          <a:p>
            <a:pPr>
              <a:buFontTx/>
              <a:buChar char="-"/>
            </a:pPr>
            <a:r>
              <a:rPr lang="it-IT" dirty="0" smtClean="0"/>
              <a:t>Siano </a:t>
            </a:r>
            <a:r>
              <a:rPr lang="it-IT" dirty="0"/>
              <a:t>«</a:t>
            </a:r>
            <a:r>
              <a:rPr lang="it-IT" i="1" u="sng" dirty="0"/>
              <a:t>indicate e documentate le specializzazioni degli iscritti esperti in </a:t>
            </a:r>
            <a:r>
              <a:rPr lang="it-IT" i="1" u="sng" dirty="0" smtClean="0"/>
              <a:t>medicina</a:t>
            </a:r>
            <a:r>
              <a:rPr lang="it-IT" dirty="0"/>
              <a:t>», nonché «</a:t>
            </a:r>
            <a:r>
              <a:rPr lang="it-IT" i="1" dirty="0"/>
              <a:t>l'esperienza professionale maturata, con particolare riferimento al numero e alla tipologia degli incarichi conferiti e di quelli </a:t>
            </a:r>
            <a:r>
              <a:rPr lang="it-IT" i="1" dirty="0" smtClean="0"/>
              <a:t>revocati</a:t>
            </a:r>
            <a:r>
              <a:rPr lang="it-IT" dirty="0" smtClean="0"/>
              <a:t>»</a:t>
            </a:r>
          </a:p>
          <a:p>
            <a:pPr>
              <a:buFontTx/>
              <a:buChar char="-"/>
            </a:pPr>
            <a:r>
              <a:rPr lang="it-IT" dirty="0" smtClean="0"/>
              <a:t>Sia effettuato un </a:t>
            </a:r>
            <a:r>
              <a:rPr lang="it-IT" u="sng" dirty="0" smtClean="0"/>
              <a:t>aggiornamento «</a:t>
            </a:r>
            <a:r>
              <a:rPr lang="it-IT" i="1" u="sng" dirty="0" smtClean="0"/>
              <a:t>con </a:t>
            </a:r>
            <a:r>
              <a:rPr lang="it-IT" i="1" u="sng" dirty="0"/>
              <a:t>cadenza almeno quinquennale</a:t>
            </a:r>
            <a:r>
              <a:rPr lang="it-IT" i="1" dirty="0"/>
              <a:t>, al fine di garantire, oltre a quella medico-legale, un'idonea e </a:t>
            </a:r>
            <a:r>
              <a:rPr lang="it-IT" i="1" u="sng" dirty="0"/>
              <a:t>adeguata rappresentanza di esperti delle discipline specialistiche</a:t>
            </a:r>
            <a:r>
              <a:rPr lang="it-IT" i="1" dirty="0"/>
              <a:t> riferite a tutte le professioni sanitarie, tra i quali scegliere per la nomina tenendo conto della disciplina interessata nel </a:t>
            </a:r>
            <a:r>
              <a:rPr lang="it-IT" i="1" dirty="0" smtClean="0"/>
              <a:t>procedimento</a:t>
            </a:r>
            <a:r>
              <a:rPr lang="it-IT" dirty="0" smtClean="0"/>
              <a:t>»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22</a:t>
            </a:fld>
            <a:endParaRPr lang="it-IT"/>
          </a:p>
        </p:txBody>
      </p:sp>
    </p:spTree>
    <p:extLst>
      <p:ext uri="{BB962C8B-B14F-4D97-AF65-F5344CB8AC3E}">
        <p14:creationId xmlns:p14="http://schemas.microsoft.com/office/powerpoint/2010/main" val="31298510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035496"/>
            <a:ext cx="8229600" cy="216024"/>
          </a:xfrm>
        </p:spPr>
        <p:txBody>
          <a:bodyPr>
            <a:normAutofit fontScale="90000"/>
          </a:bodyPr>
          <a:lstStyle/>
          <a:p>
            <a:endParaRPr lang="it-IT" dirty="0"/>
          </a:p>
        </p:txBody>
      </p:sp>
      <p:sp>
        <p:nvSpPr>
          <p:cNvPr id="3" name="Segnaposto contenuto 2"/>
          <p:cNvSpPr>
            <a:spLocks noGrp="1"/>
          </p:cNvSpPr>
          <p:nvPr>
            <p:ph idx="1"/>
          </p:nvPr>
        </p:nvSpPr>
        <p:spPr>
          <a:xfrm>
            <a:off x="457200" y="260648"/>
            <a:ext cx="8229600" cy="5865515"/>
          </a:xfrm>
        </p:spPr>
        <p:txBody>
          <a:bodyPr/>
          <a:lstStyle/>
          <a:p>
            <a:pPr marL="0" indent="0">
              <a:buNone/>
            </a:pPr>
            <a:r>
              <a:rPr lang="it-IT" b="1" dirty="0" smtClean="0"/>
              <a:t>Art. 221 c.p.p</a:t>
            </a:r>
            <a:r>
              <a:rPr lang="it-IT" dirty="0" smtClean="0"/>
              <a:t>. però consente al giudice di nominare come perito anche un soggetto non iscritto all’albo:</a:t>
            </a:r>
          </a:p>
          <a:p>
            <a:pPr marL="0" indent="0">
              <a:buNone/>
            </a:pPr>
            <a:endParaRPr lang="it-IT" dirty="0" smtClean="0"/>
          </a:p>
          <a:p>
            <a:pPr marL="0" indent="0">
              <a:buNone/>
            </a:pPr>
            <a:r>
              <a:rPr lang="it-IT" dirty="0" smtClean="0"/>
              <a:t>«</a:t>
            </a:r>
            <a:r>
              <a:rPr lang="it-IT" sz="2400" i="1" dirty="0" smtClean="0"/>
              <a:t>Il </a:t>
            </a:r>
            <a:r>
              <a:rPr lang="it-IT" sz="2400" i="1" dirty="0"/>
              <a:t>giudice nomina il perito scegliendolo tra gli iscritti </a:t>
            </a:r>
            <a:r>
              <a:rPr lang="it-IT" sz="2400" i="1" dirty="0" smtClean="0"/>
              <a:t>negli </a:t>
            </a:r>
            <a:r>
              <a:rPr lang="it-IT" sz="2400" i="1" dirty="0"/>
              <a:t>appositi albi </a:t>
            </a:r>
            <a:r>
              <a:rPr lang="it-IT" sz="2400" i="1" dirty="0" smtClean="0"/>
              <a:t>o </a:t>
            </a:r>
            <a:r>
              <a:rPr lang="it-IT" sz="2400" i="1" dirty="0"/>
              <a:t>tra persone fornite di particolare competenza nella specifica </a:t>
            </a:r>
            <a:r>
              <a:rPr lang="it-IT" sz="2400" i="1" dirty="0" smtClean="0"/>
              <a:t>disciplina</a:t>
            </a:r>
            <a:r>
              <a:rPr lang="it-IT" dirty="0" smtClean="0"/>
              <a:t>».</a:t>
            </a:r>
          </a:p>
          <a:p>
            <a:pPr marL="0" indent="0">
              <a:buNone/>
            </a:pPr>
            <a:r>
              <a:rPr lang="it-IT" dirty="0" smtClean="0"/>
              <a:t> </a:t>
            </a:r>
          </a:p>
          <a:p>
            <a:pPr marL="0" indent="0">
              <a:buNone/>
            </a:pPr>
            <a:r>
              <a:rPr lang="it-IT" dirty="0" smtClean="0"/>
              <a:t>Analogamente l’art. 359 c.p.p. non vincola il P.M. nella scelta del consulente tecnico.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23</a:t>
            </a:fld>
            <a:endParaRPr lang="it-IT"/>
          </a:p>
        </p:txBody>
      </p:sp>
    </p:spTree>
    <p:extLst>
      <p:ext uri="{BB962C8B-B14F-4D97-AF65-F5344CB8AC3E}">
        <p14:creationId xmlns:p14="http://schemas.microsoft.com/office/powerpoint/2010/main" val="4239400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260648"/>
            <a:ext cx="8229600" cy="922114"/>
          </a:xfrm>
        </p:spPr>
        <p:txBody>
          <a:bodyPr>
            <a:normAutofit fontScale="90000"/>
          </a:bodyPr>
          <a:lstStyle/>
          <a:p>
            <a:pPr algn="l"/>
            <a:r>
              <a:rPr lang="it-IT" u="sng" dirty="0" smtClean="0">
                <a:solidFill>
                  <a:srgbClr val="FF0000"/>
                </a:solidFill>
              </a:rPr>
              <a:t>Investigazioni difensive (art. 391 bis </a:t>
            </a:r>
            <a:r>
              <a:rPr lang="it-IT" u="sng" dirty="0" err="1" smtClean="0">
                <a:solidFill>
                  <a:srgbClr val="FF0000"/>
                </a:solidFill>
              </a:rPr>
              <a:t>ss</a:t>
            </a:r>
            <a:r>
              <a:rPr lang="it-IT" u="sng" dirty="0" smtClean="0">
                <a:solidFill>
                  <a:srgbClr val="FF0000"/>
                </a:solidFill>
              </a:rPr>
              <a:t> c.p.p.):</a:t>
            </a:r>
            <a:endParaRPr lang="it-IT" u="sng" dirty="0">
              <a:solidFill>
                <a:srgbClr val="FF0000"/>
              </a:solidFill>
            </a:endParaRPr>
          </a:p>
        </p:txBody>
      </p:sp>
      <p:sp>
        <p:nvSpPr>
          <p:cNvPr id="3" name="Segnaposto contenuto 2"/>
          <p:cNvSpPr>
            <a:spLocks noGrp="1"/>
          </p:cNvSpPr>
          <p:nvPr>
            <p:ph idx="1"/>
          </p:nvPr>
        </p:nvSpPr>
        <p:spPr>
          <a:xfrm>
            <a:off x="457200" y="1484784"/>
            <a:ext cx="8229600" cy="5373216"/>
          </a:xfrm>
        </p:spPr>
        <p:txBody>
          <a:bodyPr>
            <a:normAutofit fontScale="92500" lnSpcReduction="20000"/>
          </a:bodyPr>
          <a:lstStyle/>
          <a:p>
            <a:pPr marL="0" indent="0">
              <a:buNone/>
            </a:pPr>
            <a:r>
              <a:rPr lang="it-IT" dirty="0" smtClean="0"/>
              <a:t>Il difensore dell’indagato </a:t>
            </a:r>
            <a:r>
              <a:rPr lang="it-IT" dirty="0"/>
              <a:t> </a:t>
            </a:r>
            <a:r>
              <a:rPr lang="it-IT" dirty="0" smtClean="0"/>
              <a:t>- e della persona offesa -  può:</a:t>
            </a:r>
          </a:p>
          <a:p>
            <a:pPr>
              <a:buFontTx/>
              <a:buChar char="-"/>
            </a:pPr>
            <a:r>
              <a:rPr lang="it-IT" u="sng" dirty="0" smtClean="0"/>
              <a:t>Conferire con le persone</a:t>
            </a:r>
            <a:r>
              <a:rPr lang="it-IT" dirty="0" smtClean="0"/>
              <a:t> in grado di riferire circostanze utili (colloquio documentato o no documentato)</a:t>
            </a:r>
          </a:p>
          <a:p>
            <a:pPr>
              <a:buFontTx/>
              <a:buChar char="-"/>
            </a:pPr>
            <a:r>
              <a:rPr lang="it-IT" dirty="0" smtClean="0"/>
              <a:t>Richiedere alla P.A. </a:t>
            </a:r>
            <a:r>
              <a:rPr lang="it-IT" u="sng" dirty="0" smtClean="0"/>
              <a:t>l’accesso alla documentazione</a:t>
            </a:r>
            <a:r>
              <a:rPr lang="it-IT" dirty="0" smtClean="0"/>
              <a:t> ed estrarne copia</a:t>
            </a:r>
          </a:p>
          <a:p>
            <a:pPr>
              <a:buFontTx/>
              <a:buChar char="-"/>
            </a:pPr>
            <a:r>
              <a:rPr lang="it-IT" u="sng" dirty="0" smtClean="0"/>
              <a:t>Accedere e prendere visione dello stato dei luoghi</a:t>
            </a:r>
            <a:r>
              <a:rPr lang="it-IT" dirty="0" smtClean="0"/>
              <a:t> e delle cose. </a:t>
            </a:r>
          </a:p>
          <a:p>
            <a:pPr>
              <a:buFontTx/>
              <a:buChar char="-"/>
            </a:pPr>
            <a:endParaRPr lang="it-IT" dirty="0"/>
          </a:p>
          <a:p>
            <a:pPr marL="0" indent="0">
              <a:buNone/>
            </a:pPr>
            <a:r>
              <a:rPr lang="it-IT" dirty="0" smtClean="0"/>
              <a:t>L’attività investigativa può essere svolta anche in via </a:t>
            </a:r>
            <a:r>
              <a:rPr lang="it-IT" u="sng" dirty="0" smtClean="0"/>
              <a:t>preventiva</a:t>
            </a:r>
            <a:r>
              <a:rPr lang="it-IT" dirty="0" smtClean="0"/>
              <a:t>, con specifico mandato, nell’eventualità che si instauri in procedimento penale.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24</a:t>
            </a:fld>
            <a:endParaRPr lang="it-IT"/>
          </a:p>
        </p:txBody>
      </p:sp>
    </p:spTree>
    <p:extLst>
      <p:ext uri="{BB962C8B-B14F-4D97-AF65-F5344CB8AC3E}">
        <p14:creationId xmlns:p14="http://schemas.microsoft.com/office/powerpoint/2010/main" val="27033274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628800"/>
            <a:ext cx="8229600" cy="2160240"/>
          </a:xfrm>
        </p:spPr>
        <p:txBody>
          <a:bodyPr/>
          <a:lstStyle/>
          <a:p>
            <a:r>
              <a:rPr lang="it-IT" smtClean="0">
                <a:solidFill>
                  <a:srgbClr val="FF0000"/>
                </a:solidFill>
              </a:rPr>
              <a:t>GIUDIZIO  </a:t>
            </a:r>
            <a:endParaRPr lang="it-IT" dirty="0">
              <a:solidFill>
                <a:srgbClr val="FF0000"/>
              </a:solidFill>
            </a:endParaRPr>
          </a:p>
        </p:txBody>
      </p:sp>
      <p:sp>
        <p:nvSpPr>
          <p:cNvPr id="3" name="Segnaposto contenuto 2"/>
          <p:cNvSpPr>
            <a:spLocks noGrp="1"/>
          </p:cNvSpPr>
          <p:nvPr>
            <p:ph idx="1"/>
          </p:nvPr>
        </p:nvSpPr>
        <p:spPr>
          <a:xfrm>
            <a:off x="457200" y="6857999"/>
            <a:ext cx="8229600" cy="315416"/>
          </a:xfrm>
        </p:spPr>
        <p:txBody>
          <a:bodyPr>
            <a:normAutofit fontScale="55000" lnSpcReduction="20000"/>
          </a:bodyPr>
          <a:lstStyle/>
          <a:p>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25</a:t>
            </a:fld>
            <a:endParaRPr lang="it-IT"/>
          </a:p>
        </p:txBody>
      </p:sp>
    </p:spTree>
    <p:extLst>
      <p:ext uri="{BB962C8B-B14F-4D97-AF65-F5344CB8AC3E}">
        <p14:creationId xmlns:p14="http://schemas.microsoft.com/office/powerpoint/2010/main" val="412741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u="sng" dirty="0" smtClean="0">
                <a:solidFill>
                  <a:srgbClr val="FF0000"/>
                </a:solidFill>
              </a:rPr>
              <a:t>Costituzione di parte civile </a:t>
            </a:r>
            <a:endParaRPr lang="it-IT" u="sng"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Legittimato: </a:t>
            </a:r>
          </a:p>
          <a:p>
            <a:pPr>
              <a:buFontTx/>
              <a:buChar char="-"/>
            </a:pPr>
            <a:r>
              <a:rPr lang="it-IT" dirty="0" smtClean="0"/>
              <a:t>Persona offesa</a:t>
            </a:r>
          </a:p>
          <a:p>
            <a:pPr>
              <a:buFontTx/>
              <a:buChar char="-"/>
            </a:pPr>
            <a:r>
              <a:rPr lang="it-IT" dirty="0" smtClean="0"/>
              <a:t>Prossimi congiunti (danno iure proprio e/o iure </a:t>
            </a:r>
            <a:r>
              <a:rPr lang="it-IT" smtClean="0"/>
              <a:t>hereditatis)</a:t>
            </a:r>
            <a:endParaRPr lang="it-IT" dirty="0" smtClean="0"/>
          </a:p>
          <a:p>
            <a:pPr marL="0" indent="0">
              <a:buNone/>
            </a:pPr>
            <a:endParaRPr lang="it-IT" dirty="0"/>
          </a:p>
          <a:p>
            <a:pPr marL="0" indent="0">
              <a:buNone/>
            </a:pPr>
            <a:r>
              <a:rPr lang="it-IT" dirty="0" smtClean="0"/>
              <a:t>Liquidazione: </a:t>
            </a:r>
          </a:p>
          <a:p>
            <a:pPr>
              <a:buFontTx/>
              <a:buChar char="-"/>
            </a:pPr>
            <a:r>
              <a:rPr lang="it-IT" dirty="0" smtClean="0"/>
              <a:t>Danno patrimoniale e/o non patrimoniale</a:t>
            </a:r>
          </a:p>
          <a:p>
            <a:pPr>
              <a:buFontTx/>
              <a:buChar char="-"/>
            </a:pPr>
            <a:r>
              <a:rPr lang="it-IT" u="sng" dirty="0" smtClean="0"/>
              <a:t>Provvisionale immediatamente esecutiva </a:t>
            </a:r>
            <a:r>
              <a:rPr lang="it-IT" dirty="0" smtClean="0"/>
              <a:t>(anche determinata in via equitativa) </a:t>
            </a:r>
          </a:p>
          <a:p>
            <a:pPr marL="0" indent="0">
              <a:buNone/>
            </a:pPr>
            <a:endParaRPr lang="it-IT" dirty="0"/>
          </a:p>
          <a:p>
            <a:pPr marL="0" indent="0">
              <a:buNone/>
            </a:pP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26</a:t>
            </a:fld>
            <a:endParaRPr lang="it-IT"/>
          </a:p>
        </p:txBody>
      </p:sp>
    </p:spTree>
    <p:extLst>
      <p:ext uri="{BB962C8B-B14F-4D97-AF65-F5344CB8AC3E}">
        <p14:creationId xmlns:p14="http://schemas.microsoft.com/office/powerpoint/2010/main" val="1826752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87424"/>
            <a:ext cx="8229600" cy="288032"/>
          </a:xfrm>
        </p:spPr>
        <p:txBody>
          <a:bodyPr>
            <a:normAutofit fontScale="90000"/>
          </a:bodyPr>
          <a:lstStyle/>
          <a:p>
            <a:endParaRPr lang="it-IT" dirty="0"/>
          </a:p>
        </p:txBody>
      </p:sp>
      <p:sp>
        <p:nvSpPr>
          <p:cNvPr id="3" name="Segnaposto contenuto 2"/>
          <p:cNvSpPr>
            <a:spLocks noGrp="1"/>
          </p:cNvSpPr>
          <p:nvPr>
            <p:ph idx="1"/>
          </p:nvPr>
        </p:nvSpPr>
        <p:spPr/>
        <p:txBody>
          <a:bodyPr/>
          <a:lstStyle/>
          <a:p>
            <a:pPr marL="0" indent="0">
              <a:buNone/>
            </a:pPr>
            <a:r>
              <a:rPr lang="it-IT" dirty="0" smtClean="0"/>
              <a:t>Ai sensi degli </a:t>
            </a:r>
            <a:r>
              <a:rPr lang="it-IT" b="1" dirty="0" smtClean="0"/>
              <a:t>artt. 5 e 7 L.24/2017</a:t>
            </a:r>
            <a:r>
              <a:rPr lang="it-IT" dirty="0" smtClean="0"/>
              <a:t>:</a:t>
            </a:r>
          </a:p>
          <a:p>
            <a:pPr marL="0" indent="0">
              <a:buNone/>
            </a:pPr>
            <a:r>
              <a:rPr lang="it-IT" dirty="0" smtClean="0"/>
              <a:t>Il giudice nella liquidazione del danno deve tener conto del comportamento del medico, se nel suo operato si </a:t>
            </a:r>
            <a:r>
              <a:rPr lang="it-IT" dirty="0"/>
              <a:t>sia </a:t>
            </a:r>
            <a:r>
              <a:rPr lang="it-IT" dirty="0" smtClean="0"/>
              <a:t>attenuto, salvo le specificità del caso concreto, alle linee guide pubblicate nell’apposita banca dati o alle buone pratiche clinico </a:t>
            </a:r>
            <a:r>
              <a:rPr lang="it-IT" smtClean="0"/>
              <a:t>– assistenziali</a:t>
            </a:r>
            <a:r>
              <a:rPr lang="it-IT" dirty="0" smtClean="0"/>
              <a:t>.</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27</a:t>
            </a:fld>
            <a:endParaRPr lang="it-IT"/>
          </a:p>
        </p:txBody>
      </p:sp>
    </p:spTree>
    <p:extLst>
      <p:ext uri="{BB962C8B-B14F-4D97-AF65-F5344CB8AC3E}">
        <p14:creationId xmlns:p14="http://schemas.microsoft.com/office/powerpoint/2010/main" val="7300377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fontScale="90000"/>
          </a:bodyPr>
          <a:lstStyle/>
          <a:p>
            <a:pPr algn="l"/>
            <a:r>
              <a:rPr lang="it-IT" sz="3600" u="sng" dirty="0" smtClean="0">
                <a:solidFill>
                  <a:srgbClr val="FF0000"/>
                </a:solidFill>
              </a:rPr>
              <a:t>Sequestro </a:t>
            </a:r>
            <a:r>
              <a:rPr lang="it-IT" sz="3600" u="sng" dirty="0">
                <a:solidFill>
                  <a:srgbClr val="FF0000"/>
                </a:solidFill>
              </a:rPr>
              <a:t>conservativo (art. 316 ss. c.p.p.) </a:t>
            </a:r>
            <a:r>
              <a:rPr lang="it-IT" u="sng" dirty="0">
                <a:solidFill>
                  <a:srgbClr val="FF0000"/>
                </a:solidFill>
              </a:rPr>
              <a:t/>
            </a:r>
            <a:br>
              <a:rPr lang="it-IT" u="sng" dirty="0">
                <a:solidFill>
                  <a:srgbClr val="FF0000"/>
                </a:solidFill>
              </a:rPr>
            </a:br>
            <a:endParaRPr lang="it-IT" dirty="0"/>
          </a:p>
        </p:txBody>
      </p:sp>
      <p:sp>
        <p:nvSpPr>
          <p:cNvPr id="3" name="Segnaposto contenuto 2"/>
          <p:cNvSpPr>
            <a:spLocks noGrp="1"/>
          </p:cNvSpPr>
          <p:nvPr>
            <p:ph idx="1"/>
          </p:nvPr>
        </p:nvSpPr>
        <p:spPr>
          <a:xfrm>
            <a:off x="457200" y="836712"/>
            <a:ext cx="8229600" cy="5616624"/>
          </a:xfrm>
        </p:spPr>
        <p:txBody>
          <a:bodyPr>
            <a:normAutofit fontScale="92500" lnSpcReduction="20000"/>
          </a:bodyPr>
          <a:lstStyle/>
          <a:p>
            <a:pPr marL="0" indent="0">
              <a:buNone/>
            </a:pPr>
            <a:r>
              <a:rPr lang="it-IT" dirty="0" smtClean="0"/>
              <a:t>In ogni stato e grado del processo la </a:t>
            </a:r>
            <a:r>
              <a:rPr lang="it-IT" u="sng" dirty="0" smtClean="0"/>
              <a:t>p.c</a:t>
            </a:r>
            <a:r>
              <a:rPr lang="it-IT" dirty="0" smtClean="0"/>
              <a:t>. può chiedere il sequestro conservativo  dei beni dell’imputato o del responsabile civile quando vi </a:t>
            </a:r>
            <a:r>
              <a:rPr lang="it-IT" u="sng" dirty="0" smtClean="0"/>
              <a:t>sia fondata ragione di ritenere che manchino o si disperdano le garanzie delle obbligazioni civili derivanti dal reato </a:t>
            </a:r>
          </a:p>
          <a:p>
            <a:pPr marL="0" indent="0">
              <a:buNone/>
            </a:pPr>
            <a:endParaRPr lang="it-IT" u="sng" dirty="0"/>
          </a:p>
          <a:p>
            <a:pPr marL="0" indent="0">
              <a:buNone/>
            </a:pPr>
            <a:r>
              <a:rPr lang="it-IT" dirty="0" smtClean="0"/>
              <a:t>L’imputato (o il </a:t>
            </a:r>
            <a:r>
              <a:rPr lang="it-IT" smtClean="0"/>
              <a:t>responsabile civile) </a:t>
            </a:r>
            <a:r>
              <a:rPr lang="it-IT" dirty="0" smtClean="0"/>
              <a:t>può offrire idonea cauzione in luogo del sequestro</a:t>
            </a:r>
          </a:p>
          <a:p>
            <a:pPr marL="0" indent="0">
              <a:buNone/>
            </a:pPr>
            <a:endParaRPr lang="it-IT" u="sng" dirty="0"/>
          </a:p>
          <a:p>
            <a:pPr marL="0" indent="0">
              <a:buNone/>
            </a:pPr>
            <a:r>
              <a:rPr lang="it-IT" u="sng" dirty="0" smtClean="0"/>
              <a:t>Il sequestro si converte in pignoramento con l’irrevocabilità della sentenza di condanna </a:t>
            </a:r>
            <a:r>
              <a:rPr lang="it-IT" dirty="0" smtClean="0"/>
              <a:t>(in caso di proscioglimento ne cessano gli effetti)</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28</a:t>
            </a:fld>
            <a:endParaRPr lang="it-IT"/>
          </a:p>
        </p:txBody>
      </p:sp>
    </p:spTree>
    <p:extLst>
      <p:ext uri="{BB962C8B-B14F-4D97-AF65-F5344CB8AC3E}">
        <p14:creationId xmlns:p14="http://schemas.microsoft.com/office/powerpoint/2010/main" val="18736883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a:bodyPr>
          <a:lstStyle/>
          <a:p>
            <a:pPr algn="l"/>
            <a:r>
              <a:rPr lang="it-IT" sz="3600" u="sng" dirty="0" smtClean="0">
                <a:solidFill>
                  <a:srgbClr val="FF0000"/>
                </a:solidFill>
              </a:rPr>
              <a:t>Impugnazioni</a:t>
            </a:r>
            <a:endParaRPr lang="it-IT" sz="3600" u="sng" dirty="0">
              <a:solidFill>
                <a:srgbClr val="FF0000"/>
              </a:solidFill>
            </a:endParaRPr>
          </a:p>
        </p:txBody>
      </p:sp>
      <p:sp>
        <p:nvSpPr>
          <p:cNvPr id="3" name="Segnaposto contenuto 2"/>
          <p:cNvSpPr>
            <a:spLocks noGrp="1"/>
          </p:cNvSpPr>
          <p:nvPr>
            <p:ph idx="1"/>
          </p:nvPr>
        </p:nvSpPr>
        <p:spPr>
          <a:xfrm>
            <a:off x="457200" y="1196752"/>
            <a:ext cx="8229600" cy="5328592"/>
          </a:xfrm>
        </p:spPr>
        <p:txBody>
          <a:bodyPr>
            <a:normAutofit fontScale="92500" lnSpcReduction="10000"/>
          </a:bodyPr>
          <a:lstStyle/>
          <a:p>
            <a:pPr marL="0" indent="0">
              <a:buNone/>
            </a:pPr>
            <a:r>
              <a:rPr lang="it-IT" dirty="0" smtClean="0"/>
              <a:t>La p.c. può proporre impugnazione ai </a:t>
            </a:r>
            <a:r>
              <a:rPr lang="it-IT" u="sng" dirty="0" smtClean="0"/>
              <a:t>soli effetti  civili</a:t>
            </a:r>
          </a:p>
          <a:p>
            <a:pPr marL="0" indent="0">
              <a:buNone/>
            </a:pPr>
            <a:endParaRPr lang="it-IT" dirty="0" smtClean="0"/>
          </a:p>
          <a:p>
            <a:pPr marL="0" indent="0">
              <a:buNone/>
            </a:pPr>
            <a:r>
              <a:rPr lang="it-IT" dirty="0" smtClean="0"/>
              <a:t>Può presentare </a:t>
            </a:r>
            <a:r>
              <a:rPr lang="it-IT" u="sng" dirty="0" smtClean="0"/>
              <a:t>richiesta motivata al P.M</a:t>
            </a:r>
            <a:r>
              <a:rPr lang="it-IT" dirty="0" smtClean="0"/>
              <a:t>. perché proponga impugnazione ad ogni effetto penale (in caso di non accoglimento notifica al richiedente decreto motivato).</a:t>
            </a:r>
          </a:p>
          <a:p>
            <a:pPr marL="0" indent="0">
              <a:buNone/>
            </a:pPr>
            <a:endParaRPr lang="it-IT" dirty="0"/>
          </a:p>
          <a:p>
            <a:pPr marL="0" indent="0">
              <a:buNone/>
            </a:pPr>
            <a:r>
              <a:rPr lang="it-IT" dirty="0" smtClean="0"/>
              <a:t>In ogni caso, se le altre parti propongono impugnazione vige il </a:t>
            </a:r>
            <a:r>
              <a:rPr lang="it-IT" u="sng" dirty="0" smtClean="0"/>
              <a:t>principio di immanenza della costituzione di  parte civile </a:t>
            </a:r>
            <a:r>
              <a:rPr lang="it-IT" dirty="0" smtClean="0"/>
              <a:t>  </a:t>
            </a:r>
            <a:endParaRPr lang="it-IT" dirty="0"/>
          </a:p>
        </p:txBody>
      </p:sp>
      <p:sp>
        <p:nvSpPr>
          <p:cNvPr id="4" name="Freccia in giù 3"/>
          <p:cNvSpPr/>
          <p:nvPr/>
        </p:nvSpPr>
        <p:spPr>
          <a:xfrm>
            <a:off x="3904504" y="2258870"/>
            <a:ext cx="484632" cy="2520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Segnaposto numero diapositiva 4"/>
          <p:cNvSpPr>
            <a:spLocks noGrp="1"/>
          </p:cNvSpPr>
          <p:nvPr>
            <p:ph type="sldNum" sz="quarter" idx="12"/>
          </p:nvPr>
        </p:nvSpPr>
        <p:spPr/>
        <p:txBody>
          <a:bodyPr/>
          <a:lstStyle/>
          <a:p>
            <a:fld id="{2AC91A2F-058A-4A01-84D4-721738640AA1}" type="slidenum">
              <a:rPr lang="it-IT" smtClean="0"/>
              <a:t>29</a:t>
            </a:fld>
            <a:endParaRPr lang="it-IT"/>
          </a:p>
        </p:txBody>
      </p:sp>
    </p:spTree>
    <p:extLst>
      <p:ext uri="{BB962C8B-B14F-4D97-AF65-F5344CB8AC3E}">
        <p14:creationId xmlns:p14="http://schemas.microsoft.com/office/powerpoint/2010/main" val="2075664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47464"/>
            <a:ext cx="8229600" cy="216024"/>
          </a:xfrm>
        </p:spPr>
        <p:txBody>
          <a:bodyPr>
            <a:normAutofit fontScale="90000"/>
          </a:bodyPr>
          <a:lstStyle/>
          <a:p>
            <a:endParaRPr lang="it-IT" dirty="0"/>
          </a:p>
        </p:txBody>
      </p:sp>
      <p:sp>
        <p:nvSpPr>
          <p:cNvPr id="3" name="Segnaposto contenuto 2"/>
          <p:cNvSpPr>
            <a:spLocks noGrp="1"/>
          </p:cNvSpPr>
          <p:nvPr>
            <p:ph idx="1"/>
          </p:nvPr>
        </p:nvSpPr>
        <p:spPr>
          <a:xfrm>
            <a:off x="457200" y="404664"/>
            <a:ext cx="8229600" cy="5976664"/>
          </a:xfrm>
        </p:spPr>
        <p:txBody>
          <a:bodyPr>
            <a:normAutofit/>
          </a:bodyPr>
          <a:lstStyle/>
          <a:p>
            <a:pPr marL="0" indent="0">
              <a:buNone/>
            </a:pPr>
            <a:r>
              <a:rPr lang="it-IT" dirty="0" smtClean="0"/>
              <a:t>Dipende dalla </a:t>
            </a:r>
            <a:r>
              <a:rPr lang="it-IT" u="sng" dirty="0" smtClean="0">
                <a:uFill>
                  <a:solidFill>
                    <a:srgbClr val="FF0000"/>
                  </a:solidFill>
                </a:uFill>
              </a:rPr>
              <a:t>procedibilità del reato</a:t>
            </a:r>
            <a:r>
              <a:rPr lang="it-IT" u="sng" dirty="0" smtClean="0"/>
              <a:t>:</a:t>
            </a:r>
          </a:p>
          <a:p>
            <a:pPr>
              <a:buFontTx/>
              <a:buChar char="-"/>
            </a:pPr>
            <a:r>
              <a:rPr lang="it-IT" dirty="0" smtClean="0"/>
              <a:t>Reato di </a:t>
            </a:r>
            <a:r>
              <a:rPr lang="it-IT" u="sng" dirty="0" smtClean="0"/>
              <a:t>omicidio colposo </a:t>
            </a:r>
            <a:r>
              <a:rPr lang="it-IT" dirty="0" smtClean="0"/>
              <a:t>(art. 589 c.p.) è </a:t>
            </a:r>
            <a:r>
              <a:rPr lang="it-IT" u="sng" dirty="0" smtClean="0"/>
              <a:t>procedibile d’ufficio</a:t>
            </a:r>
          </a:p>
          <a:p>
            <a:pPr>
              <a:buFontTx/>
              <a:buChar char="-"/>
            </a:pPr>
            <a:r>
              <a:rPr lang="it-IT" dirty="0" smtClean="0"/>
              <a:t>Reato di </a:t>
            </a:r>
            <a:r>
              <a:rPr lang="it-IT" u="sng" dirty="0" smtClean="0"/>
              <a:t>lesioni colpose </a:t>
            </a:r>
            <a:r>
              <a:rPr lang="it-IT" dirty="0" smtClean="0"/>
              <a:t>(art. 590 c.p.) è </a:t>
            </a:r>
            <a:r>
              <a:rPr lang="it-IT" u="sng" dirty="0" smtClean="0"/>
              <a:t>procedibile a querela</a:t>
            </a:r>
            <a:r>
              <a:rPr lang="it-IT" dirty="0" smtClean="0"/>
              <a:t>.</a:t>
            </a:r>
          </a:p>
          <a:p>
            <a:pPr marL="0" indent="0">
              <a:buNone/>
            </a:pPr>
            <a:endParaRPr lang="it-IT" dirty="0"/>
          </a:p>
          <a:p>
            <a:pPr marL="0" indent="0">
              <a:buNone/>
            </a:pPr>
            <a:r>
              <a:rPr lang="it-IT" dirty="0" smtClean="0"/>
              <a:t>Riforma L.24/2017 non incide su questo punto, limitandosi ad un generico rinvio agli art. 589 e 590 c.p. commessi nell’esercizio della professione sanitaria </a:t>
            </a:r>
            <a:endParaRPr lang="it-IT" dirty="0"/>
          </a:p>
          <a:p>
            <a:pPr marL="0" indent="0">
              <a:buNone/>
            </a:pPr>
            <a:r>
              <a:rPr lang="it-IT" dirty="0" smtClean="0"/>
              <a:t> </a:t>
            </a:r>
          </a:p>
          <a:p>
            <a:pPr marL="0" indent="0">
              <a:buNone/>
            </a:pP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3</a:t>
            </a:fld>
            <a:endParaRPr lang="it-IT"/>
          </a:p>
        </p:txBody>
      </p:sp>
    </p:spTree>
    <p:extLst>
      <p:ext uri="{BB962C8B-B14F-4D97-AF65-F5344CB8AC3E}">
        <p14:creationId xmlns:p14="http://schemas.microsoft.com/office/powerpoint/2010/main" val="31066710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03448"/>
            <a:ext cx="8229600" cy="144016"/>
          </a:xfrm>
        </p:spPr>
        <p:txBody>
          <a:bodyPr>
            <a:normAutofit fontScale="90000"/>
          </a:bodyPr>
          <a:lstStyle/>
          <a:p>
            <a:endParaRPr lang="it-IT" dirty="0"/>
          </a:p>
        </p:txBody>
      </p:sp>
      <p:sp>
        <p:nvSpPr>
          <p:cNvPr id="3" name="Segnaposto contenuto 2"/>
          <p:cNvSpPr>
            <a:spLocks noGrp="1"/>
          </p:cNvSpPr>
          <p:nvPr>
            <p:ph idx="1"/>
          </p:nvPr>
        </p:nvSpPr>
        <p:spPr>
          <a:xfrm>
            <a:off x="457200" y="188640"/>
            <a:ext cx="8229600" cy="6768752"/>
          </a:xfrm>
        </p:spPr>
        <p:txBody>
          <a:bodyPr>
            <a:normAutofit/>
          </a:bodyPr>
          <a:lstStyle/>
          <a:p>
            <a:pPr marL="0" indent="0">
              <a:buNone/>
            </a:pPr>
            <a:r>
              <a:rPr lang="it-IT" dirty="0" smtClean="0"/>
              <a:t>In caso di </a:t>
            </a:r>
            <a:r>
              <a:rPr lang="it-IT" u="sng" dirty="0" smtClean="0">
                <a:uFill>
                  <a:solidFill>
                    <a:srgbClr val="FF0000"/>
                  </a:solidFill>
                </a:uFill>
              </a:rPr>
              <a:t>prescrizione</a:t>
            </a:r>
            <a:r>
              <a:rPr lang="it-IT" dirty="0" smtClean="0"/>
              <a:t> dopo la sentenza di condanna dell’imputato anche al risarcimento dei danni    </a:t>
            </a:r>
            <a:r>
              <a:rPr lang="it-IT" dirty="0"/>
              <a:t> </a:t>
            </a:r>
            <a:r>
              <a:rPr lang="it-IT" dirty="0" smtClean="0"/>
              <a:t>       la Corte d’Appello e la Corte di  </a:t>
            </a:r>
          </a:p>
          <a:p>
            <a:pPr marL="0" indent="0">
              <a:buNone/>
            </a:pPr>
            <a:r>
              <a:rPr lang="it-IT" dirty="0"/>
              <a:t> </a:t>
            </a:r>
            <a:r>
              <a:rPr lang="it-IT" dirty="0" smtClean="0"/>
              <a:t>                            Cassazione nel dichiarare</a:t>
            </a:r>
          </a:p>
          <a:p>
            <a:pPr marL="0" indent="0">
              <a:buNone/>
            </a:pPr>
            <a:r>
              <a:rPr lang="it-IT" dirty="0"/>
              <a:t> </a:t>
            </a:r>
            <a:r>
              <a:rPr lang="it-IT" dirty="0" smtClean="0"/>
              <a:t>                            estinto il reato decidono </a:t>
            </a:r>
          </a:p>
          <a:p>
            <a:pPr marL="0" indent="0">
              <a:buNone/>
            </a:pPr>
            <a:r>
              <a:rPr lang="it-IT" dirty="0"/>
              <a:t> </a:t>
            </a:r>
            <a:r>
              <a:rPr lang="it-IT" dirty="0" smtClean="0"/>
              <a:t>                           sull’impugnazione ai </a:t>
            </a:r>
            <a:r>
              <a:rPr lang="it-IT" u="sng" dirty="0" smtClean="0"/>
              <a:t>soli effetti</a:t>
            </a:r>
          </a:p>
          <a:p>
            <a:pPr marL="0" indent="0">
              <a:buNone/>
            </a:pPr>
            <a:r>
              <a:rPr lang="it-IT" dirty="0"/>
              <a:t> </a:t>
            </a:r>
            <a:r>
              <a:rPr lang="it-IT" dirty="0" smtClean="0"/>
              <a:t>                           </a:t>
            </a:r>
            <a:r>
              <a:rPr lang="it-IT" u="sng" dirty="0" smtClean="0"/>
              <a:t>degli interessi civili</a:t>
            </a:r>
          </a:p>
          <a:p>
            <a:pPr marL="0" indent="0">
              <a:buNone/>
            </a:pPr>
            <a:endParaRPr lang="it-IT" dirty="0" smtClean="0"/>
          </a:p>
          <a:p>
            <a:pPr marL="0" indent="0">
              <a:buNone/>
            </a:pPr>
            <a:r>
              <a:rPr lang="it-IT" dirty="0" smtClean="0"/>
              <a:t>Le </a:t>
            </a:r>
            <a:r>
              <a:rPr lang="it-IT" dirty="0"/>
              <a:t>pronunce del giudice d’appello sull’azione civile sono immediatamente esecutive </a:t>
            </a:r>
            <a:r>
              <a:rPr lang="it-IT" dirty="0" smtClean="0"/>
              <a:t>ex </a:t>
            </a:r>
            <a:r>
              <a:rPr lang="it-IT" dirty="0"/>
              <a:t>art. 605 c.p.p. (salvo richiesta di sospensione nel ricorso ex art. 612 c.p.p.) </a:t>
            </a:r>
          </a:p>
          <a:p>
            <a:pPr marL="0" indent="0">
              <a:buNone/>
            </a:pPr>
            <a:endParaRPr lang="it-IT" dirty="0" smtClean="0"/>
          </a:p>
          <a:p>
            <a:pPr marL="0" indent="0">
              <a:buNone/>
            </a:pPr>
            <a:endParaRPr lang="it-IT" dirty="0"/>
          </a:p>
        </p:txBody>
      </p:sp>
      <p:sp>
        <p:nvSpPr>
          <p:cNvPr id="5" name="Segnaposto numero diapositiva 4"/>
          <p:cNvSpPr>
            <a:spLocks noGrp="1"/>
          </p:cNvSpPr>
          <p:nvPr>
            <p:ph type="sldNum" sz="quarter" idx="12"/>
          </p:nvPr>
        </p:nvSpPr>
        <p:spPr/>
        <p:txBody>
          <a:bodyPr/>
          <a:lstStyle/>
          <a:p>
            <a:fld id="{2AC91A2F-058A-4A01-84D4-721738640AA1}" type="slidenum">
              <a:rPr lang="it-IT" smtClean="0"/>
              <a:t>30</a:t>
            </a:fld>
            <a:endParaRPr lang="it-IT"/>
          </a:p>
        </p:txBody>
      </p:sp>
      <p:sp>
        <p:nvSpPr>
          <p:cNvPr id="7" name="Freccia a destra 6"/>
          <p:cNvSpPr/>
          <p:nvPr/>
        </p:nvSpPr>
        <p:spPr>
          <a:xfrm>
            <a:off x="2411760" y="1196752"/>
            <a:ext cx="48920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991040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457200" y="-243408"/>
            <a:ext cx="8229600" cy="72008"/>
          </a:xfrm>
        </p:spPr>
        <p:txBody>
          <a:bodyPr>
            <a:normAutofit fontScale="90000"/>
          </a:bodyPr>
          <a:lstStyle/>
          <a:p>
            <a:endParaRPr lang="it-IT" dirty="0"/>
          </a:p>
        </p:txBody>
      </p:sp>
      <p:sp>
        <p:nvSpPr>
          <p:cNvPr id="3" name="Segnaposto contenuto 2"/>
          <p:cNvSpPr>
            <a:spLocks noGrp="1"/>
          </p:cNvSpPr>
          <p:nvPr>
            <p:ph idx="1"/>
          </p:nvPr>
        </p:nvSpPr>
        <p:spPr>
          <a:xfrm>
            <a:off x="457200" y="404664"/>
            <a:ext cx="8229600" cy="6264696"/>
          </a:xfrm>
        </p:spPr>
        <p:txBody>
          <a:bodyPr>
            <a:normAutofit fontScale="92500" lnSpcReduction="10000"/>
          </a:bodyPr>
          <a:lstStyle/>
          <a:p>
            <a:pPr marL="0" indent="0">
              <a:buNone/>
            </a:pPr>
            <a:r>
              <a:rPr lang="it-IT" sz="3500" dirty="0"/>
              <a:t>La declaratoria di estinzione per prescrizione prevale sulla formula assolutoria di cui al secondo comma dell’art. 530 c.p.p. </a:t>
            </a:r>
            <a:endParaRPr lang="it-IT" sz="3500" dirty="0" smtClean="0"/>
          </a:p>
          <a:p>
            <a:pPr marL="0" indent="0">
              <a:buNone/>
            </a:pPr>
            <a:r>
              <a:rPr lang="it-IT" sz="3500" dirty="0" smtClean="0"/>
              <a:t> </a:t>
            </a:r>
            <a:endParaRPr lang="it-IT" sz="3500" dirty="0"/>
          </a:p>
          <a:p>
            <a:pPr marL="0" indent="0">
              <a:buNone/>
            </a:pPr>
            <a:r>
              <a:rPr lang="it-IT" dirty="0"/>
              <a:t>«</a:t>
            </a:r>
            <a:r>
              <a:rPr lang="it-IT" i="1" dirty="0"/>
              <a:t>La formula di proscioglimento nel merito prevale sulla dichiarazione di improcedibilità per intervenuta prescrizione soltanto nel caso in cui sia rilevabile, con una mera attività ricognitiva, l'assoluta assenza della prova di colpevolezza a carico dell'imputato ovvero la prova positiva della sua innocenza, e non anche nel caso di mera contraddittorietà o insufficienza della prova che richiede un apprezzamento ponderato tra opposte risultanze</a:t>
            </a:r>
            <a:r>
              <a:rPr lang="it-IT" dirty="0" smtClean="0"/>
              <a:t>» (Cass. Pen. 10284/2014)</a:t>
            </a:r>
            <a:endParaRPr lang="it-IT" dirty="0"/>
          </a:p>
          <a:p>
            <a:pPr marL="0" indent="0">
              <a:buNone/>
            </a:pPr>
            <a:endParaRPr lang="it-IT" dirty="0"/>
          </a:p>
          <a:p>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31</a:t>
            </a:fld>
            <a:endParaRPr lang="it-IT"/>
          </a:p>
        </p:txBody>
      </p:sp>
    </p:spTree>
    <p:extLst>
      <p:ext uri="{BB962C8B-B14F-4D97-AF65-F5344CB8AC3E}">
        <p14:creationId xmlns:p14="http://schemas.microsoft.com/office/powerpoint/2010/main" val="1842808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u="sng" dirty="0" smtClean="0">
                <a:solidFill>
                  <a:srgbClr val="FF0000"/>
                </a:solidFill>
                <a:uFill>
                  <a:solidFill>
                    <a:srgbClr val="FF0000"/>
                  </a:solidFill>
                </a:uFill>
              </a:rPr>
              <a:t>Querela</a:t>
            </a:r>
            <a:r>
              <a:rPr lang="it-IT" u="sng" dirty="0" smtClean="0">
                <a:solidFill>
                  <a:srgbClr val="FF0000"/>
                </a:solidFill>
              </a:rPr>
              <a:t> </a:t>
            </a:r>
            <a:endParaRPr lang="it-IT" u="sng" dirty="0">
              <a:solidFill>
                <a:srgbClr val="FF0000"/>
              </a:solidFill>
            </a:endParaRPr>
          </a:p>
        </p:txBody>
      </p:sp>
      <p:sp>
        <p:nvSpPr>
          <p:cNvPr id="3" name="Segnaposto contenuto 2"/>
          <p:cNvSpPr>
            <a:spLocks noGrp="1"/>
          </p:cNvSpPr>
          <p:nvPr>
            <p:ph idx="1"/>
          </p:nvPr>
        </p:nvSpPr>
        <p:spPr>
          <a:xfrm>
            <a:off x="457200" y="1340768"/>
            <a:ext cx="8229600" cy="5112568"/>
          </a:xfrm>
        </p:spPr>
        <p:txBody>
          <a:bodyPr>
            <a:normAutofit fontScale="85000" lnSpcReduction="20000"/>
          </a:bodyPr>
          <a:lstStyle/>
          <a:p>
            <a:pPr marL="0" indent="0">
              <a:buNone/>
            </a:pPr>
            <a:r>
              <a:rPr lang="it-IT" sz="3800" b="1" i="1" dirty="0" smtClean="0"/>
              <a:t>Soggetti legittimati</a:t>
            </a:r>
            <a:r>
              <a:rPr lang="it-IT" sz="3800" i="1" dirty="0" smtClean="0"/>
              <a:t>:</a:t>
            </a:r>
          </a:p>
          <a:p>
            <a:pPr>
              <a:buFontTx/>
              <a:buChar char="-"/>
            </a:pPr>
            <a:r>
              <a:rPr lang="it-IT" u="sng" dirty="0" smtClean="0"/>
              <a:t>Persona offesa </a:t>
            </a:r>
            <a:r>
              <a:rPr lang="it-IT" dirty="0" smtClean="0"/>
              <a:t>dal reato </a:t>
            </a:r>
          </a:p>
          <a:p>
            <a:pPr>
              <a:buFontTx/>
              <a:buChar char="-"/>
            </a:pPr>
            <a:r>
              <a:rPr lang="it-IT" u="sng" dirty="0" smtClean="0"/>
              <a:t>Prossimi congiunti</a:t>
            </a:r>
            <a:r>
              <a:rPr lang="it-IT" dirty="0" smtClean="0"/>
              <a:t> (genitori, fratelli, coniuge, figli) in caso si decesso della persona offesa.</a:t>
            </a:r>
          </a:p>
          <a:p>
            <a:pPr marL="0" indent="0">
              <a:buNone/>
            </a:pPr>
            <a:endParaRPr lang="it-IT" dirty="0"/>
          </a:p>
          <a:p>
            <a:pPr marL="0" indent="0">
              <a:buNone/>
            </a:pPr>
            <a:r>
              <a:rPr lang="it-IT" dirty="0" smtClean="0"/>
              <a:t>Se la </a:t>
            </a:r>
            <a:r>
              <a:rPr lang="it-IT" dirty="0" err="1" smtClean="0"/>
              <a:t>p.o.</a:t>
            </a:r>
            <a:r>
              <a:rPr lang="it-IT" dirty="0" smtClean="0"/>
              <a:t> è </a:t>
            </a:r>
            <a:r>
              <a:rPr lang="it-IT" u="sng" dirty="0" smtClean="0"/>
              <a:t>minore di anni 14</a:t>
            </a:r>
            <a:r>
              <a:rPr lang="it-IT" dirty="0" smtClean="0"/>
              <a:t> facoltà proporre querela spetta ai genitori: </a:t>
            </a:r>
          </a:p>
          <a:p>
            <a:pPr>
              <a:buFontTx/>
              <a:buChar char="-"/>
            </a:pPr>
            <a:r>
              <a:rPr lang="it-IT" dirty="0" smtClean="0"/>
              <a:t>anche ad uno solo di essi, anche se non affidatario (in caso di separazione) ed anche contro la volontà dell’altro (prevale la volontà di colui che vuole presentare querela)</a:t>
            </a:r>
          </a:p>
          <a:p>
            <a:pPr>
              <a:buFontTx/>
              <a:buChar char="-"/>
            </a:pPr>
            <a:r>
              <a:rPr lang="it-IT" dirty="0"/>
              <a:t>a</a:t>
            </a:r>
            <a:r>
              <a:rPr lang="it-IT" dirty="0" smtClean="0"/>
              <a:t>nche in caso in posizione contraria (espressa o tacita) del minore stesso.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4</a:t>
            </a:fld>
            <a:endParaRPr lang="it-IT"/>
          </a:p>
        </p:txBody>
      </p:sp>
    </p:spTree>
    <p:extLst>
      <p:ext uri="{BB962C8B-B14F-4D97-AF65-F5344CB8AC3E}">
        <p14:creationId xmlns:p14="http://schemas.microsoft.com/office/powerpoint/2010/main" val="3784752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rot="10800000" flipV="1">
            <a:off x="467544" y="548679"/>
            <a:ext cx="8229600" cy="648073"/>
          </a:xfrm>
        </p:spPr>
        <p:txBody>
          <a:bodyPr>
            <a:normAutofit fontScale="90000"/>
          </a:bodyPr>
          <a:lstStyle/>
          <a:p>
            <a:pPr algn="l"/>
            <a:r>
              <a:rPr lang="it-IT" sz="3600" b="1" i="1" dirty="0">
                <a:uFill>
                  <a:solidFill>
                    <a:srgbClr val="FF0000"/>
                  </a:solidFill>
                </a:uFill>
              </a:rPr>
              <a:t>Termine</a:t>
            </a:r>
            <a:r>
              <a:rPr lang="it-IT" sz="3600" b="1" i="1" dirty="0"/>
              <a:t> per la proposizione della querela: </a:t>
            </a:r>
            <a:r>
              <a:rPr lang="it-IT" b="1" i="1" dirty="0"/>
              <a:t/>
            </a:r>
            <a:br>
              <a:rPr lang="it-IT" b="1" i="1" dirty="0"/>
            </a:br>
            <a:endParaRPr lang="it-IT" dirty="0"/>
          </a:p>
        </p:txBody>
      </p:sp>
      <p:sp>
        <p:nvSpPr>
          <p:cNvPr id="3" name="Segnaposto contenuto 2"/>
          <p:cNvSpPr>
            <a:spLocks noGrp="1"/>
          </p:cNvSpPr>
          <p:nvPr>
            <p:ph idx="1"/>
          </p:nvPr>
        </p:nvSpPr>
        <p:spPr>
          <a:xfrm>
            <a:off x="457200" y="1124744"/>
            <a:ext cx="8229600" cy="5472608"/>
          </a:xfrm>
        </p:spPr>
        <p:txBody>
          <a:bodyPr>
            <a:normAutofit fontScale="92500" lnSpcReduction="10000"/>
          </a:bodyPr>
          <a:lstStyle/>
          <a:p>
            <a:pPr marL="0" indent="0">
              <a:buNone/>
            </a:pPr>
            <a:r>
              <a:rPr lang="it-IT" u="sng" dirty="0"/>
              <a:t>T</a:t>
            </a:r>
            <a:r>
              <a:rPr lang="it-IT" u="sng" dirty="0" smtClean="0"/>
              <a:t>re mesi</a:t>
            </a:r>
            <a:r>
              <a:rPr lang="it-IT" dirty="0" smtClean="0"/>
              <a:t> dal giorno della notizia del fatto che costituisce reato. </a:t>
            </a:r>
          </a:p>
          <a:p>
            <a:pPr marL="0" indent="0">
              <a:buNone/>
            </a:pPr>
            <a:endParaRPr lang="it-IT" dirty="0" smtClean="0"/>
          </a:p>
          <a:p>
            <a:pPr marL="0" indent="0">
              <a:buNone/>
            </a:pPr>
            <a:r>
              <a:rPr lang="it-IT" dirty="0" smtClean="0"/>
              <a:t> «</a:t>
            </a:r>
            <a:r>
              <a:rPr lang="it-IT" i="1" dirty="0" smtClean="0"/>
              <a:t>per il reato di lesioni colpose determinate da colpa medica, il termine per la querela inizia a decorrere non già dal momento in cui la persona offesa ha avuto consapevolezza della patologia contratta, </a:t>
            </a:r>
            <a:r>
              <a:rPr lang="it-IT" i="1" u="sng" dirty="0" smtClean="0">
                <a:uFill>
                  <a:solidFill>
                    <a:srgbClr val="FF0000"/>
                  </a:solidFill>
                </a:uFill>
              </a:rPr>
              <a:t>bensì da quello, eventualmente successivo, in cui la stessa è venuta a conoscenza della possibilità che sulla menzionata patologia abbiano   influito errori diagnostici o terapeutici dei sanitari che l’hanno curata</a:t>
            </a:r>
            <a:r>
              <a:rPr lang="it-IT" u="sng" dirty="0" smtClean="0">
                <a:uFill>
                  <a:solidFill>
                    <a:srgbClr val="FF0000"/>
                  </a:solidFill>
                </a:uFill>
              </a:rPr>
              <a:t>.</a:t>
            </a:r>
            <a:r>
              <a:rPr lang="it-IT" dirty="0" smtClean="0"/>
              <a:t>» (Cass. Pen. 44335/2016)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5</a:t>
            </a:fld>
            <a:endParaRPr lang="it-IT"/>
          </a:p>
        </p:txBody>
      </p:sp>
    </p:spTree>
    <p:extLst>
      <p:ext uri="{BB962C8B-B14F-4D97-AF65-F5344CB8AC3E}">
        <p14:creationId xmlns:p14="http://schemas.microsoft.com/office/powerpoint/2010/main" val="1239514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052736"/>
            <a:ext cx="8229600" cy="2016224"/>
          </a:xfrm>
        </p:spPr>
        <p:txBody>
          <a:bodyPr>
            <a:normAutofit/>
          </a:bodyPr>
          <a:lstStyle/>
          <a:p>
            <a:pPr algn="l"/>
            <a:r>
              <a:rPr lang="it-IT" dirty="0" smtClean="0">
                <a:solidFill>
                  <a:srgbClr val="FF0000"/>
                </a:solidFill>
              </a:rPr>
              <a:t/>
            </a:r>
            <a:br>
              <a:rPr lang="it-IT" dirty="0" smtClean="0">
                <a:solidFill>
                  <a:srgbClr val="FF0000"/>
                </a:solidFill>
              </a:rPr>
            </a:br>
            <a:r>
              <a:rPr lang="it-IT" dirty="0" smtClean="0">
                <a:solidFill>
                  <a:srgbClr val="FF0000"/>
                </a:solidFill>
              </a:rPr>
              <a:t>INDAGINI PRELIMINARI </a:t>
            </a:r>
            <a:endParaRPr lang="it-IT" dirty="0">
              <a:solidFill>
                <a:srgbClr val="FF0000"/>
              </a:solidFill>
            </a:endParaRPr>
          </a:p>
        </p:txBody>
      </p:sp>
      <p:sp>
        <p:nvSpPr>
          <p:cNvPr id="3" name="Segnaposto contenuto 2"/>
          <p:cNvSpPr>
            <a:spLocks noGrp="1"/>
          </p:cNvSpPr>
          <p:nvPr>
            <p:ph idx="1"/>
          </p:nvPr>
        </p:nvSpPr>
        <p:spPr>
          <a:xfrm>
            <a:off x="457200" y="7029399"/>
            <a:ext cx="8229600" cy="288032"/>
          </a:xfrm>
        </p:spPr>
        <p:txBody>
          <a:bodyPr>
            <a:normAutofit fontScale="47500" lnSpcReduction="20000"/>
          </a:bodyPr>
          <a:lstStyle/>
          <a:p>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6</a:t>
            </a:fld>
            <a:endParaRPr lang="it-IT"/>
          </a:p>
        </p:txBody>
      </p:sp>
    </p:spTree>
    <p:extLst>
      <p:ext uri="{BB962C8B-B14F-4D97-AF65-F5344CB8AC3E}">
        <p14:creationId xmlns:p14="http://schemas.microsoft.com/office/powerpoint/2010/main" val="2987022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l"/>
            <a:r>
              <a:rPr lang="it-IT" u="sng" dirty="0" smtClean="0">
                <a:solidFill>
                  <a:srgbClr val="FF0000"/>
                </a:solidFill>
              </a:rPr>
              <a:t>Accertamenti tecnici ripetibili (art. 359 c.p.p.) </a:t>
            </a:r>
            <a:endParaRPr lang="it-IT" u="sng" dirty="0">
              <a:solidFill>
                <a:srgbClr val="FF0000"/>
              </a:solidFill>
            </a:endParaRPr>
          </a:p>
        </p:txBody>
      </p:sp>
      <p:sp>
        <p:nvSpPr>
          <p:cNvPr id="3" name="Segnaposto contenuto 2"/>
          <p:cNvSpPr>
            <a:spLocks noGrp="1"/>
          </p:cNvSpPr>
          <p:nvPr>
            <p:ph idx="1"/>
          </p:nvPr>
        </p:nvSpPr>
        <p:spPr/>
        <p:txBody>
          <a:bodyPr>
            <a:normAutofit lnSpcReduction="10000"/>
          </a:bodyPr>
          <a:lstStyle/>
          <a:p>
            <a:pPr marL="0" indent="0">
              <a:buNone/>
            </a:pPr>
            <a:r>
              <a:rPr lang="it-IT" dirty="0" smtClean="0"/>
              <a:t>Qualora nello svolgimento delle indagini il P.M. debba procedere ad accertamenti o operazioni tecniche per cui sono necessarie specifiche competenze può nominare dei </a:t>
            </a:r>
            <a:r>
              <a:rPr lang="it-IT" u="sng" dirty="0" smtClean="0"/>
              <a:t>consulenti</a:t>
            </a:r>
            <a:r>
              <a:rPr lang="it-IT" dirty="0" smtClean="0"/>
              <a:t>. </a:t>
            </a:r>
          </a:p>
          <a:p>
            <a:pPr marL="0" indent="0">
              <a:buNone/>
            </a:pPr>
            <a:endParaRPr lang="it-IT" dirty="0" smtClean="0"/>
          </a:p>
          <a:p>
            <a:pPr marL="0" indent="0">
              <a:buNone/>
            </a:pPr>
            <a:r>
              <a:rPr lang="it-IT" dirty="0" smtClean="0"/>
              <a:t>Se l’accertamento ha natura ripetibile, le operazioni di svolgono in </a:t>
            </a:r>
            <a:r>
              <a:rPr lang="it-IT" u="sng" dirty="0" smtClean="0"/>
              <a:t>regime di segretezza</a:t>
            </a:r>
            <a:r>
              <a:rPr lang="it-IT" dirty="0" smtClean="0"/>
              <a:t>, senza il coinvolgimento della difesa dell’indagato.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7</a:t>
            </a:fld>
            <a:endParaRPr lang="it-IT"/>
          </a:p>
        </p:txBody>
      </p:sp>
    </p:spTree>
    <p:extLst>
      <p:ext uri="{BB962C8B-B14F-4D97-AF65-F5344CB8AC3E}">
        <p14:creationId xmlns:p14="http://schemas.microsoft.com/office/powerpoint/2010/main" val="1244587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l"/>
            <a:r>
              <a:rPr lang="it-IT" u="sng" dirty="0" smtClean="0">
                <a:solidFill>
                  <a:srgbClr val="FF0000"/>
                </a:solidFill>
              </a:rPr>
              <a:t>Accertamenti tecnici non ripetibili (art. 360 c.p.p.)</a:t>
            </a:r>
            <a:endParaRPr lang="it-IT" u="sng" dirty="0">
              <a:solidFill>
                <a:srgbClr val="FF0000"/>
              </a:solidFill>
            </a:endParaRPr>
          </a:p>
        </p:txBody>
      </p:sp>
      <p:sp>
        <p:nvSpPr>
          <p:cNvPr id="3" name="Segnaposto contenuto 2"/>
          <p:cNvSpPr>
            <a:spLocks noGrp="1"/>
          </p:cNvSpPr>
          <p:nvPr>
            <p:ph idx="1"/>
          </p:nvPr>
        </p:nvSpPr>
        <p:spPr/>
        <p:txBody>
          <a:bodyPr>
            <a:normAutofit lnSpcReduction="10000"/>
          </a:bodyPr>
          <a:lstStyle/>
          <a:p>
            <a:r>
              <a:rPr lang="it-IT" u="sng" dirty="0" smtClean="0"/>
              <a:t>Accertamenti irripetibili e/o indifferibili </a:t>
            </a:r>
            <a:r>
              <a:rPr lang="it-IT" dirty="0" smtClean="0"/>
              <a:t>(es. autopsia)</a:t>
            </a:r>
          </a:p>
          <a:p>
            <a:r>
              <a:rPr lang="it-IT" dirty="0" smtClean="0"/>
              <a:t>Garantito il </a:t>
            </a:r>
            <a:r>
              <a:rPr lang="it-IT" u="sng" dirty="0" smtClean="0"/>
              <a:t>contraddittorio</a:t>
            </a:r>
            <a:r>
              <a:rPr lang="it-IT" dirty="0" smtClean="0"/>
              <a:t> da tra accusa e difesa (parziale perché in assenza del giudice)</a:t>
            </a:r>
          </a:p>
          <a:p>
            <a:pPr marL="0" indent="0">
              <a:buNone/>
            </a:pPr>
            <a:endParaRPr lang="it-IT" dirty="0"/>
          </a:p>
          <a:p>
            <a:pPr marL="0" indent="0">
              <a:buNone/>
            </a:pPr>
            <a:r>
              <a:rPr lang="it-IT" dirty="0" smtClean="0"/>
              <a:t>Il P.M. avvisa la persona </a:t>
            </a:r>
            <a:r>
              <a:rPr lang="it-IT" u="sng" dirty="0" smtClean="0"/>
              <a:t>sottoposta alle indagini</a:t>
            </a:r>
            <a:r>
              <a:rPr lang="it-IT" dirty="0" smtClean="0"/>
              <a:t>, la </a:t>
            </a:r>
            <a:r>
              <a:rPr lang="it-IT" u="sng" dirty="0" err="1" smtClean="0"/>
              <a:t>p.o.</a:t>
            </a:r>
            <a:r>
              <a:rPr lang="it-IT" u="sng" dirty="0" smtClean="0"/>
              <a:t> </a:t>
            </a:r>
            <a:r>
              <a:rPr lang="it-IT" dirty="0" smtClean="0"/>
              <a:t>e i loro </a:t>
            </a:r>
            <a:r>
              <a:rPr lang="it-IT" u="sng" dirty="0" smtClean="0"/>
              <a:t>difensori</a:t>
            </a:r>
            <a:r>
              <a:rPr lang="it-IT" dirty="0" smtClean="0"/>
              <a:t> del giorno, ora e luogo fissati per il conferimento incarico al consulente tecnico.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8</a:t>
            </a:fld>
            <a:endParaRPr lang="it-IT"/>
          </a:p>
        </p:txBody>
      </p:sp>
    </p:spTree>
    <p:extLst>
      <p:ext uri="{BB962C8B-B14F-4D97-AF65-F5344CB8AC3E}">
        <p14:creationId xmlns:p14="http://schemas.microsoft.com/office/powerpoint/2010/main" val="1412535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603448"/>
            <a:ext cx="8229600" cy="603448"/>
          </a:xfrm>
        </p:spPr>
        <p:txBody>
          <a:bodyPr>
            <a:normAutofit fontScale="90000"/>
          </a:bodyPr>
          <a:lstStyle/>
          <a:p>
            <a:endParaRPr lang="it-IT" dirty="0"/>
          </a:p>
        </p:txBody>
      </p:sp>
      <p:sp>
        <p:nvSpPr>
          <p:cNvPr id="3" name="Segnaposto contenuto 2"/>
          <p:cNvSpPr>
            <a:spLocks noGrp="1"/>
          </p:cNvSpPr>
          <p:nvPr>
            <p:ph idx="1"/>
          </p:nvPr>
        </p:nvSpPr>
        <p:spPr>
          <a:xfrm>
            <a:off x="457200" y="404664"/>
            <a:ext cx="8229600" cy="5721499"/>
          </a:xfrm>
        </p:spPr>
        <p:txBody>
          <a:bodyPr>
            <a:normAutofit lnSpcReduction="10000"/>
          </a:bodyPr>
          <a:lstStyle/>
          <a:p>
            <a:r>
              <a:rPr lang="it-IT" dirty="0" smtClean="0"/>
              <a:t>Le parti possono </a:t>
            </a:r>
            <a:r>
              <a:rPr lang="it-IT" u="sng" dirty="0" smtClean="0"/>
              <a:t>nominare dei consulenti tecnici</a:t>
            </a:r>
          </a:p>
          <a:p>
            <a:r>
              <a:rPr lang="it-IT" dirty="0" smtClean="0"/>
              <a:t>I difensori e i loro C.T. possono </a:t>
            </a:r>
            <a:r>
              <a:rPr lang="it-IT" u="sng" dirty="0" smtClean="0"/>
              <a:t>partecipare al conferimento incarico, agli accertamenti</a:t>
            </a:r>
            <a:r>
              <a:rPr lang="it-IT" dirty="0" smtClean="0"/>
              <a:t> ed hanno facoltà di </a:t>
            </a:r>
            <a:r>
              <a:rPr lang="it-IT" u="sng" dirty="0" smtClean="0"/>
              <a:t>formulare osservazioni e riserve</a:t>
            </a:r>
            <a:r>
              <a:rPr lang="it-IT" dirty="0" smtClean="0"/>
              <a:t> </a:t>
            </a:r>
          </a:p>
          <a:p>
            <a:endParaRPr lang="it-IT" dirty="0"/>
          </a:p>
          <a:p>
            <a:pPr marL="0" indent="0">
              <a:buNone/>
            </a:pPr>
            <a:r>
              <a:rPr lang="it-IT" dirty="0" smtClean="0"/>
              <a:t>La persona sottoposta ad indagini può, prima del conferimento incarico, formulare riserva di promuovere incidente probatorio. In P.M. non procede con gli accertamenti salvo che non siano indifferibili </a:t>
            </a:r>
            <a:endParaRPr lang="it-IT" dirty="0"/>
          </a:p>
        </p:txBody>
      </p:sp>
      <p:sp>
        <p:nvSpPr>
          <p:cNvPr id="4" name="Segnaposto numero diapositiva 3"/>
          <p:cNvSpPr>
            <a:spLocks noGrp="1"/>
          </p:cNvSpPr>
          <p:nvPr>
            <p:ph type="sldNum" sz="quarter" idx="12"/>
          </p:nvPr>
        </p:nvSpPr>
        <p:spPr/>
        <p:txBody>
          <a:bodyPr/>
          <a:lstStyle/>
          <a:p>
            <a:fld id="{2AC91A2F-058A-4A01-84D4-721738640AA1}" type="slidenum">
              <a:rPr lang="it-IT" smtClean="0"/>
              <a:t>9</a:t>
            </a:fld>
            <a:endParaRPr lang="it-IT"/>
          </a:p>
        </p:txBody>
      </p:sp>
    </p:spTree>
    <p:extLst>
      <p:ext uri="{BB962C8B-B14F-4D97-AF65-F5344CB8AC3E}">
        <p14:creationId xmlns:p14="http://schemas.microsoft.com/office/powerpoint/2010/main" val="1332720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Elementare">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TotalTime>
  <Words>2066</Words>
  <Application>Microsoft Office PowerPoint</Application>
  <PresentationFormat>Presentazione su schermo (4:3)</PresentationFormat>
  <Paragraphs>181</Paragraphs>
  <Slides>31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31</vt:i4>
      </vt:variant>
    </vt:vector>
  </HeadingPairs>
  <TitlesOfParts>
    <vt:vector size="35" baseType="lpstr">
      <vt:lpstr>Arial</vt:lpstr>
      <vt:lpstr>Calibri</vt:lpstr>
      <vt:lpstr>Palatino</vt:lpstr>
      <vt:lpstr>Tema di Office</vt:lpstr>
      <vt:lpstr>Responsabilità medica: profili processuali </vt:lpstr>
      <vt:lpstr> INIZIO DEL PROCEDIMENTO: </vt:lpstr>
      <vt:lpstr>Presentazione standard di PowerPoint</vt:lpstr>
      <vt:lpstr>Querela </vt:lpstr>
      <vt:lpstr>Termine per la proposizione della querela:  </vt:lpstr>
      <vt:lpstr> INDAGINI PRELIMINARI </vt:lpstr>
      <vt:lpstr>Accertamenti tecnici ripetibili (art. 359 c.p.p.) </vt:lpstr>
      <vt:lpstr>Accertamenti tecnici non ripetibili (art. 360 c.p.p.)</vt:lpstr>
      <vt:lpstr>Presentazione standard di PowerPoint</vt:lpstr>
      <vt:lpstr>Presentazione standard di PowerPoint</vt:lpstr>
      <vt:lpstr>Incidente probatorio (artt. 392 e ss c.p.p.)</vt:lpstr>
      <vt:lpstr>Ipotesi in cui si può richiedere (tassative) – art. 392 c.p.p. </vt:lpstr>
      <vt:lpstr>Presentazione standard di PowerPoint</vt:lpstr>
      <vt:lpstr>Presentazione standard di PowerPoint</vt:lpstr>
      <vt:lpstr>Termini per la richiesta </vt:lpstr>
      <vt:lpstr>Contenuto della richiesta: </vt:lpstr>
      <vt:lpstr>Presentazione standard di PowerPoint</vt:lpstr>
      <vt:lpstr>Presentazione standard di PowerPoint</vt:lpstr>
      <vt:lpstr>Discovery </vt:lpstr>
      <vt:lpstr>Nomina di consulenti e periti (in ogni fase del procedimento): la riforma della L. 24/2017</vt:lpstr>
      <vt:lpstr>Art. 15 L. 24/2017 sembrerebbe limitare la scelta degli ausiliari tecnici ai soli iscritti agli albi: </vt:lpstr>
      <vt:lpstr>Presentazione standard di PowerPoint</vt:lpstr>
      <vt:lpstr>Presentazione standard di PowerPoint</vt:lpstr>
      <vt:lpstr>Investigazioni difensive (art. 391 bis ss c.p.p.):</vt:lpstr>
      <vt:lpstr>GIUDIZIO  </vt:lpstr>
      <vt:lpstr>Costituzione di parte civile </vt:lpstr>
      <vt:lpstr>Presentazione standard di PowerPoint</vt:lpstr>
      <vt:lpstr>Sequestro conservativo (art. 316 ss. c.p.p.)  </vt:lpstr>
      <vt:lpstr>Impugnazioni</vt:lpstr>
      <vt:lpstr>Presentazione standard di PowerPoint</vt:lpstr>
      <vt:lpstr>Presentazione standard di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Responsabilità medica: profili processuali</dc:title>
  <dc:creator>Viola</dc:creator>
  <cp:lastModifiedBy>Utente02</cp:lastModifiedBy>
  <cp:revision>44</cp:revision>
  <cp:lastPrinted>2017-06-06T09:14:41Z</cp:lastPrinted>
  <dcterms:created xsi:type="dcterms:W3CDTF">2017-06-05T08:51:48Z</dcterms:created>
  <dcterms:modified xsi:type="dcterms:W3CDTF">2017-07-18T11:29:06Z</dcterms:modified>
</cp:coreProperties>
</file>