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57" r:id="rId3"/>
    <p:sldId id="282" r:id="rId4"/>
    <p:sldId id="268" r:id="rId5"/>
    <p:sldId id="269" r:id="rId6"/>
    <p:sldId id="270" r:id="rId7"/>
    <p:sldId id="260" r:id="rId8"/>
    <p:sldId id="289" r:id="rId9"/>
    <p:sldId id="291" r:id="rId10"/>
    <p:sldId id="261" r:id="rId11"/>
    <p:sldId id="262" r:id="rId12"/>
    <p:sldId id="271" r:id="rId13"/>
    <p:sldId id="272" r:id="rId14"/>
    <p:sldId id="273" r:id="rId15"/>
    <p:sldId id="274" r:id="rId16"/>
    <p:sldId id="292" r:id="rId17"/>
    <p:sldId id="275" r:id="rId18"/>
    <p:sldId id="276" r:id="rId19"/>
    <p:sldId id="277" r:id="rId20"/>
    <p:sldId id="278" r:id="rId21"/>
    <p:sldId id="279" r:id="rId22"/>
    <p:sldId id="280" r:id="rId23"/>
    <p:sldId id="281" r:id="rId24"/>
    <p:sldId id="283" r:id="rId25"/>
    <p:sldId id="284" r:id="rId26"/>
    <p:sldId id="285" r:id="rId27"/>
    <p:sldId id="286" r:id="rId28"/>
    <p:sldId id="287" r:id="rId29"/>
  </p:sldIdLst>
  <p:sldSz cx="12188825" cy="6858000"/>
  <p:notesSz cx="6858000" cy="9144000"/>
  <p:defaultTextStyle>
    <a:defPPr rtl="0">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2" autoAdjust="0"/>
    <p:restoredTop sz="94599" autoAdjust="0"/>
  </p:normalViewPr>
  <p:slideViewPr>
    <p:cSldViewPr>
      <p:cViewPr varScale="1">
        <p:scale>
          <a:sx n="116" d="100"/>
          <a:sy n="116" d="100"/>
        </p:scale>
        <p:origin x="216" y="108"/>
      </p:cViewPr>
      <p:guideLst>
        <p:guide pos="3839"/>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0" d="100"/>
          <a:sy n="60" d="100"/>
        </p:scale>
        <p:origin x="2982"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A7F2705-E656-4786-A776-A7DBCF120BFF}" type="datetime1">
              <a:rPr lang="it-IT" smtClean="0"/>
              <a:t>18/07/2017</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it-IT" smtClean="0"/>
              <a:t>‹N›</a:t>
            </a:fld>
            <a:endParaRPr lang="it-IT"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C062593E-48E8-4A78-BBF9-B0B31497B875}" type="datetime1">
              <a:rPr lang="it-IT" smtClean="0"/>
              <a:t>18/07/2017</a:t>
            </a:fld>
            <a:endParaRPr lang="it-IT" dirty="0"/>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it-IT" smtClean="0"/>
              <a:t>‹N›</a:t>
            </a:fld>
            <a:endParaRPr lang="it-IT"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1</a:t>
            </a:fld>
            <a:endParaRPr lang="it-IT" dirty="0"/>
          </a:p>
        </p:txBody>
      </p:sp>
    </p:spTree>
    <p:extLst>
      <p:ext uri="{BB962C8B-B14F-4D97-AF65-F5344CB8AC3E}">
        <p14:creationId xmlns:p14="http://schemas.microsoft.com/office/powerpoint/2010/main" val="1632392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11</a:t>
            </a:fld>
            <a:endParaRPr lang="it-IT" dirty="0"/>
          </a:p>
        </p:txBody>
      </p:sp>
    </p:spTree>
    <p:extLst>
      <p:ext uri="{BB962C8B-B14F-4D97-AF65-F5344CB8AC3E}">
        <p14:creationId xmlns:p14="http://schemas.microsoft.com/office/powerpoint/2010/main" val="281177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2</a:t>
            </a:fld>
            <a:endParaRPr lang="it-IT" dirty="0"/>
          </a:p>
        </p:txBody>
      </p:sp>
    </p:spTree>
    <p:extLst>
      <p:ext uri="{BB962C8B-B14F-4D97-AF65-F5344CB8AC3E}">
        <p14:creationId xmlns:p14="http://schemas.microsoft.com/office/powerpoint/2010/main" val="3236752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4</a:t>
            </a:fld>
            <a:endParaRPr lang="it-IT" dirty="0"/>
          </a:p>
        </p:txBody>
      </p:sp>
    </p:spTree>
    <p:extLst>
      <p:ext uri="{BB962C8B-B14F-4D97-AF65-F5344CB8AC3E}">
        <p14:creationId xmlns:p14="http://schemas.microsoft.com/office/powerpoint/2010/main" val="3339168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5</a:t>
            </a:fld>
            <a:endParaRPr lang="it-IT" dirty="0"/>
          </a:p>
        </p:txBody>
      </p:sp>
    </p:spTree>
    <p:extLst>
      <p:ext uri="{BB962C8B-B14F-4D97-AF65-F5344CB8AC3E}">
        <p14:creationId xmlns:p14="http://schemas.microsoft.com/office/powerpoint/2010/main" val="3520178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6</a:t>
            </a:fld>
            <a:endParaRPr lang="it-IT" dirty="0"/>
          </a:p>
        </p:txBody>
      </p:sp>
    </p:spTree>
    <p:extLst>
      <p:ext uri="{BB962C8B-B14F-4D97-AF65-F5344CB8AC3E}">
        <p14:creationId xmlns:p14="http://schemas.microsoft.com/office/powerpoint/2010/main" val="803513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7</a:t>
            </a:fld>
            <a:endParaRPr lang="it-IT" dirty="0"/>
          </a:p>
        </p:txBody>
      </p:sp>
    </p:spTree>
    <p:extLst>
      <p:ext uri="{BB962C8B-B14F-4D97-AF65-F5344CB8AC3E}">
        <p14:creationId xmlns:p14="http://schemas.microsoft.com/office/powerpoint/2010/main" val="2323998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8</a:t>
            </a:fld>
            <a:endParaRPr lang="it-IT" dirty="0"/>
          </a:p>
        </p:txBody>
      </p:sp>
    </p:spTree>
    <p:extLst>
      <p:ext uri="{BB962C8B-B14F-4D97-AF65-F5344CB8AC3E}">
        <p14:creationId xmlns:p14="http://schemas.microsoft.com/office/powerpoint/2010/main" val="4131618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9</a:t>
            </a:fld>
            <a:endParaRPr lang="it-IT" dirty="0"/>
          </a:p>
        </p:txBody>
      </p:sp>
    </p:spTree>
    <p:extLst>
      <p:ext uri="{BB962C8B-B14F-4D97-AF65-F5344CB8AC3E}">
        <p14:creationId xmlns:p14="http://schemas.microsoft.com/office/powerpoint/2010/main" val="938564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01F2A70B-78F2-4DCF-B53B-C990D2FAFB8A}" type="slidenum">
              <a:rPr lang="it-IT" smtClean="0"/>
              <a:t>10</a:t>
            </a:fld>
            <a:endParaRPr lang="it-IT" dirty="0"/>
          </a:p>
        </p:txBody>
      </p:sp>
    </p:spTree>
    <p:extLst>
      <p:ext uri="{BB962C8B-B14F-4D97-AF65-F5344CB8AC3E}">
        <p14:creationId xmlns:p14="http://schemas.microsoft.com/office/powerpoint/2010/main" val="313439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2413" y="1905000"/>
            <a:ext cx="9144000" cy="2667000"/>
          </a:xfrm>
        </p:spPr>
        <p:txBody>
          <a:bodyPr rtlCol="0">
            <a:noAutofit/>
          </a:bodyPr>
          <a:lstStyle>
            <a:lvl1pPr>
              <a:defRPr sz="5400"/>
            </a:lvl1pPr>
          </a:lstStyle>
          <a:p>
            <a:pPr rtl="0"/>
            <a:r>
              <a:rPr lang="it-IT"/>
              <a:t>Fare clic per modificare lo stile del titolo</a:t>
            </a:r>
            <a:endParaRPr lang="it-IT" dirty="0"/>
          </a:p>
        </p:txBody>
      </p:sp>
      <p:grpSp>
        <p:nvGrpSpPr>
          <p:cNvPr id="256" name="linea" descr="Elemento grafico linea"/>
          <p:cNvGrpSpPr/>
          <p:nvPr/>
        </p:nvGrpSpPr>
        <p:grpSpPr bwMode="invGray">
          <a:xfrm>
            <a:off x="1584896" y="4724400"/>
            <a:ext cx="8631936" cy="64008"/>
            <a:chOff x="-4110038" y="2703513"/>
            <a:chExt cx="17394239" cy="160336"/>
          </a:xfrm>
          <a:solidFill>
            <a:schemeClr val="accent1"/>
          </a:solidFill>
        </p:grpSpPr>
        <p:sp>
          <p:nvSpPr>
            <p:cNvPr id="257" name="Figura a mano libera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8" name="Figura a mano libera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9" name="Figura a mano libera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0" name="Figura a mano libera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1" name="Figura a mano libera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2" name="Figura a mano libera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3" name="Figura a mano libera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4" name="Figura a mano libera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5" name="Figura a mano libera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6" name="Figura a mano libera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7" name="Figura a mano libera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8" name="Figura a mano libera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9" name="Figura a mano libera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0" name="Figura a mano libera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1" name="Figura a mano libera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2" name="Figura a mano libera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3" name="Figura a mano libera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4" name="Figura a mano libera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5" name="Figura a mano libera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6" name="Figura a mano libera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7" name="Figura a mano libera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8" name="Figura a mano libera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9" name="Figura a mano libera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0" name="Figura a mano libera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1" name="Figura a mano libera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2" name="Figura a mano libera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3" name="Figura a mano libera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4" name="Figura a mano libera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5" name="Figura a mano libera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6" name="Figura a mano libera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7" name="Figura a mano libera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8" name="Figura a mano libera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9" name="Figura a mano libera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0" name="Figura a mano libera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1" name="Figura a mano libera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2" name="Figura a mano libera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3" name="Figura a mano libera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4" name="Figura a mano libera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5" name="Figura a mano libera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6" name="Figura a mano libera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7" name="Figura a mano libera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8" name="Figura a mano libera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9" name="Figura a mano libera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0" name="Figura a mano libera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1" name="Figura a mano libera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2" name="Figura a mano libera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3" name="Figura a mano libera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4" name="Figura a mano libera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5" name="Figura a mano libera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6" name="Figura a mano libera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7" name="Figura a mano libera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8" name="Figura a mano libera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9" name="Figura a mano libera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0" name="Figura a mano libera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1" name="Figura a mano libera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2" name="Figura a mano libera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3" name="Figura a mano libera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4" name="Figura a mano libera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5" name="Figura a mano libera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6" name="Figura a mano libera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7" name="Figura a mano libera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8" name="Figura a mano libera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9" name="Figura a mano libera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0" name="Figura a mano libera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1" name="Figura a mano libera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2" name="Figura a mano libera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3" name="Figura a mano libera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4" name="Figura a mano libera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5" name="Figura a mano libera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6" name="Figura a mano libera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7" name="Figura a mano libera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8" name="Figura a mano libera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9" name="Figura a mano libera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0" name="Figura a mano libera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1" name="Figura a mano libera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2" name="Figura a mano libera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3" name="Figura a mano libera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4" name="Figura a mano libera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5" name="Figura a mano libera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6" name="Figura a mano libera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7" name="Figura a mano libera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8" name="Figura a mano libera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9" name="Figura a mano libera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0" name="Figura a mano libera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1" name="Figura a mano libera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2" name="Figura a mano libera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3" name="Figura a mano libera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4" name="Figura a mano libera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5" name="Figura a mano libera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6" name="Figura a mano libera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7" name="Figura a mano libera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8" name="Figura a mano libera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9" name="Figura a mano libera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0" name="Figura a mano libera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1" name="Figura a mano libera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2" name="Figura a mano libera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3" name="Figura a mano libera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4" name="Figura a mano libera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5" name="Figura a mano libera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6" name="Figura a mano libera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7" name="Figura a mano libera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8" name="Figura a mano libera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9" name="Figura a mano libera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0" name="Figura a mano libera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1" name="Figura a mano libera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2" name="Figura a mano libera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3" name="Figura a mano libera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4" name="Figura a mano libera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5" name="Figura a mano libera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6" name="Figura a mano libera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7" name="Figura a mano libera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8" name="Figura a mano libera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9" name="Figura a mano libera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0" name="Figura a mano libera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1" name="Figura a mano libera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2" name="Figura a mano libera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3" name="Figura a mano libera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4" name="Figura a mano libera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5" name="Figura a mano libera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6" name="Figura a mano libera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7" name="Figura a mano libera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8" name="Figura a mano libera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9" name="Figura a mano libera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grpSp>
      <p:sp>
        <p:nvSpPr>
          <p:cNvPr id="3" name="Sottotitolo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a:t>Fare clic per modificare lo stile del sottotitolo dello schema</a:t>
            </a:r>
            <a:endParaRPr lang="it-IT"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grpSp>
        <p:nvGrpSpPr>
          <p:cNvPr id="7" name="linea" descr="Elemento grafico linea"/>
          <p:cNvGrpSpPr/>
          <p:nvPr/>
        </p:nvGrpSpPr>
        <p:grpSpPr bwMode="invGray">
          <a:xfrm>
            <a:off x="1522413" y="1514475"/>
            <a:ext cx="10569575" cy="64008"/>
            <a:chOff x="1522413" y="1514475"/>
            <a:chExt cx="10569575" cy="64008"/>
          </a:xfrm>
        </p:grpSpPr>
        <p:sp>
          <p:nvSpPr>
            <p:cNvPr id="8" name="Figura a mano libera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 name="Figura a mano libera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0" name="Figura a mano libera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1"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2"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3"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4"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5"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6"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7"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8"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9"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0"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1"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2"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3"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4"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5"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6"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7"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8"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9"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0"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1"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2"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3"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4"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5"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6"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7"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8"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9"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0"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1"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2"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3"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4"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5"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6"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7"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8"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9"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0"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1"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testo verticale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it-IT"/>
              <a:t>Modifica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14812DCB-13CC-4BA8-AC92-DC8283ABE320}" type="datetime1">
              <a:rPr lang="it-IT" smtClean="0"/>
              <a:t>18/07/2017</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0361612" y="274639"/>
            <a:ext cx="1371600" cy="5901747"/>
          </a:xfrm>
        </p:spPr>
        <p:txBody>
          <a:bodyPr vert="eaVert" rtlCol="0"/>
          <a:lstStyle/>
          <a:p>
            <a:pPr rtl="0"/>
            <a:r>
              <a:rPr lang="it-IT"/>
              <a:t>Fare clic per modificare lo stile del titolo</a:t>
            </a:r>
            <a:endParaRPr lang="it-IT" dirty="0"/>
          </a:p>
        </p:txBody>
      </p:sp>
      <p:grpSp>
        <p:nvGrpSpPr>
          <p:cNvPr id="7" name="linea" descr="Elemento grafico linea"/>
          <p:cNvGrpSpPr/>
          <p:nvPr/>
        </p:nvGrpSpPr>
        <p:grpSpPr bwMode="invGray">
          <a:xfrm rot="5400000">
            <a:off x="6864412" y="3472598"/>
            <a:ext cx="6492240" cy="64008"/>
            <a:chOff x="1522413" y="1514475"/>
            <a:chExt cx="10569575" cy="64008"/>
          </a:xfrm>
        </p:grpSpPr>
        <p:sp>
          <p:nvSpPr>
            <p:cNvPr id="8"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0"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1"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2"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3"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4"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5"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6"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7"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8"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9"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0"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1"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2"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3"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4"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5"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6"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7"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8"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39"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0"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1"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2"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3"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4"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5"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6"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7"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8"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49"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0"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1"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2"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3"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4"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5"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6"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7"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8"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59"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0"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1"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testo verticale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524C6AC3-A024-4ECA-B42E-7BC52F31A7CF}" type="datetime1">
              <a:rPr lang="it-IT" smtClean="0"/>
              <a:t>18/07/2017</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lstStyle/>
          <a:p>
            <a:pPr rtl="0"/>
            <a:r>
              <a:rPr lang="it-IT"/>
              <a:t>Fare clic per modificare lo stile del titolo</a:t>
            </a:r>
            <a:endParaRPr lang="it-IT" dirty="0"/>
          </a:p>
        </p:txBody>
      </p:sp>
      <p:grpSp>
        <p:nvGrpSpPr>
          <p:cNvPr id="167" name="linea" descr="Elemento grafico linea"/>
          <p:cNvGrpSpPr/>
          <p:nvPr/>
        </p:nvGrpSpPr>
        <p:grpSpPr bwMode="invGray">
          <a:xfrm>
            <a:off x="1522413" y="1514475"/>
            <a:ext cx="10569575" cy="64008"/>
            <a:chOff x="1522413" y="1514475"/>
            <a:chExt cx="10569575" cy="64008"/>
          </a:xfrm>
        </p:grpSpPr>
        <p:sp>
          <p:nvSpPr>
            <p:cNvPr id="168"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1"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2"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3"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4"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5"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6"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7"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8"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9"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0"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41"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contenuto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it-IT"/>
              <a:t>Modifica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7842EEAC-C6C8-403B-9501-61F2E6F99A74}" type="datetime1">
              <a:rPr lang="it-IT" smtClean="0"/>
              <a:t>18/07/2017</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it-IT"/>
              <a:t>Fare clic per modificare lo stile del titolo</a:t>
            </a:r>
            <a:endParaRPr lang="it-IT" dirty="0"/>
          </a:p>
        </p:txBody>
      </p:sp>
      <p:grpSp>
        <p:nvGrpSpPr>
          <p:cNvPr id="255" name="linea" descr="Elemento grafico linea"/>
          <p:cNvGrpSpPr/>
          <p:nvPr/>
        </p:nvGrpSpPr>
        <p:grpSpPr bwMode="invGray">
          <a:xfrm>
            <a:off x="1584896" y="4724400"/>
            <a:ext cx="8631936" cy="64008"/>
            <a:chOff x="-4110038" y="2703513"/>
            <a:chExt cx="17394239" cy="160336"/>
          </a:xfrm>
          <a:solidFill>
            <a:schemeClr val="accent1"/>
          </a:solidFill>
        </p:grpSpPr>
        <p:sp>
          <p:nvSpPr>
            <p:cNvPr id="256" name="Figura a mano libera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7" name="Figura a mano libera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8" name="Figura a mano libera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59" name="Figura a mano libera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0" name="Figura a mano libera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1" name="Figura a mano libera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2" name="Figura a mano libera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3" name="Figura a mano libera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4" name="Figura a mano libera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5" name="Figura a mano libera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6" name="Figura a mano libera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7" name="Figura a mano libera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8" name="Figura a mano libera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69" name="Figura a mano libera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0" name="Figura a mano libera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1" name="Figura a mano libera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2" name="Figura a mano libera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3" name="Figura a mano libera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4" name="Figura a mano libera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5" name="Figura a mano libera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6" name="Figura a mano libera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7" name="Figura a mano libera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8" name="Figura a mano libera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79" name="Figura a mano libera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0" name="Figura a mano libera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1" name="Figura a mano libera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2" name="Figura a mano libera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3" name="Figura a mano libera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4" name="Figura a mano libera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5" name="Figura a mano libera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6" name="Figura a mano libera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7" name="Figura a mano libera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8" name="Figura a mano libera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89" name="Figura a mano libera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0" name="Figura a mano libera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1" name="Figura a mano libera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2" name="Figura a mano libera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3" name="Figura a mano libera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4" name="Figura a mano libera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5" name="Figura a mano libera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6" name="Figura a mano libera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7" name="Figura a mano libera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8" name="Figura a mano libera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299" name="Figura a mano libera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0" name="Figura a mano libera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1" name="Figura a mano libera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2" name="Figura a mano libera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3" name="Figura a mano libera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4" name="Figura a mano libera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5" name="Figura a mano libera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6" name="Figura a mano libera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7" name="Figura a mano libera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8" name="Figura a mano libera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09" name="Figura a mano libera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0" name="Figura a mano libera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1" name="Figura a mano libera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2" name="Figura a mano libera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3" name="Figura a mano libera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4" name="Figura a mano libera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5" name="Figura a mano libera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6" name="Figura a mano libera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7" name="Figura a mano libera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8" name="Figura a mano libera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19" name="Figura a mano libera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0" name="Figura a mano libera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1" name="Figura a mano libera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2" name="Figura a mano libera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3" name="Figura a mano libera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4" name="Figura a mano libera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5" name="Figura a mano libera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6" name="Figura a mano libera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7" name="Figura a mano libera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8" name="Figura a mano libera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29" name="Figura a mano libera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0" name="Figura a mano libera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1" name="Figura a mano libera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2" name="Figura a mano libera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3" name="Figura a mano libera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4" name="Figura a mano libera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5" name="Figura a mano libera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6" name="Figura a mano libera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7" name="Figura a mano libera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8" name="Figura a mano libera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39" name="Figura a mano libera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0" name="Figura a mano libera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1" name="Figura a mano libera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2" name="Figura a mano libera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3" name="Figura a mano libera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4" name="Figura a mano libera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5" name="Figura a mano libera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6" name="Figura a mano libera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7" name="Figura a mano libera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8" name="Figura a mano libera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49" name="Figura a mano libera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0" name="Figura a mano libera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1" name="Figura a mano libera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2" name="Figura a mano libera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3" name="Figura a mano libera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4" name="Figura a mano libera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5" name="Figura a mano libera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6" name="Figura a mano libera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7" name="Figura a mano libera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8" name="Figura a mano libera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59" name="Figura a mano libera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0" name="Figura a mano libera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1" name="Figura a mano libera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2" name="Figura a mano libera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3" name="Figura a mano libera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4" name="Figura a mano libera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5" name="Figura a mano libera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6" name="Figura a mano libera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7" name="Figura a mano libera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8" name="Figura a mano libera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69" name="Figura a mano libera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0" name="Figura a mano libera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1" name="Figura a mano libera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2" name="Figura a mano libera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3" name="Figura a mano libera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4" name="Figura a mano libera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5" name="Figura a mano libera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6" name="Figura a mano libera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7" name="Figura a mano libera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sp>
          <p:nvSpPr>
            <p:cNvPr id="378" name="Figura a mano libera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p>
          </p:txBody>
        </p:sp>
      </p:grpSp>
      <p:sp>
        <p:nvSpPr>
          <p:cNvPr id="3" name="Segnaposto testo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Modifica gli stili del testo dello schema</a:t>
            </a:r>
          </a:p>
        </p:txBody>
      </p:sp>
      <p:sp>
        <p:nvSpPr>
          <p:cNvPr id="5" name="Segnaposto piè di pagina 4"/>
          <p:cNvSpPr>
            <a:spLocks noGrp="1"/>
          </p:cNvSpPr>
          <p:nvPr>
            <p:ph type="ftr" sz="quarter" idx="11"/>
          </p:nvPr>
        </p:nvSpPr>
        <p:spPr/>
        <p:txBody>
          <a:bodyPr rtlCol="0"/>
          <a:lstStyle/>
          <a:p>
            <a:pPr rtl="0"/>
            <a:endParaRPr lang="it-IT" dirty="0"/>
          </a:p>
        </p:txBody>
      </p:sp>
      <p:sp>
        <p:nvSpPr>
          <p:cNvPr id="4" name="Segnaposto data 3"/>
          <p:cNvSpPr>
            <a:spLocks noGrp="1"/>
          </p:cNvSpPr>
          <p:nvPr>
            <p:ph type="dt" sz="half" idx="10"/>
          </p:nvPr>
        </p:nvSpPr>
        <p:spPr/>
        <p:txBody>
          <a:bodyPr rtlCol="0"/>
          <a:lstStyle/>
          <a:p>
            <a:pPr rtl="0"/>
            <a:fld id="{C25B7593-7344-4804-B1F7-4D6E3D57FD22}" type="datetime1">
              <a:rPr lang="it-IT" smtClean="0"/>
              <a:t>18/07/2017</a:t>
            </a:fld>
            <a:endParaRPr lang="it-IT" dirty="0"/>
          </a:p>
        </p:txBody>
      </p:sp>
      <p:sp>
        <p:nvSpPr>
          <p:cNvPr id="6" name="Segnaposto numero diapositiva 5"/>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lstStyle/>
          <a:p>
            <a:pPr rtl="0"/>
            <a:r>
              <a:rPr lang="it-IT"/>
              <a:t>Fare clic per modificare lo stile del titolo</a:t>
            </a:r>
            <a:endParaRPr lang="it-IT" dirty="0"/>
          </a:p>
        </p:txBody>
      </p:sp>
      <p:grpSp>
        <p:nvGrpSpPr>
          <p:cNvPr id="158" name="linea" descr="Elemento grafico linea"/>
          <p:cNvGrpSpPr/>
          <p:nvPr/>
        </p:nvGrpSpPr>
        <p:grpSpPr bwMode="invGray">
          <a:xfrm>
            <a:off x="1522413" y="1514475"/>
            <a:ext cx="10569575" cy="64008"/>
            <a:chOff x="1522413" y="1514475"/>
            <a:chExt cx="10569575" cy="64008"/>
          </a:xfrm>
        </p:grpSpPr>
        <p:sp>
          <p:nvSpPr>
            <p:cNvPr id="159"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0"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1"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2"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3"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4"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5"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6"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7"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8"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1"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2"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contenuto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it-IT"/>
              <a:t>Modifica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contenuto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it-IT"/>
              <a:t>Modifica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6" name="Segnaposto piè di pagina 5"/>
          <p:cNvSpPr>
            <a:spLocks noGrp="1"/>
          </p:cNvSpPr>
          <p:nvPr>
            <p:ph type="ftr" sz="quarter" idx="11"/>
          </p:nvPr>
        </p:nvSpPr>
        <p:spPr/>
        <p:txBody>
          <a:bodyPr rtlCol="0"/>
          <a:lstStyle/>
          <a:p>
            <a:pPr rtl="0"/>
            <a:endParaRPr lang="it-IT" dirty="0"/>
          </a:p>
        </p:txBody>
      </p:sp>
      <p:sp>
        <p:nvSpPr>
          <p:cNvPr id="5" name="Segnaposto data 4"/>
          <p:cNvSpPr>
            <a:spLocks noGrp="1"/>
          </p:cNvSpPr>
          <p:nvPr>
            <p:ph type="dt" sz="half" idx="10"/>
          </p:nvPr>
        </p:nvSpPr>
        <p:spPr/>
        <p:txBody>
          <a:bodyPr rtlCol="0"/>
          <a:lstStyle/>
          <a:p>
            <a:pPr rtl="0"/>
            <a:fld id="{62D15938-F2B5-4C3A-8F80-A5F06BB3C4D6}" type="datetime1">
              <a:rPr lang="it-IT" smtClean="0"/>
              <a:t>18/07/2017</a:t>
            </a:fld>
            <a:endParaRPr lang="it-IT" dirty="0"/>
          </a:p>
        </p:txBody>
      </p:sp>
      <p:sp>
        <p:nvSpPr>
          <p:cNvPr id="7" name="Segnaposto numero diapositiva 6"/>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lstStyle>
            <a:lvl1pPr>
              <a:defRPr/>
            </a:lvl1pPr>
          </a:lstStyle>
          <a:p>
            <a:pPr rtl="0"/>
            <a:r>
              <a:rPr lang="it-IT"/>
              <a:t>Fare clic per modificare lo stile del titolo</a:t>
            </a:r>
            <a:endParaRPr lang="it-IT" dirty="0"/>
          </a:p>
        </p:txBody>
      </p:sp>
      <p:grpSp>
        <p:nvGrpSpPr>
          <p:cNvPr id="160" name="linea" descr="Elemento grafico linea"/>
          <p:cNvGrpSpPr/>
          <p:nvPr/>
        </p:nvGrpSpPr>
        <p:grpSpPr bwMode="invGray">
          <a:xfrm>
            <a:off x="1522413" y="1514475"/>
            <a:ext cx="10569575" cy="64008"/>
            <a:chOff x="1522413" y="1514475"/>
            <a:chExt cx="10569575" cy="64008"/>
          </a:xfrm>
        </p:grpSpPr>
        <p:sp>
          <p:nvSpPr>
            <p:cNvPr id="161" name="Figura a mano libera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2" name="Figura a mano libera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3" name="Figura a mano libera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4"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5"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6"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7"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8"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1"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2"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3"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4"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3" name="Segnaposto testo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Modifica gli stili del testo dello schema</a:t>
            </a:r>
          </a:p>
        </p:txBody>
      </p:sp>
      <p:sp>
        <p:nvSpPr>
          <p:cNvPr id="4" name="Segnaposto contenuto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it-IT"/>
              <a:t>Modifica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testo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Modifica gli stili del testo dello schema</a:t>
            </a:r>
          </a:p>
        </p:txBody>
      </p:sp>
      <p:sp>
        <p:nvSpPr>
          <p:cNvPr id="8" name="Segnaposto piè di pagina 7"/>
          <p:cNvSpPr>
            <a:spLocks noGrp="1"/>
          </p:cNvSpPr>
          <p:nvPr>
            <p:ph type="ftr" sz="quarter" idx="11"/>
          </p:nvPr>
        </p:nvSpPr>
        <p:spPr/>
        <p:txBody>
          <a:bodyPr rtlCol="0"/>
          <a:lstStyle/>
          <a:p>
            <a:pPr rtl="0"/>
            <a:endParaRPr lang="it-IT" dirty="0"/>
          </a:p>
        </p:txBody>
      </p:sp>
      <p:sp>
        <p:nvSpPr>
          <p:cNvPr id="7" name="Segnaposto data 6"/>
          <p:cNvSpPr>
            <a:spLocks noGrp="1"/>
          </p:cNvSpPr>
          <p:nvPr>
            <p:ph type="dt" sz="half" idx="10"/>
          </p:nvPr>
        </p:nvSpPr>
        <p:spPr/>
        <p:txBody>
          <a:bodyPr rtlCol="0"/>
          <a:lstStyle/>
          <a:p>
            <a:pPr rtl="0"/>
            <a:fld id="{954188F6-4358-4B59-8D53-DB71264C9325}" type="datetime1">
              <a:rPr lang="it-IT" smtClean="0"/>
              <a:t>18/07/2017</a:t>
            </a:fld>
            <a:endParaRPr lang="it-IT" dirty="0"/>
          </a:p>
        </p:txBody>
      </p:sp>
      <p:sp>
        <p:nvSpPr>
          <p:cNvPr id="9" name="Segnaposto numero diapositiva 8"/>
          <p:cNvSpPr>
            <a:spLocks noGrp="1"/>
          </p:cNvSpPr>
          <p:nvPr>
            <p:ph type="sldNum" sz="quarter" idx="12"/>
          </p:nvPr>
        </p:nvSpPr>
        <p:spPr/>
        <p:txBody>
          <a:bodyPr rtlCol="0"/>
          <a:lstStyle/>
          <a:p>
            <a:pPr rtl="0"/>
            <a:fld id="{25BA54BD-C84D-46CE-8B72-31BFB26ABA43}" type="slidenum">
              <a:rPr lang="it-IT" smtClean="0"/>
              <a:t>‹N›</a:t>
            </a:fld>
            <a:endParaRPr lang="it-IT" dirty="0"/>
          </a:p>
        </p:txBody>
      </p:sp>
      <p:sp>
        <p:nvSpPr>
          <p:cNvPr id="85" name="Segnaposto contenuto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it-IT"/>
              <a:t>Modifica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grpSp>
        <p:nvGrpSpPr>
          <p:cNvPr id="156" name="linea" descr="Elemento grafico linea"/>
          <p:cNvGrpSpPr/>
          <p:nvPr/>
        </p:nvGrpSpPr>
        <p:grpSpPr bwMode="invGray">
          <a:xfrm>
            <a:off x="1522413" y="1514475"/>
            <a:ext cx="10569575" cy="64008"/>
            <a:chOff x="1522413" y="1514475"/>
            <a:chExt cx="10569575" cy="64008"/>
          </a:xfrm>
        </p:grpSpPr>
        <p:sp>
          <p:nvSpPr>
            <p:cNvPr id="157" name="Figura a mano libera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8" name="Figura a mano libera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59" name="Figura a mano libera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0"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1"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2"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3"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4"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5"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6"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7"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8"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69"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0"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1"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2"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3"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4"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5"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6"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7"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8"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79"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0"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1"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2"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3"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4"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5"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6"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7"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8"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89"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0"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1"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2"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3"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4"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5"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6"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7"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8"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199"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0"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1"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2"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3"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4"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5"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6"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7"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8"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09"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0"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1"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2"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3"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4"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5"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6"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7"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8"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19"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0"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1"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2"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3"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4"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5"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6"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7"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8"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29"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230"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sp>
        <p:nvSpPr>
          <p:cNvPr id="4" name="Segnaposto piè di pagina 3"/>
          <p:cNvSpPr>
            <a:spLocks noGrp="1"/>
          </p:cNvSpPr>
          <p:nvPr>
            <p:ph type="ftr" sz="quarter" idx="11"/>
          </p:nvPr>
        </p:nvSpPr>
        <p:spPr/>
        <p:txBody>
          <a:bodyPr rtlCol="0"/>
          <a:lstStyle/>
          <a:p>
            <a:pPr rtl="0"/>
            <a:endParaRPr lang="it-IT" dirty="0"/>
          </a:p>
        </p:txBody>
      </p:sp>
      <p:sp>
        <p:nvSpPr>
          <p:cNvPr id="3" name="Segnaposto data 2"/>
          <p:cNvSpPr>
            <a:spLocks noGrp="1"/>
          </p:cNvSpPr>
          <p:nvPr>
            <p:ph type="dt" sz="half" idx="10"/>
          </p:nvPr>
        </p:nvSpPr>
        <p:spPr/>
        <p:txBody>
          <a:bodyPr rtlCol="0"/>
          <a:lstStyle/>
          <a:p>
            <a:pPr rtl="0"/>
            <a:fld id="{39E4BA44-79B0-459D-A931-40A416E3AABF}" type="datetime1">
              <a:rPr lang="it-IT" smtClean="0"/>
              <a:t>18/07/2017</a:t>
            </a:fld>
            <a:endParaRPr lang="it-IT" dirty="0"/>
          </a:p>
        </p:txBody>
      </p:sp>
      <p:sp>
        <p:nvSpPr>
          <p:cNvPr id="5" name="Segnaposto numero diapositiva 4"/>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rtlCol="0"/>
          <a:lstStyle/>
          <a:p>
            <a:pPr rtl="0"/>
            <a:endParaRPr lang="it-IT" dirty="0"/>
          </a:p>
        </p:txBody>
      </p:sp>
      <p:sp>
        <p:nvSpPr>
          <p:cNvPr id="2" name="Segnaposto data 1"/>
          <p:cNvSpPr>
            <a:spLocks noGrp="1"/>
          </p:cNvSpPr>
          <p:nvPr>
            <p:ph type="dt" sz="half" idx="10"/>
          </p:nvPr>
        </p:nvSpPr>
        <p:spPr/>
        <p:txBody>
          <a:bodyPr rtlCol="0"/>
          <a:lstStyle/>
          <a:p>
            <a:pPr rtl="0"/>
            <a:fld id="{A06B0899-3B81-4955-8184-211BEE128D75}" type="datetime1">
              <a:rPr lang="it-IT" smtClean="0"/>
              <a:t>18/07/2017</a:t>
            </a:fld>
            <a:endParaRPr lang="it-IT" dirty="0"/>
          </a:p>
        </p:txBody>
      </p:sp>
      <p:sp>
        <p:nvSpPr>
          <p:cNvPr id="4" name="Segnaposto numero diapositiva 3"/>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it-IT"/>
              <a:t>Fare clic per modificare lo stile del titolo</a:t>
            </a:r>
            <a:endParaRPr lang="it-IT" dirty="0"/>
          </a:p>
        </p:txBody>
      </p:sp>
      <p:sp>
        <p:nvSpPr>
          <p:cNvPr id="4" name="Segnaposto testo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Modifica gli stili del testo dello schema</a:t>
            </a:r>
          </a:p>
        </p:txBody>
      </p:sp>
      <p:sp>
        <p:nvSpPr>
          <p:cNvPr id="3" name="Segnaposto contenuto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it-IT"/>
              <a:t>Modifica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grpSp>
        <p:nvGrpSpPr>
          <p:cNvPr id="615" name="cornice" descr="Elemento grafico casella"/>
          <p:cNvGrpSpPr/>
          <p:nvPr/>
        </p:nvGrpSpPr>
        <p:grpSpPr bwMode="invGray">
          <a:xfrm>
            <a:off x="4417839" y="1630821"/>
            <a:ext cx="6291028" cy="4575885"/>
            <a:chOff x="4417839" y="1630821"/>
            <a:chExt cx="6291028" cy="4575885"/>
          </a:xfrm>
        </p:grpSpPr>
        <p:grpSp>
          <p:nvGrpSpPr>
            <p:cNvPr id="616" name="Gruppo 615"/>
            <p:cNvGrpSpPr/>
            <p:nvPr/>
          </p:nvGrpSpPr>
          <p:grpSpPr bwMode="invGray">
            <a:xfrm>
              <a:off x="5414491" y="1630821"/>
              <a:ext cx="5294376" cy="4114800"/>
              <a:chOff x="3310555" y="716546"/>
              <a:chExt cx="5294376" cy="4114800"/>
            </a:xfrm>
          </p:grpSpPr>
          <p:grpSp>
            <p:nvGrpSpPr>
              <p:cNvPr id="768" name="Gruppo 767"/>
              <p:cNvGrpSpPr/>
              <p:nvPr/>
            </p:nvGrpSpPr>
            <p:grpSpPr bwMode="invGray">
              <a:xfrm flipH="1">
                <a:off x="3310555" y="737968"/>
                <a:ext cx="5294376" cy="54864"/>
                <a:chOff x="1522413" y="1514475"/>
                <a:chExt cx="10569575" cy="64008"/>
              </a:xfrm>
              <a:solidFill>
                <a:schemeClr val="accent1"/>
              </a:solidFill>
            </p:grpSpPr>
            <p:sp>
              <p:nvSpPr>
                <p:cNvPr id="844" name="Figura a mano libera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5" name="Figura a mano libera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6" name="Figura a mano libera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7"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8"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9"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0"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1"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2"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3"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4"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5"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6"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7"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8"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9"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0"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1"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2"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3"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4"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5"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6"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7"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8"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9"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0"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1"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2"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3"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4"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5"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6"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7"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8"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9"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0"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1"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2"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3"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4"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5"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6"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7"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8"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9"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0"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1"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2"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3"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4"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5"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6"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7"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8"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9"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0"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1"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2"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3"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4"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5"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6"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7"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8"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9"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0"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1"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2"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3"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4"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5"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6"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7"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769" name="Gruppo 768"/>
              <p:cNvGrpSpPr/>
              <p:nvPr/>
            </p:nvGrpSpPr>
            <p:grpSpPr bwMode="invGray">
              <a:xfrm rot="16200000" flipH="1">
                <a:off x="6492229" y="2755658"/>
                <a:ext cx="4114800" cy="36576"/>
                <a:chOff x="1522413" y="1514475"/>
                <a:chExt cx="10569575" cy="64008"/>
              </a:xfrm>
              <a:solidFill>
                <a:schemeClr val="accent1"/>
              </a:solidFill>
            </p:grpSpPr>
            <p:sp>
              <p:nvSpPr>
                <p:cNvPr id="770" name="Figura a mano libera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1" name="Figura a mano libera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2" name="Figura a mano libera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3"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4"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5"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6"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7"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8"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9"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0"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1"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2"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3"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4"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5"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6"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7"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8"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9"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0"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1"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2"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3"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4"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5"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6"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7"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8"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9"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0"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1"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2"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3"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4"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5"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6"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7"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8"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9"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0"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1"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2"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3"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4"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5"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6"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7"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8"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9"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0"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1"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2"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3"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4"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5"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6"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7"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8"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9"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0"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1"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2"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3"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4"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5"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6"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7"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8"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9"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0"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1"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2"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3"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nvGrpSpPr>
            <p:cNvPr id="617" name="Gruppo 616"/>
            <p:cNvGrpSpPr/>
            <p:nvPr/>
          </p:nvGrpSpPr>
          <p:grpSpPr bwMode="invGray">
            <a:xfrm rot="10800000">
              <a:off x="4417839" y="2091906"/>
              <a:ext cx="5294376" cy="4114800"/>
              <a:chOff x="3310555" y="716546"/>
              <a:chExt cx="5294376" cy="4114800"/>
            </a:xfrm>
          </p:grpSpPr>
          <p:grpSp>
            <p:nvGrpSpPr>
              <p:cNvPr id="618" name="Gruppo 617"/>
              <p:cNvGrpSpPr/>
              <p:nvPr/>
            </p:nvGrpSpPr>
            <p:grpSpPr bwMode="invGray">
              <a:xfrm flipH="1">
                <a:off x="3310555" y="737968"/>
                <a:ext cx="5294376" cy="54864"/>
                <a:chOff x="1522413" y="1514475"/>
                <a:chExt cx="10569575" cy="64008"/>
              </a:xfrm>
              <a:solidFill>
                <a:schemeClr val="accent1"/>
              </a:solidFill>
            </p:grpSpPr>
            <p:sp>
              <p:nvSpPr>
                <p:cNvPr id="694" name="Figura a mano libera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5" name="Figura a mano libera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6" name="Figura a mano libera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7"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8"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9"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0"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1"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2"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3"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4"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5"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6"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7"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8"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9"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0"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1"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2"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3"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4"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5"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6"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7"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8"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9"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0"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1"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2"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3"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4"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5"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6"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7"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8"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9"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0"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1"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2"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3"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4"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5"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6"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7"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8"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9"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0"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1"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2"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3"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4"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5"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6"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7"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8"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9"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0"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1"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2"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3"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4"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5"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6"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7"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8"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9"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0"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1"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2"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3"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4"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5"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6"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7"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619" name="Gruppo 618"/>
              <p:cNvGrpSpPr/>
              <p:nvPr/>
            </p:nvGrpSpPr>
            <p:grpSpPr bwMode="invGray">
              <a:xfrm rot="16200000" flipH="1">
                <a:off x="6492229" y="2755658"/>
                <a:ext cx="4114800" cy="36576"/>
                <a:chOff x="1522413" y="1514475"/>
                <a:chExt cx="10569575" cy="64008"/>
              </a:xfrm>
              <a:solidFill>
                <a:schemeClr val="accent1"/>
              </a:solidFill>
            </p:grpSpPr>
            <p:sp>
              <p:nvSpPr>
                <p:cNvPr id="620" name="Figura a mano libera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1" name="Figura a mano libera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2" name="Figura a mano libera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3"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4"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5"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6"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7"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8"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9"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0"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1"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2"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3"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4"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5"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6"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7"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8"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9"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0"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1"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2"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3"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4"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5"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6"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7"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8"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9"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0"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1"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2"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3"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4"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5"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6"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7"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8"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9"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0"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1"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2"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3"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4"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5"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6"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7"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8"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9"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0"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1"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2"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3"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4"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5"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6"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7"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8"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9"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0"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1"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2"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3"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4"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5"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6"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7"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8"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9"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0"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1"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2"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3"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sp>
        <p:nvSpPr>
          <p:cNvPr id="6" name="Segnaposto piè di pagina 5"/>
          <p:cNvSpPr>
            <a:spLocks noGrp="1"/>
          </p:cNvSpPr>
          <p:nvPr>
            <p:ph type="ftr" sz="quarter" idx="11"/>
          </p:nvPr>
        </p:nvSpPr>
        <p:spPr/>
        <p:txBody>
          <a:bodyPr rtlCol="0"/>
          <a:lstStyle/>
          <a:p>
            <a:pPr rtl="0"/>
            <a:endParaRPr lang="it-IT" dirty="0"/>
          </a:p>
        </p:txBody>
      </p:sp>
      <p:sp>
        <p:nvSpPr>
          <p:cNvPr id="5" name="Segnaposto data 4"/>
          <p:cNvSpPr>
            <a:spLocks noGrp="1"/>
          </p:cNvSpPr>
          <p:nvPr>
            <p:ph type="dt" sz="half" idx="10"/>
          </p:nvPr>
        </p:nvSpPr>
        <p:spPr/>
        <p:txBody>
          <a:bodyPr rtlCol="0"/>
          <a:lstStyle/>
          <a:p>
            <a:pPr rtl="0"/>
            <a:fld id="{63008412-227E-4B4A-B883-726E67A2A05D}" type="datetime1">
              <a:rPr lang="it-IT" smtClean="0"/>
              <a:t>18/07/2017</a:t>
            </a:fld>
            <a:endParaRPr lang="it-IT" dirty="0"/>
          </a:p>
        </p:txBody>
      </p:sp>
      <p:sp>
        <p:nvSpPr>
          <p:cNvPr id="7" name="Segnaposto numero diapositiva 6"/>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it-IT"/>
              <a:t>Fare clic per modificare lo stile del titolo</a:t>
            </a:r>
            <a:endParaRPr lang="it-IT" dirty="0"/>
          </a:p>
        </p:txBody>
      </p:sp>
      <p:sp>
        <p:nvSpPr>
          <p:cNvPr id="3" name="Segnaposto immagine 2" descr="Segnaposto vuoto per aggiungere un'immagine. Fare clic sul segnaposto e selezionare l'immagine che si vuole aggiungere."/>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dirty="0"/>
              <a:t>Fare clic sull'icona per inserire un'immagine</a:t>
            </a:r>
          </a:p>
        </p:txBody>
      </p:sp>
      <p:grpSp>
        <p:nvGrpSpPr>
          <p:cNvPr id="614" name="cornice" descr="Elemento grafico casella"/>
          <p:cNvGrpSpPr/>
          <p:nvPr/>
        </p:nvGrpSpPr>
        <p:grpSpPr bwMode="invGray">
          <a:xfrm flipH="1">
            <a:off x="1447500" y="1630821"/>
            <a:ext cx="6291028" cy="4575885"/>
            <a:chOff x="4417839" y="1630821"/>
            <a:chExt cx="6291028" cy="4575885"/>
          </a:xfrm>
        </p:grpSpPr>
        <p:grpSp>
          <p:nvGrpSpPr>
            <p:cNvPr id="615" name="Gruppo 614"/>
            <p:cNvGrpSpPr/>
            <p:nvPr/>
          </p:nvGrpSpPr>
          <p:grpSpPr bwMode="invGray">
            <a:xfrm>
              <a:off x="5414491" y="1630821"/>
              <a:ext cx="5294376" cy="4114800"/>
              <a:chOff x="3310555" y="716546"/>
              <a:chExt cx="5294376" cy="4114800"/>
            </a:xfrm>
          </p:grpSpPr>
          <p:grpSp>
            <p:nvGrpSpPr>
              <p:cNvPr id="767" name="Gruppo 766"/>
              <p:cNvGrpSpPr/>
              <p:nvPr/>
            </p:nvGrpSpPr>
            <p:grpSpPr bwMode="invGray">
              <a:xfrm flipH="1">
                <a:off x="3310555" y="737968"/>
                <a:ext cx="5294376" cy="54864"/>
                <a:chOff x="1522413" y="1514475"/>
                <a:chExt cx="10569575" cy="64008"/>
              </a:xfrm>
              <a:solidFill>
                <a:schemeClr val="accent1"/>
              </a:solidFill>
            </p:grpSpPr>
            <p:sp>
              <p:nvSpPr>
                <p:cNvPr id="843" name="Figura a mano libera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4" name="Figura a mano libera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5" name="Figura a mano libera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6"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7"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8"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9"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0"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1"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2"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3"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4"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5"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6"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7"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8"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59"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0"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1"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2"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3"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4"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5"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6"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7"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8"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69"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0"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1"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2"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3"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4"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5"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6"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7"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8"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79"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0"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1"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2"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3"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4"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5"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6"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7"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8"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89"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0"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1"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2"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3"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4"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5"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6"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7"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8"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99"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0"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1"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2"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3"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4"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5"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6"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7"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8"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09"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0"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1"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2"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3"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4"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5"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916"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768" name="Gruppo 767"/>
              <p:cNvGrpSpPr/>
              <p:nvPr/>
            </p:nvGrpSpPr>
            <p:grpSpPr bwMode="invGray">
              <a:xfrm rot="16200000" flipH="1">
                <a:off x="6492229" y="2755658"/>
                <a:ext cx="4114800" cy="36576"/>
                <a:chOff x="1522413" y="1514475"/>
                <a:chExt cx="10569575" cy="64008"/>
              </a:xfrm>
              <a:solidFill>
                <a:schemeClr val="accent1"/>
              </a:solidFill>
            </p:grpSpPr>
            <p:sp>
              <p:nvSpPr>
                <p:cNvPr id="769" name="Figura a mano libera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0" name="Figura a mano libera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1" name="Figura a mano libera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2"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3"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4"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5"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6"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7"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8"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79"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0"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1"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2"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3"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4"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5"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6"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7"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8"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89"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0"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1"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2"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3"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4"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5"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6"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7"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8"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99"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0"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1"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2"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3"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4"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5"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6"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7"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8"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09"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0"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1"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2"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3"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4"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5"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6"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7"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8"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19"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0"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1"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2"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3"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4"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5"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6"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7"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8"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29"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0"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1"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2"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3"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4"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5"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6"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7"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8"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39"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0"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1"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842"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nvGrpSpPr>
            <p:cNvPr id="616" name="Gruppo 615"/>
            <p:cNvGrpSpPr/>
            <p:nvPr/>
          </p:nvGrpSpPr>
          <p:grpSpPr bwMode="invGray">
            <a:xfrm rot="10800000">
              <a:off x="4417839" y="2091906"/>
              <a:ext cx="5294376" cy="4114800"/>
              <a:chOff x="3310555" y="716546"/>
              <a:chExt cx="5294376" cy="4114800"/>
            </a:xfrm>
          </p:grpSpPr>
          <p:grpSp>
            <p:nvGrpSpPr>
              <p:cNvPr id="617" name="Gruppo 616"/>
              <p:cNvGrpSpPr/>
              <p:nvPr/>
            </p:nvGrpSpPr>
            <p:grpSpPr bwMode="invGray">
              <a:xfrm flipH="1">
                <a:off x="3310555" y="737968"/>
                <a:ext cx="5294376" cy="54864"/>
                <a:chOff x="1522413" y="1514475"/>
                <a:chExt cx="10569575" cy="64008"/>
              </a:xfrm>
              <a:solidFill>
                <a:schemeClr val="accent1"/>
              </a:solidFill>
            </p:grpSpPr>
            <p:sp>
              <p:nvSpPr>
                <p:cNvPr id="693" name="Figura a mano libera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4" name="Figura a mano libera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5" name="Figura a mano libera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6" name="Figura a mano libera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7" name="Figura a mano libera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8" name="Figura a mano libera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9" name="Figura a mano libera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0" name="Figura a mano libera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1" name="Figura a mano libera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2" name="Figura a mano libera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3" name="Figura a mano libera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4" name="Figura a mano libera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5" name="Figura a mano libera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6" name="Figura a mano libera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7" name="Figura a mano libera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8" name="Figura a mano libera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09" name="Figura a mano libera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0" name="Figura a mano libera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1" name="Figura a mano libera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2" name="Figura a mano libera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3" name="Figura a mano libera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4" name="Figura a mano libera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5" name="Figura a mano libera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6" name="Figura a mano libera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7" name="Figura a mano libera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8" name="Figura a mano libera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19" name="Figura a mano libera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0" name="Figura a mano libera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1" name="Figura a mano libera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2" name="Figura a mano libera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3" name="Figura a mano libera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4" name="Figura a mano libera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5" name="Figura a mano libera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6" name="Figura a mano libera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7" name="Figura a mano libera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8" name="Figura a mano libera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29" name="Figura a mano libera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0" name="Figura a mano libera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1" name="Figura a mano libera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2" name="Figura a mano libera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3" name="Figura a mano libera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4" name="Figura a mano libera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5" name="Figura a mano libera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6" name="Figura a mano libera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7" name="Figura a mano libera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8" name="Figura a mano libera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39" name="Figura a mano libera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0" name="Figura a mano libera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1" name="Figura a mano libera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2" name="Figura a mano libera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3" name="Figura a mano libera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4" name="Figura a mano libera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5" name="Figura a mano libera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6" name="Figura a mano libera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7" name="Figura a mano libera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8" name="Figura a mano libera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49" name="Figura a mano libera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0" name="Figura a mano libera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1" name="Figura a mano libera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2" name="Figura a mano libera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3" name="Figura a mano libera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4" name="Figura a mano libera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5" name="Figura a mano libera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6" name="Figura a mano libera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7" name="Figura a mano libera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8" name="Figura a mano libera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59" name="Figura a mano libera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0" name="Figura a mano libera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1" name="Figura a mano libera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2" name="Figura a mano libera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3" name="Figura a mano libera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4" name="Figura a mano libera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5" name="Figura a mano libera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766" name="Figura a mano libera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nvGrpSpPr>
              <p:cNvPr id="618" name="Gruppo 617"/>
              <p:cNvGrpSpPr/>
              <p:nvPr/>
            </p:nvGrpSpPr>
            <p:grpSpPr bwMode="invGray">
              <a:xfrm rot="16200000" flipH="1">
                <a:off x="6492229" y="2755658"/>
                <a:ext cx="4114800" cy="36576"/>
                <a:chOff x="1522413" y="1514475"/>
                <a:chExt cx="10569575" cy="64008"/>
              </a:xfrm>
              <a:solidFill>
                <a:schemeClr val="accent1"/>
              </a:solidFill>
            </p:grpSpPr>
            <p:sp>
              <p:nvSpPr>
                <p:cNvPr id="619" name="Figura a mano libera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0" name="Figura a mano libera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1" name="Figura a mano libera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2" name="Figura a mano libera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3" name="Figura a mano libera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4" name="Figura a mano libera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5" name="Figura a mano libera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6" name="Figura a mano libera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7" name="Figura a mano libera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8" name="Figura a mano libera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29" name="Figura a mano libera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0" name="Figura a mano libera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1" name="Figura a mano libera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2" name="Figura a mano libera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3" name="Figura a mano libera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4" name="Figura a mano libera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5" name="Figura a mano libera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6" name="Figura a mano libera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7" name="Figura a mano libera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8" name="Figura a mano libera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39" name="Figura a mano libera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0" name="Figura a mano libera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1" name="Figura a mano libera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2" name="Figura a mano libera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3" name="Figura a mano libera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4" name="Figura a mano libera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5" name="Figura a mano libera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6" name="Figura a mano libera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7" name="Figura a mano libera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8" name="Figura a mano libera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49" name="Figura a mano libera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0" name="Figura a mano libera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1" name="Figura a mano libera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2" name="Figura a mano libera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3" name="Figura a mano libera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4" name="Figura a mano libera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5" name="Figura a mano libera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6" name="Figura a mano libera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7" name="Figura a mano libera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8" name="Figura a mano libera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59" name="Figura a mano libera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0" name="Figura a mano libera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1" name="Figura a mano libera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2" name="Figura a mano libera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3" name="Figura a mano libera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4" name="Figura a mano libera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5" name="Figura a mano libera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6" name="Figura a mano libera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7" name="Figura a mano libera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8" name="Figura a mano libera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69" name="Figura a mano libera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0" name="Figura a mano libera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1" name="Figura a mano libera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2" name="Figura a mano libera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3" name="Figura a mano libera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4" name="Figura a mano libera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5" name="Figura a mano libera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6" name="Figura a mano libera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7" name="Figura a mano libera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8" name="Figura a mano libera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79" name="Figura a mano libera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0" name="Figura a mano libera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1" name="Figura a mano libera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2" name="Figura a mano libera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3" name="Figura a mano libera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4" name="Figura a mano libera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5" name="Figura a mano libera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6" name="Figura a mano libera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7" name="Figura a mano libera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8" name="Figura a mano libera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89" name="Figura a mano libera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0" name="Figura a mano libera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1" name="Figura a mano libera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sp>
              <p:nvSpPr>
                <p:cNvPr id="692" name="Figura a mano libera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it-IT" dirty="0">
                    <a:ln>
                      <a:noFill/>
                    </a:ln>
                  </a:endParaRPr>
                </a:p>
              </p:txBody>
            </p:sp>
          </p:grpSp>
        </p:grpSp>
      </p:grpSp>
      <p:sp>
        <p:nvSpPr>
          <p:cNvPr id="4" name="Segnaposto testo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Modifica gli stili del testo dello schema</a:t>
            </a:r>
          </a:p>
        </p:txBody>
      </p:sp>
      <p:sp>
        <p:nvSpPr>
          <p:cNvPr id="6" name="Segnaposto piè di pagina 5"/>
          <p:cNvSpPr>
            <a:spLocks noGrp="1"/>
          </p:cNvSpPr>
          <p:nvPr>
            <p:ph type="ftr" sz="quarter" idx="11"/>
          </p:nvPr>
        </p:nvSpPr>
        <p:spPr/>
        <p:txBody>
          <a:bodyPr rtlCol="0"/>
          <a:lstStyle/>
          <a:p>
            <a:pPr rtl="0"/>
            <a:endParaRPr lang="it-IT" dirty="0"/>
          </a:p>
        </p:txBody>
      </p:sp>
      <p:sp>
        <p:nvSpPr>
          <p:cNvPr id="5" name="Segnaposto data 4"/>
          <p:cNvSpPr>
            <a:spLocks noGrp="1"/>
          </p:cNvSpPr>
          <p:nvPr>
            <p:ph type="dt" sz="half" idx="10"/>
          </p:nvPr>
        </p:nvSpPr>
        <p:spPr/>
        <p:txBody>
          <a:bodyPr rtlCol="0"/>
          <a:lstStyle/>
          <a:p>
            <a:pPr rtl="0"/>
            <a:fld id="{32742B24-F30D-4E7C-93B5-C744ACB2FB1B}" type="datetime1">
              <a:rPr lang="it-IT" smtClean="0"/>
              <a:t>18/07/2017</a:t>
            </a:fld>
            <a:endParaRPr lang="it-IT" dirty="0"/>
          </a:p>
        </p:txBody>
      </p:sp>
      <p:sp>
        <p:nvSpPr>
          <p:cNvPr id="7" name="Segnaposto numero diapositiva 6"/>
          <p:cNvSpPr>
            <a:spLocks noGrp="1"/>
          </p:cNvSpPr>
          <p:nvPr>
            <p:ph type="sldNum" sz="quarter" idx="12"/>
          </p:nvPr>
        </p:nvSpPr>
        <p:spPr/>
        <p:txBody>
          <a:bodyPr rtlCol="0"/>
          <a:lstStyle/>
          <a:p>
            <a:pPr rtl="0"/>
            <a:fld id="{25BA54BD-C84D-46CE-8B72-31BFB26ABA43}" type="slidenum">
              <a:rPr lang="it-IT" smtClean="0"/>
              <a:t>‹N›</a:t>
            </a:fld>
            <a:endParaRPr lang="it-IT"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it-IT" dirty="0"/>
              <a:t>Fare clic per modificare lo stile del titolo</a:t>
            </a:r>
          </a:p>
        </p:txBody>
      </p:sp>
      <p:sp>
        <p:nvSpPr>
          <p:cNvPr id="3" name="Segnaposto tes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5" name="Segnaposto piè di pagina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it-IT" dirty="0"/>
          </a:p>
        </p:txBody>
      </p:sp>
      <p:sp>
        <p:nvSpPr>
          <p:cNvPr id="4" name="Segnaposto data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C3AD8FC-EAA1-4B24-804B-21C98F7AE93D}" type="datetime1">
              <a:rPr lang="it-IT" smtClean="0"/>
              <a:t>18/07/2017</a:t>
            </a:fld>
            <a:endParaRPr lang="it-IT" dirty="0"/>
          </a:p>
        </p:txBody>
      </p:sp>
      <p:sp>
        <p:nvSpPr>
          <p:cNvPr id="6" name="Segnaposto numero diapositiva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it-IT" smtClean="0"/>
              <a:pPr rtl="0"/>
              <a:t>‹N›</a:t>
            </a:fld>
            <a:endParaRPr lang="it-IT"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lstStyle/>
          <a:p>
            <a:pPr rtl="0"/>
            <a:r>
              <a:rPr lang="it-IT" sz="4400" dirty="0"/>
              <a:t>Rapporti tra giudizio civile e giudizio penale</a:t>
            </a:r>
          </a:p>
        </p:txBody>
      </p:sp>
      <p:sp>
        <p:nvSpPr>
          <p:cNvPr id="3" name="Sottotitolo 2"/>
          <p:cNvSpPr>
            <a:spLocks noGrp="1"/>
          </p:cNvSpPr>
          <p:nvPr>
            <p:ph type="subTitle" idx="1"/>
          </p:nvPr>
        </p:nvSpPr>
        <p:spPr/>
        <p:txBody>
          <a:bodyPr rtlCol="0"/>
          <a:lstStyle/>
          <a:p>
            <a:pPr rtl="0"/>
            <a:r>
              <a:rPr lang="it-IT" dirty="0"/>
              <a:t>Gli incerti confini tra «colpa medica civile» e «colpa medica penale» </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dirty="0" err="1"/>
              <a:t>Cass</a:t>
            </a:r>
            <a:r>
              <a:rPr lang="it-IT" dirty="0"/>
              <a:t>. SSUU civ. n. 1768/2011 </a:t>
            </a:r>
          </a:p>
        </p:txBody>
      </p:sp>
      <p:sp>
        <p:nvSpPr>
          <p:cNvPr id="4" name="Segnaposto contenuto 3"/>
          <p:cNvSpPr>
            <a:spLocks noGrp="1"/>
          </p:cNvSpPr>
          <p:nvPr>
            <p:ph idx="1"/>
          </p:nvPr>
        </p:nvSpPr>
        <p:spPr>
          <a:xfrm>
            <a:off x="1522414" y="1905000"/>
            <a:ext cx="9828582" cy="4620344"/>
          </a:xfrm>
        </p:spPr>
        <p:txBody>
          <a:bodyPr>
            <a:normAutofit fontScale="92500" lnSpcReduction="10000"/>
          </a:bodyPr>
          <a:lstStyle/>
          <a:p>
            <a:pPr algn="just"/>
            <a:r>
              <a:rPr lang="it-IT" dirty="0"/>
              <a:t>In tema di giudicato, la disposizione di cui all'art. 652 cod. </a:t>
            </a:r>
            <a:r>
              <a:rPr lang="it-IT" dirty="0" err="1"/>
              <a:t>proc</a:t>
            </a:r>
            <a:r>
              <a:rPr lang="it-IT" dirty="0"/>
              <a:t>. </a:t>
            </a:r>
            <a:r>
              <a:rPr lang="it-IT" dirty="0" err="1"/>
              <a:t>pen</a:t>
            </a:r>
            <a:r>
              <a:rPr lang="it-IT" dirty="0"/>
              <a:t>., cosi come quelle degli artt. 651, 653 e 654 dello stesso codice costituisce un'</a:t>
            </a:r>
            <a:r>
              <a:rPr lang="it-IT" b="1" u="sng" dirty="0"/>
              <a:t>eccezione al principio dell'autonomia e della separazione dei giudizi penale e civile</a:t>
            </a:r>
            <a:r>
              <a:rPr lang="it-IT" dirty="0"/>
              <a:t> e non è, pertanto, applicabile in via analogica oltre i casi espressamente previsti. Ne consegue che soltanto la sentenza penale irrevocabile di assoluzione (per essere rimasto accertato che il fatto non sussiste o che l'imputato non lo ha commesso o che il fatto è stato compiuto nell'adempimento di un dovere o nell'esercizio di una facoltà legittima), pronunciata in seguito a dibattimento, ha efficacia di giudicato nel giudizio civile o amministrativo per le restituzioni ed il risarcimento del danno, mentre le sentenze di non doversi procedere perché il reato è estinto per prescrizione o per amnistia non hanno alcuna efficacia </a:t>
            </a:r>
            <a:r>
              <a:rPr lang="it-IT" dirty="0" err="1"/>
              <a:t>extrapenale</a:t>
            </a:r>
            <a:r>
              <a:rPr lang="it-IT" dirty="0"/>
              <a:t>, a nulla rilevando che il giudice penale, per pronunciare la sentenza di proscioglimento, abbia dovuto accertare i fatti e valutarli giuridicamente; ne consegue, altresì, che, nel caso da ultimo indicato il giudice civile, pur tenendo conto degli elementi di prova acquisiti in sede penale, deve interamente ed autonomamente rivalutare il fatto in contestazione.</a:t>
            </a:r>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passaggi essenziali di tale decisione</a:t>
            </a:r>
          </a:p>
        </p:txBody>
      </p:sp>
      <p:sp>
        <p:nvSpPr>
          <p:cNvPr id="3" name="Segnaposto contenuto 2"/>
          <p:cNvSpPr>
            <a:spLocks noGrp="1"/>
          </p:cNvSpPr>
          <p:nvPr>
            <p:ph idx="1"/>
          </p:nvPr>
        </p:nvSpPr>
        <p:spPr/>
        <p:txBody>
          <a:bodyPr>
            <a:normAutofit/>
          </a:bodyPr>
          <a:lstStyle/>
          <a:p>
            <a:pPr algn="just"/>
            <a:r>
              <a:rPr lang="it-IT" dirty="0"/>
              <a:t>E’ affermata con forza la piena autonomia tra accertamento penale e civile</a:t>
            </a:r>
          </a:p>
          <a:p>
            <a:pPr algn="just"/>
            <a:r>
              <a:rPr lang="it-IT" dirty="0"/>
              <a:t>E’ ribadito il carattere eccezionale delle disposizioni di cui agli artt. 651 ss </a:t>
            </a:r>
            <a:r>
              <a:rPr lang="it-IT" dirty="0" err="1"/>
              <a:t>cpp</a:t>
            </a:r>
            <a:endParaRPr lang="it-IT" dirty="0"/>
          </a:p>
          <a:p>
            <a:pPr algn="just"/>
            <a:r>
              <a:rPr lang="it-IT" dirty="0"/>
              <a:t>E’ enunciato il principio per cui la sentenza assolutoria per “insufficienza di prove” non produce effetti di giudicato nel giudizio civile</a:t>
            </a:r>
          </a:p>
          <a:p>
            <a:pPr algn="just"/>
            <a:r>
              <a:rPr lang="it-IT" dirty="0"/>
              <a:t>E’ rilevata la possibile divergenza fra accertamenti per i  profili relativi alla </a:t>
            </a:r>
            <a:r>
              <a:rPr lang="it-IT" u="sng" dirty="0"/>
              <a:t>colpa</a:t>
            </a:r>
            <a:r>
              <a:rPr lang="it-IT" dirty="0"/>
              <a:t> ed al </a:t>
            </a:r>
            <a:r>
              <a:rPr lang="it-IT" u="sng" dirty="0"/>
              <a:t>nesso di causalità</a:t>
            </a:r>
            <a:r>
              <a:rPr lang="it-IT" dirty="0"/>
              <a:t>, pur in presenza di sentenza assolutoria “perché il fatto non sussiste” </a:t>
            </a:r>
          </a:p>
        </p:txBody>
      </p:sp>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L’istituto della “sospensione del processo”</a:t>
            </a:r>
          </a:p>
        </p:txBody>
      </p:sp>
      <p:sp>
        <p:nvSpPr>
          <p:cNvPr id="6" name="Segnaposto contenuto 5"/>
          <p:cNvSpPr>
            <a:spLocks noGrp="1"/>
          </p:cNvSpPr>
          <p:nvPr>
            <p:ph idx="1"/>
          </p:nvPr>
        </p:nvSpPr>
        <p:spPr/>
        <p:txBody>
          <a:bodyPr>
            <a:normAutofit/>
          </a:bodyPr>
          <a:lstStyle/>
          <a:p>
            <a:pPr algn="just"/>
            <a:r>
              <a:rPr lang="it-IT" dirty="0"/>
              <a:t>Quando si parla di rapporti fra giudizio civile e penale non si può far a meno di ricordare l’istituto della </a:t>
            </a:r>
            <a:r>
              <a:rPr lang="it-IT" u="sng" dirty="0"/>
              <a:t>sospensione del processo</a:t>
            </a:r>
          </a:p>
          <a:p>
            <a:pPr algn="just"/>
            <a:r>
              <a:rPr lang="it-IT" u="sng" dirty="0"/>
              <a:t>Varia casistica</a:t>
            </a:r>
            <a:r>
              <a:rPr lang="it-IT" dirty="0"/>
              <a:t>: processo civile e penale entrambi pendenti; processo civile e penale in diacronia; rapporto fra «domanda civile» e «domanda penale»;   </a:t>
            </a:r>
          </a:p>
          <a:p>
            <a:pPr marL="0" indent="0" algn="just">
              <a:buNone/>
            </a:pPr>
            <a:r>
              <a:rPr lang="it-IT" u="sng" dirty="0"/>
              <a:t>Le disposizioni di riferimento</a:t>
            </a:r>
            <a:r>
              <a:rPr lang="it-IT" dirty="0"/>
              <a:t>: </a:t>
            </a:r>
          </a:p>
          <a:p>
            <a:pPr algn="just"/>
            <a:r>
              <a:rPr lang="it-IT" dirty="0"/>
              <a:t>Art. 295 </a:t>
            </a:r>
            <a:r>
              <a:rPr lang="it-IT" dirty="0" err="1"/>
              <a:t>cpc</a:t>
            </a:r>
            <a:r>
              <a:rPr lang="it-IT" dirty="0"/>
              <a:t> </a:t>
            </a:r>
          </a:p>
          <a:p>
            <a:pPr algn="just"/>
            <a:r>
              <a:rPr lang="it-IT" dirty="0"/>
              <a:t>Art . 211 </a:t>
            </a:r>
            <a:r>
              <a:rPr lang="it-IT" dirty="0" err="1"/>
              <a:t>disp</a:t>
            </a:r>
            <a:r>
              <a:rPr lang="it-IT" dirty="0"/>
              <a:t>. </a:t>
            </a:r>
            <a:r>
              <a:rPr lang="it-IT" dirty="0" err="1"/>
              <a:t>att</a:t>
            </a:r>
            <a:r>
              <a:rPr lang="it-IT" dirty="0"/>
              <a:t>. </a:t>
            </a:r>
            <a:r>
              <a:rPr lang="it-IT" dirty="0" err="1"/>
              <a:t>cpp</a:t>
            </a:r>
            <a:r>
              <a:rPr lang="it-IT" dirty="0"/>
              <a:t>  </a:t>
            </a:r>
          </a:p>
          <a:p>
            <a:pPr algn="just"/>
            <a:r>
              <a:rPr lang="it-IT" dirty="0"/>
              <a:t>Art 75 </a:t>
            </a:r>
            <a:r>
              <a:rPr lang="it-IT" dirty="0" err="1"/>
              <a:t>cpp</a:t>
            </a:r>
            <a:endParaRPr lang="it-IT" dirty="0"/>
          </a:p>
        </p:txBody>
      </p:sp>
    </p:spTree>
    <p:extLst>
      <p:ext uri="{BB962C8B-B14F-4D97-AF65-F5344CB8AC3E}">
        <p14:creationId xmlns:p14="http://schemas.microsoft.com/office/powerpoint/2010/main" val="64346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Sospensione del processo </a:t>
            </a:r>
          </a:p>
        </p:txBody>
      </p:sp>
      <p:sp>
        <p:nvSpPr>
          <p:cNvPr id="5" name="Segnaposto contenuto 4"/>
          <p:cNvSpPr>
            <a:spLocks noGrp="1"/>
          </p:cNvSpPr>
          <p:nvPr>
            <p:ph sz="half" idx="1"/>
          </p:nvPr>
        </p:nvSpPr>
        <p:spPr>
          <a:xfrm>
            <a:off x="1522413" y="1905000"/>
            <a:ext cx="4499991" cy="4267200"/>
          </a:xfrm>
        </p:spPr>
        <p:txBody>
          <a:bodyPr>
            <a:normAutofit fontScale="85000" lnSpcReduction="10000"/>
          </a:bodyPr>
          <a:lstStyle/>
          <a:p>
            <a:pPr marL="0" indent="0">
              <a:buNone/>
            </a:pPr>
            <a:r>
              <a:rPr lang="it-IT" dirty="0"/>
              <a:t>Art. 295 </a:t>
            </a:r>
            <a:r>
              <a:rPr lang="it-IT" dirty="0" err="1"/>
              <a:t>cpc</a:t>
            </a:r>
            <a:r>
              <a:rPr lang="it-IT" dirty="0"/>
              <a:t> </a:t>
            </a:r>
          </a:p>
          <a:p>
            <a:r>
              <a:rPr lang="it-IT" sz="2800" dirty="0"/>
              <a:t>Il giudice dispone  che il processo sia sospeso in ogni caso in cui egli stesso o altro giudice  deve risolvere una controversia, dalla cui definizione </a:t>
            </a:r>
            <a:r>
              <a:rPr lang="it-IT" sz="2800" b="1" dirty="0"/>
              <a:t>dipende </a:t>
            </a:r>
            <a:r>
              <a:rPr lang="it-IT" sz="2800" dirty="0"/>
              <a:t>la decisione della causa </a:t>
            </a:r>
          </a:p>
          <a:p>
            <a:endParaRPr lang="it-IT" sz="2800" dirty="0"/>
          </a:p>
        </p:txBody>
      </p:sp>
      <p:sp>
        <p:nvSpPr>
          <p:cNvPr id="6" name="Segnaposto contenuto 5"/>
          <p:cNvSpPr>
            <a:spLocks noGrp="1"/>
          </p:cNvSpPr>
          <p:nvPr>
            <p:ph sz="half" idx="2"/>
          </p:nvPr>
        </p:nvSpPr>
        <p:spPr/>
        <p:txBody>
          <a:bodyPr>
            <a:normAutofit fontScale="85000" lnSpcReduction="10000"/>
          </a:bodyPr>
          <a:lstStyle/>
          <a:p>
            <a:pPr marL="0" indent="0">
              <a:buNone/>
            </a:pPr>
            <a:r>
              <a:rPr lang="it-IT" dirty="0"/>
              <a:t>Art. 211 </a:t>
            </a:r>
            <a:r>
              <a:rPr lang="it-IT" dirty="0" err="1"/>
              <a:t>disp</a:t>
            </a:r>
            <a:r>
              <a:rPr lang="it-IT" dirty="0"/>
              <a:t>. </a:t>
            </a:r>
            <a:r>
              <a:rPr lang="it-IT" dirty="0" err="1"/>
              <a:t>att</a:t>
            </a:r>
            <a:r>
              <a:rPr lang="it-IT" dirty="0"/>
              <a:t>. </a:t>
            </a:r>
            <a:r>
              <a:rPr lang="it-IT" dirty="0" err="1"/>
              <a:t>Cpp</a:t>
            </a:r>
            <a:endParaRPr lang="it-IT" dirty="0"/>
          </a:p>
          <a:p>
            <a:r>
              <a:rPr lang="it-IT" dirty="0"/>
              <a:t>Salvo quanto disposto dall'articolo 75 comma 2 del codice, quando disposizioni di legge prevedono la sospensione necessaria del processo civile o amministrativo a causa della pendenza di un processo penale, il processo civile o amministrativo è sospeso fino alla definizione del processo penale se questo può dare luogo a una sentenza che abbia efficacia di giudicato nell'altro processo e se è già stata esercitata l'azione penale.</a:t>
            </a:r>
            <a:br>
              <a:rPr lang="it-IT" dirty="0"/>
            </a:br>
            <a:r>
              <a:rPr lang="it-IT" dirty="0"/>
              <a:t/>
            </a:r>
            <a:br>
              <a:rPr lang="it-IT" dirty="0"/>
            </a:br>
            <a:endParaRPr lang="it-IT" dirty="0"/>
          </a:p>
        </p:txBody>
      </p:sp>
    </p:spTree>
    <p:extLst>
      <p:ext uri="{BB962C8B-B14F-4D97-AF65-F5344CB8AC3E}">
        <p14:creationId xmlns:p14="http://schemas.microsoft.com/office/powerpoint/2010/main" val="2126399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Azione civile e azione penale </a:t>
            </a:r>
          </a:p>
        </p:txBody>
      </p:sp>
      <p:sp>
        <p:nvSpPr>
          <p:cNvPr id="3" name="Segnaposto contenuto 2"/>
          <p:cNvSpPr>
            <a:spLocks noGrp="1"/>
          </p:cNvSpPr>
          <p:nvPr>
            <p:ph idx="1"/>
          </p:nvPr>
        </p:nvSpPr>
        <p:spPr/>
        <p:txBody>
          <a:bodyPr>
            <a:normAutofit fontScale="92500" lnSpcReduction="10000"/>
          </a:bodyPr>
          <a:lstStyle/>
          <a:p>
            <a:pPr marL="0" indent="0">
              <a:buNone/>
            </a:pPr>
            <a:r>
              <a:rPr lang="it-IT" dirty="0"/>
              <a:t>Art 75 </a:t>
            </a:r>
            <a:r>
              <a:rPr lang="it-IT" dirty="0" err="1"/>
              <a:t>cpp</a:t>
            </a:r>
            <a:r>
              <a:rPr lang="it-IT" dirty="0"/>
              <a:t> </a:t>
            </a:r>
          </a:p>
          <a:p>
            <a:r>
              <a:rPr lang="it-IT" dirty="0"/>
              <a:t>L'azione civile proposta davanti al giudice civile può essere trasferita nel processo penale fino a quando in sede civile non sia stata pronunciata sentenza di merito anche non passata in giudicato. L'esercizio di tale facoltà comporta rinuncia agli atti del giudizio; il giudice penale provvede anche sulle spese del procedimento civile  </a:t>
            </a:r>
          </a:p>
          <a:p>
            <a:r>
              <a:rPr lang="it-IT" dirty="0"/>
              <a:t>L'azione civile prosegue in sede civile se non è trasferita nel processo penale o è stata iniziata  quando non è più ammessa la costituzione di parte civile.</a:t>
            </a:r>
          </a:p>
          <a:p>
            <a:r>
              <a:rPr lang="it-IT" dirty="0"/>
              <a:t>Se l'azione è proposta in sede civile nei confronti dell'imputato dopo la costituzione di parte civile nel processo penale o dopo la sentenza penale di primo grado, il processo civile è sospeso fino alla pronuncia della sentenza penale non più soggetta a impugnazione, salve le eccezioni previste dalla legge  </a:t>
            </a:r>
          </a:p>
        </p:txBody>
      </p:sp>
    </p:spTree>
    <p:extLst>
      <p:ext uri="{BB962C8B-B14F-4D97-AF65-F5344CB8AC3E}">
        <p14:creationId xmlns:p14="http://schemas.microsoft.com/office/powerpoint/2010/main" val="129118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Giudicato penale che fa stato nel giudizio civile = sospensione ? </a:t>
            </a:r>
          </a:p>
        </p:txBody>
      </p:sp>
      <p:sp>
        <p:nvSpPr>
          <p:cNvPr id="3" name="Segnaposto contenuto 2"/>
          <p:cNvSpPr>
            <a:spLocks noGrp="1"/>
          </p:cNvSpPr>
          <p:nvPr>
            <p:ph idx="1"/>
          </p:nvPr>
        </p:nvSpPr>
        <p:spPr>
          <a:xfrm>
            <a:off x="621804" y="1700808"/>
            <a:ext cx="11089232" cy="4968552"/>
          </a:xfrm>
        </p:spPr>
        <p:txBody>
          <a:bodyPr>
            <a:normAutofit fontScale="85000" lnSpcReduction="20000"/>
          </a:bodyPr>
          <a:lstStyle/>
          <a:p>
            <a:r>
              <a:rPr lang="it-IT" sz="2800" b="1" dirty="0"/>
              <a:t>Cass. civ. </a:t>
            </a:r>
            <a:r>
              <a:rPr lang="it-IT" sz="2800" b="1" dirty="0" err="1"/>
              <a:t>Ord</a:t>
            </a:r>
            <a:r>
              <a:rPr lang="it-IT" sz="2800" b="1" dirty="0"/>
              <a:t>. 7617/17:</a:t>
            </a:r>
            <a:r>
              <a:rPr lang="it-IT" dirty="0"/>
              <a:t> </a:t>
            </a:r>
            <a:r>
              <a:rPr lang="it-IT" sz="3000" dirty="0"/>
              <a:t>Il giudizio civile di risarcimento del danno da fatto illecito è soggetto a sospensione necessaria per pregiudizialità penale, ai sensi dell’art. 295 </a:t>
            </a:r>
            <a:r>
              <a:rPr lang="it-IT" sz="3000" dirty="0" err="1"/>
              <a:t>c.p.c.</a:t>
            </a:r>
            <a:r>
              <a:rPr lang="it-IT" sz="3000" dirty="0"/>
              <a:t> ed in relazione all’art. 211 </a:t>
            </a:r>
            <a:r>
              <a:rPr lang="it-IT" sz="3000" dirty="0" err="1"/>
              <a:t>disp</a:t>
            </a:r>
            <a:r>
              <a:rPr lang="it-IT" sz="3000" dirty="0"/>
              <a:t>. </a:t>
            </a:r>
            <a:r>
              <a:rPr lang="it-IT" sz="3000" dirty="0" err="1"/>
              <a:t>att</a:t>
            </a:r>
            <a:r>
              <a:rPr lang="it-IT" sz="3000" dirty="0"/>
              <a:t>. c.p.p., solo quando tra i fatti costitutivi del diritto risarcitorio vi sia una fattispecie di reato ascritta al soggetto convenuto in giudizio</a:t>
            </a:r>
          </a:p>
          <a:p>
            <a:r>
              <a:rPr lang="it-IT" sz="2800" b="1" dirty="0"/>
              <a:t>Cass. civ.  </a:t>
            </a:r>
            <a:r>
              <a:rPr lang="it-IT" sz="2800" b="1" dirty="0" err="1"/>
              <a:t>Ord</a:t>
            </a:r>
            <a:r>
              <a:rPr lang="it-IT" sz="2800" b="1" dirty="0"/>
              <a:t> 26863/16</a:t>
            </a:r>
            <a:r>
              <a:rPr lang="it-IT" b="1" dirty="0"/>
              <a:t>: </a:t>
            </a:r>
            <a:r>
              <a:rPr lang="it-IT" dirty="0"/>
              <a:t> </a:t>
            </a:r>
            <a:r>
              <a:rPr lang="it-IT" sz="2800" dirty="0"/>
              <a:t>Nell'ordinamento processuale vigente, l'unico mezzo preventivo di coordinamento tra il processo civile e quello penale è costituito dall'art. 75 c.p.p., il quale esaurisce ogni possibile ipotesi di sospensione del giudizio civile per pregiudizialità, ponendosi come eccezione al principio generale di autonomia, al quale s'ispirano i rapporti tra i due processi, con il duplice corollario della prosecuzione parallela del giudizio civile e di quello penale, senza alcuna possibilità di influenza del secondo sul primo, e dell'obbligo del giudice civile di accertare autonomamente i fatti. La sospensione necessaria del giudizio civile è pertanto limitata all'ipotesi in cui l'azione in sede civile sia stata proposta dopo la costituzione di parte civile nel processo penale, prevedendosi, nel caso inverso, la facoltà di trasferire l'azione civile nel processo penale, il cui esercizio comporta la rinuncia "ex </a:t>
            </a:r>
            <a:r>
              <a:rPr lang="it-IT" sz="2800" dirty="0" err="1"/>
              <a:t>lege</a:t>
            </a:r>
            <a:r>
              <a:rPr lang="it-IT" sz="2800" dirty="0"/>
              <a:t>" agli atti del giudizio civile, ovvero la prosecuzione separata dei due giudizi.</a:t>
            </a:r>
          </a:p>
        </p:txBody>
      </p:sp>
    </p:spTree>
    <p:extLst>
      <p:ext uri="{BB962C8B-B14F-4D97-AF65-F5344CB8AC3E}">
        <p14:creationId xmlns:p14="http://schemas.microsoft.com/office/powerpoint/2010/main" val="167553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sz="2400" dirty="0"/>
              <a:t>Il </a:t>
            </a:r>
            <a:r>
              <a:rPr lang="en-US" sz="2400" dirty="0" err="1"/>
              <a:t>sistema</a:t>
            </a:r>
            <a:r>
              <a:rPr lang="en-US" sz="2400" dirty="0"/>
              <a:t> </a:t>
            </a:r>
            <a:r>
              <a:rPr lang="en-US" sz="2400" dirty="0" err="1"/>
              <a:t>disegnato</a:t>
            </a:r>
            <a:r>
              <a:rPr lang="en-US" sz="2400" dirty="0"/>
              <a:t> </a:t>
            </a:r>
            <a:r>
              <a:rPr lang="en-US" sz="2400" dirty="0" err="1"/>
              <a:t>dalle</a:t>
            </a:r>
            <a:r>
              <a:rPr lang="en-US" sz="2400" dirty="0"/>
              <a:t> </a:t>
            </a:r>
            <a:r>
              <a:rPr lang="en-US" sz="2400" dirty="0" err="1"/>
              <a:t>norme</a:t>
            </a:r>
            <a:r>
              <a:rPr lang="en-US" sz="2400" dirty="0"/>
              <a:t> (e </a:t>
            </a:r>
            <a:r>
              <a:rPr lang="en-US" sz="2400" dirty="0" err="1"/>
              <a:t>dalla</a:t>
            </a:r>
            <a:r>
              <a:rPr lang="en-US" sz="2400" dirty="0"/>
              <a:t> </a:t>
            </a:r>
            <a:r>
              <a:rPr lang="en-US" sz="2400" dirty="0" err="1"/>
              <a:t>giurisprudenza</a:t>
            </a:r>
            <a:r>
              <a:rPr lang="en-US" sz="2400" dirty="0"/>
              <a:t>) in </a:t>
            </a:r>
            <a:r>
              <a:rPr lang="en-US" sz="2400" dirty="0" err="1"/>
              <a:t>tema</a:t>
            </a:r>
            <a:r>
              <a:rPr lang="en-US" sz="2400" dirty="0"/>
              <a:t> di </a:t>
            </a:r>
            <a:r>
              <a:rPr lang="en-US" sz="2400" dirty="0" err="1"/>
              <a:t>rapporti</a:t>
            </a:r>
            <a:r>
              <a:rPr lang="en-US" sz="2400" dirty="0"/>
              <a:t> </a:t>
            </a:r>
            <a:r>
              <a:rPr lang="en-US" sz="2400" dirty="0" err="1"/>
              <a:t>fra</a:t>
            </a:r>
            <a:r>
              <a:rPr lang="en-US" sz="2400" dirty="0"/>
              <a:t> </a:t>
            </a:r>
            <a:r>
              <a:rPr lang="en-US" sz="2400" dirty="0" err="1"/>
              <a:t>processo</a:t>
            </a:r>
            <a:r>
              <a:rPr lang="en-US" sz="2400" dirty="0"/>
              <a:t> </a:t>
            </a:r>
            <a:r>
              <a:rPr lang="en-US" sz="2400" dirty="0" err="1"/>
              <a:t>civile</a:t>
            </a:r>
            <a:r>
              <a:rPr lang="en-US" sz="2400" dirty="0"/>
              <a:t> e penale </a:t>
            </a:r>
          </a:p>
        </p:txBody>
      </p:sp>
      <p:sp>
        <p:nvSpPr>
          <p:cNvPr id="3" name="Segnaposto contenuto 2"/>
          <p:cNvSpPr>
            <a:spLocks noGrp="1"/>
          </p:cNvSpPr>
          <p:nvPr>
            <p:ph idx="1"/>
          </p:nvPr>
        </p:nvSpPr>
        <p:spPr/>
        <p:txBody>
          <a:bodyPr>
            <a:normAutofit lnSpcReduction="10000"/>
          </a:bodyPr>
          <a:lstStyle/>
          <a:p>
            <a:r>
              <a:rPr lang="en-US" dirty="0"/>
              <a:t>1) </a:t>
            </a:r>
            <a:r>
              <a:rPr lang="en-US" dirty="0" err="1"/>
              <a:t>Inizia</a:t>
            </a:r>
            <a:r>
              <a:rPr lang="en-US" dirty="0"/>
              <a:t> prima </a:t>
            </a:r>
            <a:r>
              <a:rPr lang="en-US" dirty="0" err="1"/>
              <a:t>il</a:t>
            </a:r>
            <a:r>
              <a:rPr lang="en-US" dirty="0"/>
              <a:t> </a:t>
            </a:r>
            <a:r>
              <a:rPr lang="en-US" dirty="0" err="1"/>
              <a:t>processo</a:t>
            </a:r>
            <a:r>
              <a:rPr lang="en-US" dirty="0"/>
              <a:t> CIVILE e </a:t>
            </a:r>
            <a:r>
              <a:rPr lang="en-US" i="1" dirty="0"/>
              <a:t>poi</a:t>
            </a:r>
            <a:r>
              <a:rPr lang="en-US" dirty="0"/>
              <a:t> </a:t>
            </a:r>
            <a:r>
              <a:rPr lang="en-US" dirty="0" err="1"/>
              <a:t>viene</a:t>
            </a:r>
            <a:r>
              <a:rPr lang="en-US" dirty="0"/>
              <a:t> </a:t>
            </a:r>
            <a:r>
              <a:rPr lang="en-US" dirty="0" err="1"/>
              <a:t>esercitata</a:t>
            </a:r>
            <a:r>
              <a:rPr lang="en-US" dirty="0"/>
              <a:t> </a:t>
            </a:r>
            <a:r>
              <a:rPr lang="en-US" dirty="0" err="1"/>
              <a:t>azione</a:t>
            </a:r>
            <a:r>
              <a:rPr lang="en-US" dirty="0"/>
              <a:t> penale: </a:t>
            </a:r>
          </a:p>
          <a:p>
            <a:pPr lvl="3"/>
            <a:r>
              <a:rPr lang="en-US" sz="2000" dirty="0" err="1"/>
              <a:t>trasferimento</a:t>
            </a:r>
            <a:r>
              <a:rPr lang="en-US" sz="2000" dirty="0"/>
              <a:t> </a:t>
            </a:r>
            <a:r>
              <a:rPr lang="en-US" sz="2000" dirty="0" err="1"/>
              <a:t>della</a:t>
            </a:r>
            <a:r>
              <a:rPr lang="en-US" sz="2000" dirty="0"/>
              <a:t> </a:t>
            </a:r>
            <a:r>
              <a:rPr lang="en-US" sz="2000" dirty="0" err="1"/>
              <a:t>azione</a:t>
            </a:r>
            <a:r>
              <a:rPr lang="en-US" sz="2000" dirty="0"/>
              <a:t> </a:t>
            </a:r>
            <a:r>
              <a:rPr lang="en-US" sz="2000" dirty="0" err="1"/>
              <a:t>civile</a:t>
            </a:r>
            <a:r>
              <a:rPr lang="en-US" sz="2000" dirty="0"/>
              <a:t> </a:t>
            </a:r>
            <a:r>
              <a:rPr lang="en-US" sz="2000" dirty="0" err="1"/>
              <a:t>nel</a:t>
            </a:r>
            <a:r>
              <a:rPr lang="en-US" sz="2000" dirty="0"/>
              <a:t> </a:t>
            </a:r>
            <a:r>
              <a:rPr lang="en-US" sz="2000" dirty="0" err="1"/>
              <a:t>processo</a:t>
            </a:r>
            <a:r>
              <a:rPr lang="en-US" sz="2000" dirty="0"/>
              <a:t> penale </a:t>
            </a:r>
            <a:r>
              <a:rPr lang="en-US" sz="2000" dirty="0" err="1"/>
              <a:t>ed</a:t>
            </a:r>
            <a:r>
              <a:rPr lang="en-US" sz="2000" dirty="0"/>
              <a:t> </a:t>
            </a:r>
            <a:r>
              <a:rPr lang="en-US" sz="2000" dirty="0" err="1"/>
              <a:t>estinzione</a:t>
            </a:r>
            <a:r>
              <a:rPr lang="en-US" sz="2000" dirty="0"/>
              <a:t> del </a:t>
            </a:r>
            <a:r>
              <a:rPr lang="en-US" sz="2000" dirty="0" err="1"/>
              <a:t>giudizio</a:t>
            </a:r>
            <a:r>
              <a:rPr lang="en-US" sz="2000" dirty="0"/>
              <a:t> </a:t>
            </a:r>
            <a:r>
              <a:rPr lang="en-US" sz="2000" dirty="0" err="1"/>
              <a:t>civile</a:t>
            </a:r>
            <a:endParaRPr lang="en-US" dirty="0"/>
          </a:p>
          <a:p>
            <a:pPr lvl="3"/>
            <a:r>
              <a:rPr lang="en-US" sz="2000" dirty="0" err="1"/>
              <a:t>prosecuzione</a:t>
            </a:r>
            <a:r>
              <a:rPr lang="en-US" sz="2000" dirty="0"/>
              <a:t> di </a:t>
            </a:r>
            <a:r>
              <a:rPr lang="en-US" sz="2000" dirty="0" err="1"/>
              <a:t>entrambi</a:t>
            </a:r>
            <a:r>
              <a:rPr lang="en-US" sz="2000" dirty="0"/>
              <a:t> </a:t>
            </a:r>
            <a:r>
              <a:rPr lang="en-US" sz="2000" dirty="0" err="1"/>
              <a:t>i</a:t>
            </a:r>
            <a:r>
              <a:rPr lang="en-US" sz="2000" dirty="0"/>
              <a:t> </a:t>
            </a:r>
            <a:r>
              <a:rPr lang="en-US" sz="2000" dirty="0" err="1"/>
              <a:t>giudizi</a:t>
            </a:r>
            <a:endParaRPr lang="en-US" sz="2000" dirty="0"/>
          </a:p>
          <a:p>
            <a:pPr marL="320040" lvl="1" indent="0">
              <a:buNone/>
            </a:pPr>
            <a:endParaRPr lang="en-US" sz="2400" dirty="0"/>
          </a:p>
          <a:p>
            <a:pPr marL="320040" lvl="1" indent="0">
              <a:buNone/>
            </a:pPr>
            <a:r>
              <a:rPr lang="en-US" sz="2400" dirty="0"/>
              <a:t>2) </a:t>
            </a:r>
            <a:r>
              <a:rPr lang="en-US" sz="2400" dirty="0" err="1"/>
              <a:t>Inizia</a:t>
            </a:r>
            <a:r>
              <a:rPr lang="en-US" sz="2400" dirty="0"/>
              <a:t> prima </a:t>
            </a:r>
            <a:r>
              <a:rPr lang="en-US" sz="2400" dirty="0" err="1"/>
              <a:t>il</a:t>
            </a:r>
            <a:r>
              <a:rPr lang="en-US" sz="2400" dirty="0"/>
              <a:t> </a:t>
            </a:r>
            <a:r>
              <a:rPr lang="en-US" sz="2400" dirty="0" err="1"/>
              <a:t>processo</a:t>
            </a:r>
            <a:r>
              <a:rPr lang="en-US" sz="2400" dirty="0"/>
              <a:t> penale, con </a:t>
            </a:r>
            <a:r>
              <a:rPr lang="en-US" sz="2400" dirty="0" err="1"/>
              <a:t>costituzione</a:t>
            </a:r>
            <a:r>
              <a:rPr lang="en-US" sz="2400" dirty="0"/>
              <a:t> di </a:t>
            </a:r>
            <a:r>
              <a:rPr lang="en-US" sz="2400" dirty="0" err="1"/>
              <a:t>parte</a:t>
            </a:r>
            <a:r>
              <a:rPr lang="en-US" sz="2400" dirty="0"/>
              <a:t> </a:t>
            </a:r>
            <a:r>
              <a:rPr lang="en-US" sz="2400" dirty="0" err="1"/>
              <a:t>civile</a:t>
            </a:r>
            <a:r>
              <a:rPr lang="en-US" sz="2400" dirty="0"/>
              <a:t>: </a:t>
            </a:r>
          </a:p>
          <a:p>
            <a:pPr marL="320040" lvl="1" indent="0">
              <a:buNone/>
            </a:pPr>
            <a:r>
              <a:rPr lang="en-US" dirty="0"/>
              <a:t>	- se </a:t>
            </a:r>
            <a:r>
              <a:rPr lang="en-US" dirty="0" err="1"/>
              <a:t>inizia</a:t>
            </a:r>
            <a:r>
              <a:rPr lang="en-US" dirty="0"/>
              <a:t> </a:t>
            </a:r>
            <a:r>
              <a:rPr lang="en-US" dirty="0" err="1"/>
              <a:t>anche</a:t>
            </a:r>
            <a:r>
              <a:rPr lang="en-US" dirty="0"/>
              <a:t> </a:t>
            </a:r>
            <a:r>
              <a:rPr lang="en-US" dirty="0" err="1"/>
              <a:t>il</a:t>
            </a:r>
            <a:r>
              <a:rPr lang="en-US" dirty="0"/>
              <a:t> </a:t>
            </a:r>
            <a:r>
              <a:rPr lang="en-US" dirty="0" err="1"/>
              <a:t>processo</a:t>
            </a:r>
            <a:r>
              <a:rPr lang="en-US" dirty="0"/>
              <a:t> </a:t>
            </a:r>
            <a:r>
              <a:rPr lang="en-US" dirty="0" err="1"/>
              <a:t>civile</a:t>
            </a:r>
            <a:r>
              <a:rPr lang="en-US" dirty="0"/>
              <a:t>, </a:t>
            </a:r>
            <a:r>
              <a:rPr lang="en-US" dirty="0" err="1"/>
              <a:t>questo</a:t>
            </a:r>
            <a:r>
              <a:rPr lang="en-US" dirty="0"/>
              <a:t> </a:t>
            </a:r>
            <a:r>
              <a:rPr lang="en-US" dirty="0" err="1"/>
              <a:t>va</a:t>
            </a:r>
            <a:r>
              <a:rPr lang="en-US" dirty="0"/>
              <a:t> </a:t>
            </a:r>
            <a:r>
              <a:rPr lang="en-US" dirty="0" err="1"/>
              <a:t>sospeso</a:t>
            </a:r>
            <a:r>
              <a:rPr lang="en-US" dirty="0"/>
              <a:t> ex art. 295 </a:t>
            </a:r>
            <a:r>
              <a:rPr lang="en-US" dirty="0" err="1"/>
              <a:t>cpc</a:t>
            </a:r>
            <a:r>
              <a:rPr lang="en-US" dirty="0"/>
              <a:t>, 75 </a:t>
            </a:r>
            <a:r>
              <a:rPr lang="en-US" dirty="0" err="1"/>
              <a:t>cpp</a:t>
            </a:r>
            <a:r>
              <a:rPr lang="en-US" dirty="0"/>
              <a:t> e 	   la </a:t>
            </a:r>
            <a:r>
              <a:rPr lang="en-US" dirty="0" err="1"/>
              <a:t>costituzione</a:t>
            </a:r>
            <a:r>
              <a:rPr lang="en-US" dirty="0"/>
              <a:t> di </a:t>
            </a:r>
            <a:r>
              <a:rPr lang="en-US" dirty="0" err="1"/>
              <a:t>parte</a:t>
            </a:r>
            <a:r>
              <a:rPr lang="en-US" dirty="0"/>
              <a:t> </a:t>
            </a:r>
            <a:r>
              <a:rPr lang="en-US" dirty="0" err="1"/>
              <a:t>civile</a:t>
            </a:r>
            <a:r>
              <a:rPr lang="en-US" dirty="0"/>
              <a:t> è </a:t>
            </a:r>
            <a:r>
              <a:rPr lang="en-US" dirty="0" err="1"/>
              <a:t>revocata</a:t>
            </a:r>
            <a:endParaRPr lang="en-US" sz="2400" dirty="0"/>
          </a:p>
          <a:p>
            <a:pPr marL="320040" lvl="1" indent="0">
              <a:buNone/>
            </a:pPr>
            <a:endParaRPr lang="en-US" sz="2400" dirty="0"/>
          </a:p>
          <a:p>
            <a:pPr marL="320040" lvl="1" indent="0">
              <a:buNone/>
            </a:pPr>
            <a:r>
              <a:rPr lang="en-US" sz="2400" dirty="0"/>
              <a:t>Se </a:t>
            </a:r>
            <a:r>
              <a:rPr lang="en-US" sz="2400" dirty="0" err="1"/>
              <a:t>i</a:t>
            </a:r>
            <a:r>
              <a:rPr lang="en-US" sz="2400" dirty="0"/>
              <a:t> </a:t>
            </a:r>
            <a:r>
              <a:rPr lang="en-US" sz="2400" dirty="0" err="1"/>
              <a:t>giudizi</a:t>
            </a:r>
            <a:r>
              <a:rPr lang="en-US" sz="2400" dirty="0"/>
              <a:t> </a:t>
            </a:r>
            <a:r>
              <a:rPr lang="en-US" sz="2400" dirty="0" err="1"/>
              <a:t>sono</a:t>
            </a:r>
            <a:r>
              <a:rPr lang="en-US" sz="2400" dirty="0"/>
              <a:t> </a:t>
            </a:r>
            <a:r>
              <a:rPr lang="en-US" sz="2400" dirty="0" err="1"/>
              <a:t>entrambi</a:t>
            </a:r>
            <a:r>
              <a:rPr lang="en-US" sz="2400" dirty="0"/>
              <a:t> </a:t>
            </a:r>
            <a:r>
              <a:rPr lang="en-US" sz="2400" dirty="0" err="1"/>
              <a:t>pendenti</a:t>
            </a:r>
            <a:r>
              <a:rPr lang="en-US" sz="2400" dirty="0"/>
              <a:t>, </a:t>
            </a:r>
            <a:r>
              <a:rPr lang="en-US" sz="2400" dirty="0" err="1"/>
              <a:t>va</a:t>
            </a:r>
            <a:r>
              <a:rPr lang="en-US" sz="2400" dirty="0"/>
              <a:t> </a:t>
            </a:r>
            <a:r>
              <a:rPr lang="en-US" sz="2400" dirty="0" err="1"/>
              <a:t>sempre</a:t>
            </a:r>
            <a:r>
              <a:rPr lang="en-US" sz="2400" dirty="0"/>
              <a:t> </a:t>
            </a:r>
            <a:r>
              <a:rPr lang="en-US" sz="2400" dirty="0" err="1"/>
              <a:t>valutata</a:t>
            </a:r>
            <a:r>
              <a:rPr lang="en-US" sz="2400" dirty="0"/>
              <a:t> la </a:t>
            </a:r>
            <a:r>
              <a:rPr lang="en-US" sz="2400" dirty="0" err="1"/>
              <a:t>possibilità</a:t>
            </a:r>
            <a:r>
              <a:rPr lang="en-US" sz="2400" dirty="0"/>
              <a:t> </a:t>
            </a:r>
            <a:r>
              <a:rPr lang="en-US" sz="2400" dirty="0" err="1"/>
              <a:t>che</a:t>
            </a:r>
            <a:r>
              <a:rPr lang="en-US" sz="2400" dirty="0"/>
              <a:t> la </a:t>
            </a:r>
            <a:r>
              <a:rPr lang="en-US" sz="2400" dirty="0" err="1"/>
              <a:t>sentenza</a:t>
            </a:r>
            <a:r>
              <a:rPr lang="en-US" sz="2400" dirty="0"/>
              <a:t> penale (</a:t>
            </a:r>
            <a:r>
              <a:rPr lang="en-US" sz="2400" dirty="0" err="1"/>
              <a:t>una</a:t>
            </a:r>
            <a:r>
              <a:rPr lang="en-US" sz="2400" dirty="0"/>
              <a:t> </a:t>
            </a:r>
            <a:r>
              <a:rPr lang="en-US" sz="2400" dirty="0" err="1"/>
              <a:t>volta</a:t>
            </a:r>
            <a:r>
              <a:rPr lang="en-US" sz="2400" dirty="0"/>
              <a:t> </a:t>
            </a:r>
            <a:r>
              <a:rPr lang="en-US" sz="2400" dirty="0" err="1"/>
              <a:t>definiti</a:t>
            </a:r>
            <a:r>
              <a:rPr lang="en-US" sz="2400" dirty="0"/>
              <a:t> e </a:t>
            </a:r>
            <a:r>
              <a:rPr lang="en-US" sz="2400" dirty="0" err="1"/>
              <a:t>comparati</a:t>
            </a:r>
            <a:r>
              <a:rPr lang="en-US" sz="2400" dirty="0"/>
              <a:t> </a:t>
            </a:r>
            <a:r>
              <a:rPr lang="en-US" sz="2400" dirty="0" err="1"/>
              <a:t>i</a:t>
            </a:r>
            <a:r>
              <a:rPr lang="en-US" sz="2400" dirty="0"/>
              <a:t> </a:t>
            </a:r>
            <a:r>
              <a:rPr lang="en-US" sz="2400" dirty="0" err="1"/>
              <a:t>confini</a:t>
            </a:r>
            <a:r>
              <a:rPr lang="en-US" sz="2400" dirty="0"/>
              <a:t> </a:t>
            </a:r>
            <a:r>
              <a:rPr lang="en-US" sz="2400" dirty="0" err="1"/>
              <a:t>della</a:t>
            </a:r>
            <a:r>
              <a:rPr lang="en-US" sz="2400" dirty="0"/>
              <a:t> </a:t>
            </a:r>
            <a:r>
              <a:rPr lang="en-US" sz="2400" dirty="0" err="1"/>
              <a:t>domanda</a:t>
            </a:r>
            <a:r>
              <a:rPr lang="en-US" sz="2400" dirty="0"/>
              <a:t> penale e </a:t>
            </a:r>
            <a:r>
              <a:rPr lang="en-US" sz="2400" dirty="0" err="1"/>
              <a:t>civile</a:t>
            </a:r>
            <a:r>
              <a:rPr lang="en-US" sz="2400" dirty="0"/>
              <a:t>) </a:t>
            </a:r>
            <a:r>
              <a:rPr lang="en-US" sz="2400" dirty="0" err="1"/>
              <a:t>possa</a:t>
            </a:r>
            <a:r>
              <a:rPr lang="en-US" sz="2400" dirty="0"/>
              <a:t> </a:t>
            </a:r>
            <a:r>
              <a:rPr lang="en-US" sz="2400" dirty="0" err="1"/>
              <a:t>avere</a:t>
            </a:r>
            <a:r>
              <a:rPr lang="en-US" sz="2400" dirty="0"/>
              <a:t> </a:t>
            </a:r>
            <a:r>
              <a:rPr lang="en-US" sz="2400" dirty="0" err="1"/>
              <a:t>efficacia</a:t>
            </a:r>
            <a:r>
              <a:rPr lang="en-US" sz="2400" dirty="0"/>
              <a:t> di </a:t>
            </a:r>
            <a:r>
              <a:rPr lang="en-US" sz="2400" dirty="0" err="1"/>
              <a:t>giudicato</a:t>
            </a:r>
            <a:r>
              <a:rPr lang="en-US" sz="2400" dirty="0"/>
              <a:t> </a:t>
            </a:r>
            <a:r>
              <a:rPr lang="en-US" sz="2400" dirty="0" err="1"/>
              <a:t>nel</a:t>
            </a:r>
            <a:r>
              <a:rPr lang="en-US" sz="2400" dirty="0"/>
              <a:t> </a:t>
            </a:r>
            <a:r>
              <a:rPr lang="en-US" sz="2400" dirty="0" err="1"/>
              <a:t>processo</a:t>
            </a:r>
            <a:r>
              <a:rPr lang="en-US" sz="2400" dirty="0"/>
              <a:t> </a:t>
            </a:r>
            <a:r>
              <a:rPr lang="en-US" sz="2400" dirty="0" err="1"/>
              <a:t>civile</a:t>
            </a:r>
            <a:r>
              <a:rPr lang="en-US" sz="2400" dirty="0"/>
              <a:t>, e </a:t>
            </a:r>
            <a:r>
              <a:rPr lang="en-US" sz="2400" dirty="0" err="1"/>
              <a:t>dunque</a:t>
            </a:r>
            <a:r>
              <a:rPr lang="en-US" sz="2400" dirty="0"/>
              <a:t> </a:t>
            </a:r>
            <a:r>
              <a:rPr lang="en-US" sz="2400" dirty="0" err="1"/>
              <a:t>sospendere</a:t>
            </a:r>
            <a:r>
              <a:rPr lang="en-US" sz="2400" dirty="0"/>
              <a:t> ex 295 </a:t>
            </a:r>
            <a:r>
              <a:rPr lang="en-US" sz="2400" dirty="0" err="1"/>
              <a:t>cpc</a:t>
            </a:r>
            <a:r>
              <a:rPr lang="en-US" sz="2400" dirty="0"/>
              <a:t>?</a:t>
            </a:r>
            <a:endParaRPr lang="en-US" dirty="0"/>
          </a:p>
        </p:txBody>
      </p:sp>
    </p:spTree>
    <p:extLst>
      <p:ext uri="{BB962C8B-B14F-4D97-AF65-F5344CB8AC3E}">
        <p14:creationId xmlns:p14="http://schemas.microsoft.com/office/powerpoint/2010/main" val="495848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269876" y="2132856"/>
            <a:ext cx="10585176" cy="1020762"/>
          </a:xfrm>
        </p:spPr>
        <p:txBody>
          <a:bodyPr/>
          <a:lstStyle/>
          <a:p>
            <a:r>
              <a:rPr lang="it-IT" dirty="0"/>
              <a:t>2. Colpa medica civile e colpa medica penale </a:t>
            </a:r>
          </a:p>
        </p:txBody>
      </p:sp>
    </p:spTree>
    <p:extLst>
      <p:ext uri="{BB962C8B-B14F-4D97-AF65-F5344CB8AC3E}">
        <p14:creationId xmlns:p14="http://schemas.microsoft.com/office/powerpoint/2010/main" val="69813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La legge “Balduzzi” e la legge “Gelli” </a:t>
            </a:r>
          </a:p>
        </p:txBody>
      </p:sp>
      <p:sp>
        <p:nvSpPr>
          <p:cNvPr id="4" name="Segnaposto contenuto 3"/>
          <p:cNvSpPr>
            <a:spLocks noGrp="1"/>
          </p:cNvSpPr>
          <p:nvPr>
            <p:ph sz="half" idx="1"/>
          </p:nvPr>
        </p:nvSpPr>
        <p:spPr>
          <a:xfrm>
            <a:off x="1197869" y="1905000"/>
            <a:ext cx="4744144" cy="4620344"/>
          </a:xfrm>
        </p:spPr>
        <p:txBody>
          <a:bodyPr>
            <a:normAutofit fontScale="85000" lnSpcReduction="10000"/>
          </a:bodyPr>
          <a:lstStyle/>
          <a:p>
            <a:r>
              <a:rPr lang="it-IT" dirty="0"/>
              <a:t>Art. 3 l. 189/12 </a:t>
            </a:r>
          </a:p>
          <a:p>
            <a:r>
              <a:rPr lang="it-IT" sz="2600" dirty="0"/>
              <a:t>L’esercente la professione sanitaria che nello svolgimento della propria attività si attiene a linee guida e buone pratiche accreditate dalla comunità scientifica non risponde penalmente per colpa lieve. </a:t>
            </a:r>
            <a:r>
              <a:rPr lang="it-IT" sz="2600" i="1" dirty="0"/>
              <a:t>In tali casi resta comunque fermo l’obbligo di cui all’art. 2043 cc. Il giudice, anche nella determinazione del risarcimento del danno, tiene debitamente conto della condotta di cui al primo periodo.</a:t>
            </a:r>
            <a:endParaRPr lang="it-IT" sz="2600" dirty="0"/>
          </a:p>
        </p:txBody>
      </p:sp>
      <p:sp>
        <p:nvSpPr>
          <p:cNvPr id="5" name="Segnaposto contenuto 4"/>
          <p:cNvSpPr>
            <a:spLocks noGrp="1"/>
          </p:cNvSpPr>
          <p:nvPr>
            <p:ph sz="half" idx="2"/>
          </p:nvPr>
        </p:nvSpPr>
        <p:spPr>
          <a:xfrm>
            <a:off x="6246814" y="1905000"/>
            <a:ext cx="4888157" cy="4620344"/>
          </a:xfrm>
        </p:spPr>
        <p:txBody>
          <a:bodyPr>
            <a:normAutofit fontScale="85000" lnSpcReduction="10000"/>
          </a:bodyPr>
          <a:lstStyle/>
          <a:p>
            <a:r>
              <a:rPr lang="it-IT" dirty="0"/>
              <a:t>Art. 7 co. 3 l.24/17</a:t>
            </a:r>
          </a:p>
          <a:p>
            <a:r>
              <a:rPr lang="it-IT" dirty="0"/>
              <a:t> </a:t>
            </a:r>
            <a:r>
              <a:rPr lang="it-IT" sz="2600" dirty="0"/>
              <a:t>L'esercente la professione sanitaria di cui ai commi 1 e 2 risponde del proprio operato ai sensi dell'articolo 2043 del codice civile, salvo che abbia agito nell'adempimento di obbligazione contrattuale assunta con il paziente. Il giudice, nella determinazione del risarcimento del danno, tiene conto della condotta dell'esercente la professione sanitaria ai sensi dell'articolo 5 della presente legge e dell'articolo 590-sexies del codice penale, introdotto dall'articolo 6 della presente legge. </a:t>
            </a:r>
          </a:p>
        </p:txBody>
      </p:sp>
    </p:spTree>
    <p:extLst>
      <p:ext uri="{BB962C8B-B14F-4D97-AF65-F5344CB8AC3E}">
        <p14:creationId xmlns:p14="http://schemas.microsoft.com/office/powerpoint/2010/main" val="47757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L’art. 3 legge “Balduzzi” </a:t>
            </a:r>
          </a:p>
        </p:txBody>
      </p:sp>
      <p:sp>
        <p:nvSpPr>
          <p:cNvPr id="6" name="Segnaposto contenuto 5"/>
          <p:cNvSpPr>
            <a:spLocks noGrp="1"/>
          </p:cNvSpPr>
          <p:nvPr>
            <p:ph idx="1"/>
          </p:nvPr>
        </p:nvSpPr>
        <p:spPr>
          <a:xfrm>
            <a:off x="621804" y="1905000"/>
            <a:ext cx="11161240" cy="4548336"/>
          </a:xfrm>
        </p:spPr>
        <p:txBody>
          <a:bodyPr>
            <a:normAutofit/>
          </a:bodyPr>
          <a:lstStyle/>
          <a:p>
            <a:r>
              <a:rPr lang="it-IT" dirty="0"/>
              <a:t>Il riferimento all’art. 2043 cc ha cancellato decenni di ricostruzione giurisprudenziale sulla natura “contrattuale” della responsabilità medica? </a:t>
            </a:r>
          </a:p>
          <a:p>
            <a:r>
              <a:rPr lang="it-IT" dirty="0"/>
              <a:t>In realtà no</a:t>
            </a:r>
            <a:r>
              <a:rPr lang="mr-IN" dirty="0"/>
              <a:t>…</a:t>
            </a:r>
            <a:r>
              <a:rPr lang="it-IT" dirty="0"/>
              <a:t> </a:t>
            </a:r>
          </a:p>
          <a:p>
            <a:r>
              <a:rPr lang="it-IT" dirty="0"/>
              <a:t>L'art. 3, comma 1, del </a:t>
            </a:r>
            <a:r>
              <a:rPr lang="it-IT" dirty="0" err="1"/>
              <a:t>d.l.</a:t>
            </a:r>
            <a:r>
              <a:rPr lang="it-IT" dirty="0"/>
              <a:t> 13 settembre 2012, n. 158, come modificato dalla legge di conversione 8 novembre 2012, n. 189, nel prevedere che "l'esercente la professione sanitaria che nello svolgimento della propria attività si attiene a linee guida e buone pratiche accreditate dalla comunità scientifica non risponde penalmente per colpa lieve", fermo restando, in tali casi, "l'obbligo di cui all'articolo 2043 del codice civile", non esprime alcuna opzione da parte del legislatore per la configurazione della responsabilità civile del sanitario come responsabilità necessariamente extracontrattuale, ma intende solo escludere, in tale ambito, l'irrilevanza della colpa lieve (</a:t>
            </a:r>
            <a:r>
              <a:rPr lang="it-IT" dirty="0" err="1"/>
              <a:t>Cass</a:t>
            </a:r>
            <a:r>
              <a:rPr lang="it-IT" dirty="0"/>
              <a:t>. </a:t>
            </a:r>
            <a:r>
              <a:rPr lang="it-IT" dirty="0" err="1"/>
              <a:t>Ord</a:t>
            </a:r>
            <a:r>
              <a:rPr lang="it-IT" dirty="0"/>
              <a:t>. 8940/14).</a:t>
            </a:r>
          </a:p>
          <a:p>
            <a:endParaRPr lang="it-IT" dirty="0"/>
          </a:p>
        </p:txBody>
      </p:sp>
    </p:spTree>
    <p:extLst>
      <p:ext uri="{BB962C8B-B14F-4D97-AF65-F5344CB8AC3E}">
        <p14:creationId xmlns:p14="http://schemas.microsoft.com/office/powerpoint/2010/main" val="1083767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pPr rtl="0"/>
            <a:r>
              <a:rPr lang="it-IT" sz="4000" dirty="0"/>
              <a:t>Gli argomenti</a:t>
            </a:r>
          </a:p>
        </p:txBody>
      </p:sp>
      <p:sp>
        <p:nvSpPr>
          <p:cNvPr id="14" name="Segnaposto contenuto 13"/>
          <p:cNvSpPr>
            <a:spLocks noGrp="1"/>
          </p:cNvSpPr>
          <p:nvPr>
            <p:ph idx="1"/>
          </p:nvPr>
        </p:nvSpPr>
        <p:spPr/>
        <p:txBody>
          <a:bodyPr rtlCol="0">
            <a:normAutofit/>
          </a:bodyPr>
          <a:lstStyle/>
          <a:p>
            <a:pPr rtl="0">
              <a:lnSpc>
                <a:spcPct val="100000"/>
              </a:lnSpc>
            </a:pPr>
            <a:r>
              <a:rPr lang="it-IT" sz="3600" dirty="0"/>
              <a:t>Giudicato penale e giudizio civile </a:t>
            </a:r>
          </a:p>
          <a:p>
            <a:pPr>
              <a:lnSpc>
                <a:spcPct val="100000"/>
              </a:lnSpc>
            </a:pPr>
            <a:r>
              <a:rPr lang="it-IT" sz="3600" dirty="0"/>
              <a:t> «colpa medica civile» e «colpa medica penale»</a:t>
            </a:r>
          </a:p>
          <a:p>
            <a:pPr rtl="0">
              <a:lnSpc>
                <a:spcPct val="100000"/>
              </a:lnSpc>
            </a:pPr>
            <a:r>
              <a:rPr lang="it-IT" sz="3600" dirty="0"/>
              <a:t>La circolazione delle prove fra giudizio civile e penale</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Cass</a:t>
            </a:r>
            <a:r>
              <a:rPr lang="it-IT" dirty="0"/>
              <a:t>. </a:t>
            </a:r>
            <a:r>
              <a:rPr lang="it-IT" dirty="0" err="1"/>
              <a:t>Ord</a:t>
            </a:r>
            <a:r>
              <a:rPr lang="it-IT" dirty="0"/>
              <a:t>. 8940/14</a:t>
            </a:r>
          </a:p>
        </p:txBody>
      </p:sp>
      <p:sp>
        <p:nvSpPr>
          <p:cNvPr id="5" name="Segnaposto contenuto 4"/>
          <p:cNvSpPr>
            <a:spLocks noGrp="1"/>
          </p:cNvSpPr>
          <p:nvPr>
            <p:ph idx="1"/>
          </p:nvPr>
        </p:nvSpPr>
        <p:spPr/>
        <p:txBody>
          <a:bodyPr/>
          <a:lstStyle/>
          <a:p>
            <a:r>
              <a:rPr lang="it-IT" dirty="0"/>
              <a:t>«(…) Ora, la fattura della norma, là dove omette di precisare in che termini si riferisca all'esercente la professione sanitaria e concerne nel suo primo inciso la </a:t>
            </a:r>
            <a:r>
              <a:rPr lang="it-IT" dirty="0" err="1"/>
              <a:t>responsabilita</a:t>
            </a:r>
            <a:r>
              <a:rPr lang="it-IT" dirty="0"/>
              <a:t>̀ penale, comporta che la norma dell'inciso successivo, quando dice che resta comunque fermo l'obbligo di cui all'art. 2043 c.c., </a:t>
            </a:r>
            <a:r>
              <a:rPr lang="it-IT" dirty="0" err="1"/>
              <a:t>poiche</a:t>
            </a:r>
            <a:r>
              <a:rPr lang="it-IT" dirty="0"/>
              <a:t>́ in </a:t>
            </a:r>
            <a:r>
              <a:rPr lang="it-IT" i="1" dirty="0"/>
              <a:t>lege </a:t>
            </a:r>
            <a:r>
              <a:rPr lang="it-IT" i="1" dirty="0" err="1"/>
              <a:t>aquilia</a:t>
            </a:r>
            <a:r>
              <a:rPr lang="it-IT" i="1" dirty="0"/>
              <a:t> et </a:t>
            </a:r>
            <a:r>
              <a:rPr lang="it-IT" i="1" dirty="0" err="1"/>
              <a:t>levissima</a:t>
            </a:r>
            <a:r>
              <a:rPr lang="it-IT" i="1" dirty="0"/>
              <a:t> culpa </a:t>
            </a:r>
            <a:r>
              <a:rPr lang="it-IT" i="1" dirty="0" err="1"/>
              <a:t>venit</a:t>
            </a:r>
            <a:r>
              <a:rPr lang="it-IT" i="1" dirty="0"/>
              <a:t>, </a:t>
            </a:r>
            <a:r>
              <a:rPr lang="it-IT" dirty="0"/>
              <a:t>vuole solo significare che il legislatore si è soltanto preoccupato di escludere l'irrilevanza della colpa lieve in ambito di </a:t>
            </a:r>
            <a:r>
              <a:rPr lang="it-IT" dirty="0" err="1"/>
              <a:t>responsabilita</a:t>
            </a:r>
            <a:r>
              <a:rPr lang="it-IT" dirty="0"/>
              <a:t>̀ extracontrattuale, ma non ha inteso certamente prendere alcuna posizione sulla qualificazione della </a:t>
            </a:r>
            <a:r>
              <a:rPr lang="it-IT" dirty="0" err="1"/>
              <a:t>responsabilita</a:t>
            </a:r>
            <a:r>
              <a:rPr lang="it-IT" dirty="0"/>
              <a:t>̀ medica necessariamente come </a:t>
            </a:r>
            <a:r>
              <a:rPr lang="it-IT" dirty="0" err="1"/>
              <a:t>responsabilita</a:t>
            </a:r>
            <a:r>
              <a:rPr lang="it-IT" dirty="0"/>
              <a:t>̀ di quella natura (…)»</a:t>
            </a:r>
          </a:p>
          <a:p>
            <a:endParaRPr lang="it-IT" dirty="0"/>
          </a:p>
          <a:p>
            <a:endParaRPr lang="it-IT" dirty="0"/>
          </a:p>
        </p:txBody>
      </p:sp>
    </p:spTree>
    <p:extLst>
      <p:ext uri="{BB962C8B-B14F-4D97-AF65-F5344CB8AC3E}">
        <p14:creationId xmlns:p14="http://schemas.microsoft.com/office/powerpoint/2010/main" val="2065646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a:t>Tuttavia</a:t>
            </a:r>
            <a:r>
              <a:rPr lang="en-US" dirty="0"/>
              <a:t>… </a:t>
            </a:r>
            <a:r>
              <a:rPr lang="en-US" dirty="0" err="1"/>
              <a:t>Trib</a:t>
            </a:r>
            <a:r>
              <a:rPr lang="en-US" dirty="0"/>
              <a:t> Milano 9693/14</a:t>
            </a:r>
          </a:p>
        </p:txBody>
      </p:sp>
      <p:sp>
        <p:nvSpPr>
          <p:cNvPr id="3" name="Segnaposto contenuto 2"/>
          <p:cNvSpPr>
            <a:spLocks noGrp="1"/>
          </p:cNvSpPr>
          <p:nvPr>
            <p:ph idx="1"/>
          </p:nvPr>
        </p:nvSpPr>
        <p:spPr>
          <a:xfrm>
            <a:off x="1125860" y="1700808"/>
            <a:ext cx="10081120" cy="4752528"/>
          </a:xfrm>
        </p:spPr>
        <p:txBody>
          <a:bodyPr/>
          <a:lstStyle/>
          <a:p>
            <a:r>
              <a:rPr lang="en-US" sz="2600" dirty="0"/>
              <a:t>Se </a:t>
            </a:r>
            <a:r>
              <a:rPr lang="en-US" sz="2600" dirty="0" err="1"/>
              <a:t>si</a:t>
            </a:r>
            <a:r>
              <a:rPr lang="en-US" sz="2600" dirty="0"/>
              <a:t> </a:t>
            </a:r>
            <a:r>
              <a:rPr lang="en-US" sz="2600" dirty="0" err="1"/>
              <a:t>prova</a:t>
            </a:r>
            <a:r>
              <a:rPr lang="en-US" sz="2600" dirty="0"/>
              <a:t> </a:t>
            </a:r>
            <a:r>
              <a:rPr lang="en-US" sz="2600" dirty="0" err="1"/>
              <a:t>che</a:t>
            </a:r>
            <a:r>
              <a:rPr lang="en-US" sz="2600" dirty="0"/>
              <a:t> medico e </a:t>
            </a:r>
            <a:r>
              <a:rPr lang="en-US" sz="2600" dirty="0" err="1"/>
              <a:t>paziente</a:t>
            </a:r>
            <a:r>
              <a:rPr lang="en-US" sz="2600" dirty="0"/>
              <a:t> </a:t>
            </a:r>
            <a:r>
              <a:rPr lang="en-US" sz="2600" dirty="0" err="1"/>
              <a:t>hanno</a:t>
            </a:r>
            <a:r>
              <a:rPr lang="en-US" sz="2600" dirty="0"/>
              <a:t> </a:t>
            </a:r>
            <a:r>
              <a:rPr lang="en-US" sz="2600" dirty="0" err="1"/>
              <a:t>concluso</a:t>
            </a:r>
            <a:r>
              <a:rPr lang="en-US" sz="2600" dirty="0"/>
              <a:t> </a:t>
            </a:r>
            <a:r>
              <a:rPr lang="en-US" sz="2600" dirty="0" err="1"/>
              <a:t>direttamente</a:t>
            </a:r>
            <a:r>
              <a:rPr lang="en-US" sz="2600" dirty="0"/>
              <a:t> un </a:t>
            </a:r>
            <a:r>
              <a:rPr lang="en-US" sz="2600" dirty="0" err="1"/>
              <a:t>contratto</a:t>
            </a:r>
            <a:r>
              <a:rPr lang="en-US" sz="2600" dirty="0"/>
              <a:t> per la </a:t>
            </a:r>
            <a:r>
              <a:rPr lang="en-US" sz="2600" dirty="0" err="1"/>
              <a:t>prestazione</a:t>
            </a:r>
            <a:r>
              <a:rPr lang="en-US" sz="2600" dirty="0"/>
              <a:t> </a:t>
            </a:r>
            <a:r>
              <a:rPr lang="en-US" sz="2600" dirty="0" err="1"/>
              <a:t>dell’opera</a:t>
            </a:r>
            <a:r>
              <a:rPr lang="en-US" sz="2600" dirty="0"/>
              <a:t> </a:t>
            </a:r>
            <a:r>
              <a:rPr lang="en-US" sz="2600" dirty="0" err="1"/>
              <a:t>professionale</a:t>
            </a:r>
            <a:r>
              <a:rPr lang="en-US" sz="2600" dirty="0"/>
              <a:t>, </a:t>
            </a:r>
            <a:r>
              <a:rPr lang="en-US" sz="2600" dirty="0" err="1"/>
              <a:t>nessun</a:t>
            </a:r>
            <a:r>
              <a:rPr lang="en-US" sz="2600" dirty="0"/>
              <a:t> </a:t>
            </a:r>
            <a:r>
              <a:rPr lang="en-US" sz="2600" dirty="0" err="1"/>
              <a:t>impatto</a:t>
            </a:r>
            <a:r>
              <a:rPr lang="en-US" sz="2600" dirty="0"/>
              <a:t> </a:t>
            </a:r>
            <a:r>
              <a:rPr lang="en-US" sz="2600" dirty="0" err="1"/>
              <a:t>dell’art</a:t>
            </a:r>
            <a:r>
              <a:rPr lang="en-US" sz="2600" dirty="0"/>
              <a:t>. 3 l. </a:t>
            </a:r>
            <a:r>
              <a:rPr lang="en-US" sz="2600" dirty="0" err="1"/>
              <a:t>Balduzzi</a:t>
            </a:r>
            <a:r>
              <a:rPr lang="en-US" sz="2600" dirty="0"/>
              <a:t> </a:t>
            </a:r>
            <a:r>
              <a:rPr lang="en-US" sz="2600" dirty="0" err="1"/>
              <a:t>sulla</a:t>
            </a:r>
            <a:r>
              <a:rPr lang="en-US" sz="2600" dirty="0"/>
              <a:t> </a:t>
            </a:r>
            <a:r>
              <a:rPr lang="en-US" sz="2600" dirty="0" err="1"/>
              <a:t>natura</a:t>
            </a:r>
            <a:r>
              <a:rPr lang="en-US" sz="2600" dirty="0"/>
              <a:t> </a:t>
            </a:r>
            <a:r>
              <a:rPr lang="en-US" sz="2600" dirty="0" err="1"/>
              <a:t>contrattuale</a:t>
            </a:r>
            <a:r>
              <a:rPr lang="en-US" sz="2600" dirty="0"/>
              <a:t> </a:t>
            </a:r>
            <a:r>
              <a:rPr lang="en-US" sz="2600" dirty="0" err="1"/>
              <a:t>della</a:t>
            </a:r>
            <a:r>
              <a:rPr lang="en-US" sz="2600" dirty="0"/>
              <a:t> </a:t>
            </a:r>
            <a:r>
              <a:rPr lang="en-US" sz="2600" dirty="0" err="1"/>
              <a:t>responsabilità</a:t>
            </a:r>
            <a:r>
              <a:rPr lang="en-US" sz="2600" dirty="0"/>
              <a:t> </a:t>
            </a:r>
            <a:r>
              <a:rPr lang="en-US" sz="2600" dirty="0" err="1"/>
              <a:t>invocabile</a:t>
            </a:r>
            <a:r>
              <a:rPr lang="en-US" sz="2600" dirty="0"/>
              <a:t> dal </a:t>
            </a:r>
            <a:r>
              <a:rPr lang="en-US" sz="2600" dirty="0" err="1"/>
              <a:t>paziente</a:t>
            </a:r>
            <a:endParaRPr lang="en-US" sz="2600" dirty="0"/>
          </a:p>
          <a:p>
            <a:r>
              <a:rPr lang="en-US" sz="2600" dirty="0"/>
              <a:t>Al di </a:t>
            </a:r>
            <a:r>
              <a:rPr lang="en-US" sz="2600" dirty="0" err="1"/>
              <a:t>fuori</a:t>
            </a:r>
            <a:r>
              <a:rPr lang="en-US" sz="2600" dirty="0"/>
              <a:t> di tale  </a:t>
            </a:r>
            <a:r>
              <a:rPr lang="en-US" sz="2600" dirty="0" err="1"/>
              <a:t>ipotesi</a:t>
            </a:r>
            <a:r>
              <a:rPr lang="en-US" sz="2600" dirty="0"/>
              <a:t>, </a:t>
            </a:r>
            <a:r>
              <a:rPr lang="en-US" sz="2600" dirty="0" err="1"/>
              <a:t>una</a:t>
            </a:r>
            <a:r>
              <a:rPr lang="en-US" sz="2600" dirty="0"/>
              <a:t> </a:t>
            </a:r>
            <a:r>
              <a:rPr lang="en-US" sz="2600" dirty="0" err="1"/>
              <a:t>lettura</a:t>
            </a:r>
            <a:r>
              <a:rPr lang="en-US" sz="2600" dirty="0"/>
              <a:t> </a:t>
            </a:r>
            <a:r>
              <a:rPr lang="en-US" sz="2600" dirty="0" err="1"/>
              <a:t>della</a:t>
            </a:r>
            <a:r>
              <a:rPr lang="en-US" sz="2600" dirty="0"/>
              <a:t> </a:t>
            </a:r>
            <a:r>
              <a:rPr lang="en-US" sz="2600" dirty="0" err="1"/>
              <a:t>norma</a:t>
            </a:r>
            <a:r>
              <a:rPr lang="en-US" sz="2600" dirty="0"/>
              <a:t> </a:t>
            </a:r>
            <a:r>
              <a:rPr lang="en-US" sz="2600" dirty="0" err="1"/>
              <a:t>coerente</a:t>
            </a:r>
            <a:r>
              <a:rPr lang="en-US" sz="2600" dirty="0"/>
              <a:t> con le </a:t>
            </a:r>
            <a:r>
              <a:rPr lang="en-US" sz="2600" dirty="0" err="1"/>
              <a:t>esplicite</a:t>
            </a:r>
            <a:r>
              <a:rPr lang="en-US" sz="2600" dirty="0"/>
              <a:t> </a:t>
            </a:r>
            <a:r>
              <a:rPr lang="en-US" sz="2600" dirty="0" err="1"/>
              <a:t>finalità</a:t>
            </a:r>
            <a:r>
              <a:rPr lang="en-US" sz="2600" dirty="0"/>
              <a:t> </a:t>
            </a:r>
            <a:r>
              <a:rPr lang="en-US" sz="2600" dirty="0" err="1"/>
              <a:t>della</a:t>
            </a:r>
            <a:r>
              <a:rPr lang="en-US" sz="2600" dirty="0"/>
              <a:t> </a:t>
            </a:r>
            <a:r>
              <a:rPr lang="en-US" sz="2600" dirty="0" err="1"/>
              <a:t>legge</a:t>
            </a:r>
            <a:r>
              <a:rPr lang="en-US" sz="2600" dirty="0"/>
              <a:t> (</a:t>
            </a:r>
            <a:r>
              <a:rPr lang="en-US" sz="2600" dirty="0" err="1"/>
              <a:t>restringere</a:t>
            </a:r>
            <a:r>
              <a:rPr lang="en-US" sz="2600" dirty="0"/>
              <a:t> e </a:t>
            </a:r>
            <a:r>
              <a:rPr lang="en-US" sz="2600" dirty="0" err="1"/>
              <a:t>limitare</a:t>
            </a:r>
            <a:r>
              <a:rPr lang="en-US" sz="2600" dirty="0"/>
              <a:t> la </a:t>
            </a:r>
            <a:r>
              <a:rPr lang="en-US" sz="2600" dirty="0" err="1"/>
              <a:t>responsabilità</a:t>
            </a:r>
            <a:r>
              <a:rPr lang="en-US" sz="2600" dirty="0"/>
              <a:t> </a:t>
            </a:r>
            <a:r>
              <a:rPr lang="en-US" sz="2600" dirty="0" err="1"/>
              <a:t>anche</a:t>
            </a:r>
            <a:r>
              <a:rPr lang="en-US" sz="2600" dirty="0"/>
              <a:t> </a:t>
            </a:r>
            <a:r>
              <a:rPr lang="en-US" sz="2600" dirty="0" err="1"/>
              <a:t>risarcitoria</a:t>
            </a:r>
            <a:r>
              <a:rPr lang="en-US" sz="2600" dirty="0"/>
              <a:t> </a:t>
            </a:r>
            <a:r>
              <a:rPr lang="en-US" sz="2600" dirty="0" err="1"/>
              <a:t>derivante</a:t>
            </a:r>
            <a:r>
              <a:rPr lang="en-US" sz="2600" dirty="0"/>
              <a:t> </a:t>
            </a:r>
            <a:r>
              <a:rPr lang="en-US" sz="2600" dirty="0" err="1"/>
              <a:t>dall’esercizio</a:t>
            </a:r>
            <a:r>
              <a:rPr lang="en-US" sz="2600" dirty="0"/>
              <a:t> </a:t>
            </a:r>
            <a:r>
              <a:rPr lang="en-US" sz="2600" dirty="0" err="1"/>
              <a:t>della</a:t>
            </a:r>
            <a:r>
              <a:rPr lang="en-US" sz="2600" dirty="0"/>
              <a:t> </a:t>
            </a:r>
            <a:r>
              <a:rPr lang="en-US" sz="2600" dirty="0" err="1"/>
              <a:t>professione</a:t>
            </a:r>
            <a:r>
              <a:rPr lang="en-US" sz="2600" dirty="0"/>
              <a:t> sanitaria) porta a </a:t>
            </a:r>
            <a:r>
              <a:rPr lang="en-US" sz="2600" dirty="0" err="1"/>
              <a:t>ritenere</a:t>
            </a:r>
            <a:r>
              <a:rPr lang="en-US" sz="2600" dirty="0"/>
              <a:t> </a:t>
            </a:r>
            <a:r>
              <a:rPr lang="en-US" sz="2600" dirty="0" err="1"/>
              <a:t>che</a:t>
            </a:r>
            <a:r>
              <a:rPr lang="en-US" sz="2600" dirty="0"/>
              <a:t> </a:t>
            </a:r>
            <a:r>
              <a:rPr lang="en-US" sz="2600" dirty="0" err="1"/>
              <a:t>il</a:t>
            </a:r>
            <a:r>
              <a:rPr lang="en-US" sz="2600" dirty="0"/>
              <a:t> </a:t>
            </a:r>
            <a:r>
              <a:rPr lang="en-US" sz="2600" dirty="0" err="1"/>
              <a:t>richiamo</a:t>
            </a:r>
            <a:r>
              <a:rPr lang="en-US" sz="2600" dirty="0"/>
              <a:t> </a:t>
            </a:r>
            <a:r>
              <a:rPr lang="en-US" sz="2600" dirty="0" err="1"/>
              <a:t>all’art</a:t>
            </a:r>
            <a:r>
              <a:rPr lang="en-US" sz="2600" dirty="0"/>
              <a:t>. 2043 cc </a:t>
            </a:r>
            <a:r>
              <a:rPr lang="en-US" sz="2600" dirty="0" err="1"/>
              <a:t>debba</a:t>
            </a:r>
            <a:r>
              <a:rPr lang="en-US" sz="2600" dirty="0"/>
              <a:t> </a:t>
            </a:r>
            <a:r>
              <a:rPr lang="en-US" sz="2600" dirty="0" err="1"/>
              <a:t>intendersi</a:t>
            </a:r>
            <a:r>
              <a:rPr lang="en-US" sz="2600" dirty="0"/>
              <a:t> come </a:t>
            </a:r>
            <a:r>
              <a:rPr lang="en-US" sz="2600" dirty="0" err="1"/>
              <a:t>richiamo</a:t>
            </a:r>
            <a:r>
              <a:rPr lang="en-US" sz="2600" dirty="0"/>
              <a:t> </a:t>
            </a:r>
            <a:r>
              <a:rPr lang="en-US" sz="2600" dirty="0" err="1"/>
              <a:t>all’intera</a:t>
            </a:r>
            <a:r>
              <a:rPr lang="en-US" sz="2600" dirty="0"/>
              <a:t> </a:t>
            </a:r>
            <a:r>
              <a:rPr lang="en-US" sz="2600" dirty="0" err="1"/>
              <a:t>disciplina</a:t>
            </a:r>
            <a:r>
              <a:rPr lang="en-US" sz="2600" dirty="0"/>
              <a:t> </a:t>
            </a:r>
            <a:r>
              <a:rPr lang="en-US" sz="2600" dirty="0" err="1"/>
              <a:t>della</a:t>
            </a:r>
            <a:r>
              <a:rPr lang="en-US" sz="2600" dirty="0"/>
              <a:t> </a:t>
            </a:r>
            <a:r>
              <a:rPr lang="en-US" sz="2600" dirty="0" err="1"/>
              <a:t>responsabilità</a:t>
            </a:r>
            <a:r>
              <a:rPr lang="en-US" sz="2600" dirty="0"/>
              <a:t> </a:t>
            </a:r>
            <a:r>
              <a:rPr lang="en-US" sz="2600" dirty="0" err="1"/>
              <a:t>extracontrattuale</a:t>
            </a:r>
            <a:r>
              <a:rPr lang="en-US" sz="2600" dirty="0"/>
              <a:t>, con </a:t>
            </a:r>
            <a:r>
              <a:rPr lang="en-US" sz="2600" dirty="0" err="1"/>
              <a:t>ciò</a:t>
            </a:r>
            <a:r>
              <a:rPr lang="en-US" sz="2600" dirty="0"/>
              <a:t> </a:t>
            </a:r>
            <a:r>
              <a:rPr lang="en-US" sz="2600" dirty="0" err="1"/>
              <a:t>che</a:t>
            </a:r>
            <a:r>
              <a:rPr lang="en-US" sz="2600" dirty="0"/>
              <a:t> in </a:t>
            </a:r>
            <a:r>
              <a:rPr lang="en-US" sz="2600" dirty="0" err="1"/>
              <a:t>particolare</a:t>
            </a:r>
            <a:r>
              <a:rPr lang="en-US" sz="2600" dirty="0"/>
              <a:t> </a:t>
            </a:r>
            <a:r>
              <a:rPr lang="en-US" sz="2600" dirty="0" err="1"/>
              <a:t>rileva</a:t>
            </a:r>
            <a:r>
              <a:rPr lang="en-US" sz="2600" dirty="0"/>
              <a:t> </a:t>
            </a:r>
            <a:r>
              <a:rPr lang="en-US" sz="2600" dirty="0" err="1"/>
              <a:t>quanto</a:t>
            </a:r>
            <a:r>
              <a:rPr lang="en-US" sz="2600" dirty="0"/>
              <a:t> a </a:t>
            </a:r>
            <a:r>
              <a:rPr lang="en-US" sz="2600" dirty="0" err="1"/>
              <a:t>onere</a:t>
            </a:r>
            <a:r>
              <a:rPr lang="en-US" sz="2600" dirty="0"/>
              <a:t> </a:t>
            </a:r>
            <a:r>
              <a:rPr lang="en-US" sz="2600" dirty="0" err="1"/>
              <a:t>della</a:t>
            </a:r>
            <a:r>
              <a:rPr lang="en-US" sz="2600" dirty="0"/>
              <a:t> </a:t>
            </a:r>
            <a:r>
              <a:rPr lang="en-US" sz="2600" dirty="0" err="1"/>
              <a:t>prova</a:t>
            </a:r>
            <a:r>
              <a:rPr lang="en-US" sz="2600" dirty="0"/>
              <a:t> e </a:t>
            </a:r>
            <a:r>
              <a:rPr lang="en-US" sz="2600" dirty="0" err="1"/>
              <a:t>prescrizione</a:t>
            </a:r>
            <a:r>
              <a:rPr lang="en-US" sz="2600" dirty="0"/>
              <a:t> </a:t>
            </a:r>
            <a:r>
              <a:rPr lang="en-US" sz="2600" dirty="0" err="1"/>
              <a:t>quinquennale</a:t>
            </a:r>
            <a:endParaRPr lang="en-US" sz="2600" dirty="0"/>
          </a:p>
          <a:p>
            <a:endParaRPr lang="en-US" dirty="0"/>
          </a:p>
        </p:txBody>
      </p:sp>
    </p:spTree>
    <p:extLst>
      <p:ext uri="{BB962C8B-B14F-4D97-AF65-F5344CB8AC3E}">
        <p14:creationId xmlns:p14="http://schemas.microsoft.com/office/powerpoint/2010/main" val="395013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La </a:t>
            </a:r>
            <a:r>
              <a:rPr lang="en-US" dirty="0" err="1"/>
              <a:t>disciplina</a:t>
            </a:r>
            <a:r>
              <a:rPr lang="en-US" dirty="0"/>
              <a:t> </a:t>
            </a:r>
            <a:r>
              <a:rPr lang="en-US" dirty="0" err="1"/>
              <a:t>attuale</a:t>
            </a:r>
            <a:endParaRPr lang="en-US" dirty="0"/>
          </a:p>
        </p:txBody>
      </p:sp>
      <p:sp>
        <p:nvSpPr>
          <p:cNvPr id="3" name="Segnaposto contenuto 2"/>
          <p:cNvSpPr>
            <a:spLocks noGrp="1"/>
          </p:cNvSpPr>
          <p:nvPr>
            <p:ph idx="1"/>
          </p:nvPr>
        </p:nvSpPr>
        <p:spPr>
          <a:xfrm>
            <a:off x="1522414" y="1905000"/>
            <a:ext cx="9144000" cy="4332312"/>
          </a:xfrm>
        </p:spPr>
        <p:txBody>
          <a:bodyPr/>
          <a:lstStyle/>
          <a:p>
            <a:r>
              <a:rPr lang="en-US" sz="2800" dirty="0"/>
              <a:t>Il </a:t>
            </a:r>
            <a:r>
              <a:rPr lang="en-US" sz="2800" dirty="0" err="1"/>
              <a:t>dato</a:t>
            </a:r>
            <a:r>
              <a:rPr lang="en-US" sz="2800" dirty="0"/>
              <a:t> </a:t>
            </a:r>
            <a:r>
              <a:rPr lang="en-US" sz="2800" dirty="0" err="1"/>
              <a:t>testuale</a:t>
            </a:r>
            <a:r>
              <a:rPr lang="en-US" sz="2800" dirty="0"/>
              <a:t> (art. 7 cit.) </a:t>
            </a:r>
            <a:r>
              <a:rPr lang="en-US" sz="2800" dirty="0" err="1"/>
              <a:t>sembra</a:t>
            </a:r>
            <a:r>
              <a:rPr lang="en-US" sz="2800" dirty="0"/>
              <a:t> </a:t>
            </a:r>
            <a:r>
              <a:rPr lang="en-US" sz="2800" dirty="0" err="1"/>
              <a:t>questa</a:t>
            </a:r>
            <a:r>
              <a:rPr lang="en-US" sz="2800" dirty="0"/>
              <a:t> </a:t>
            </a:r>
            <a:r>
              <a:rPr lang="en-US" sz="2800" dirty="0" err="1"/>
              <a:t>volta</a:t>
            </a:r>
            <a:r>
              <a:rPr lang="en-US" sz="2800" dirty="0"/>
              <a:t> non </a:t>
            </a:r>
            <a:r>
              <a:rPr lang="en-US" sz="2800" dirty="0" err="1"/>
              <a:t>lasciar</a:t>
            </a:r>
            <a:r>
              <a:rPr lang="en-US" sz="2800" dirty="0"/>
              <a:t> </a:t>
            </a:r>
            <a:r>
              <a:rPr lang="en-US" sz="2800" dirty="0" err="1"/>
              <a:t>spazio</a:t>
            </a:r>
            <a:r>
              <a:rPr lang="en-US" sz="2800" dirty="0"/>
              <a:t> a </a:t>
            </a:r>
            <a:r>
              <a:rPr lang="en-US" sz="2800" dirty="0" err="1"/>
              <a:t>dubbi</a:t>
            </a:r>
            <a:r>
              <a:rPr lang="en-US" sz="2800" dirty="0"/>
              <a:t>: salvo </a:t>
            </a:r>
            <a:r>
              <a:rPr lang="en-US" sz="2800" dirty="0" err="1"/>
              <a:t>che</a:t>
            </a:r>
            <a:r>
              <a:rPr lang="en-US" sz="2800" dirty="0"/>
              <a:t> non </a:t>
            </a:r>
            <a:r>
              <a:rPr lang="en-US" sz="2800" dirty="0" err="1"/>
              <a:t>si</a:t>
            </a:r>
            <a:r>
              <a:rPr lang="en-US" sz="2800" dirty="0"/>
              <a:t> </a:t>
            </a:r>
            <a:r>
              <a:rPr lang="en-US" sz="2800" dirty="0" err="1"/>
              <a:t>provi</a:t>
            </a:r>
            <a:r>
              <a:rPr lang="en-US" sz="2800" dirty="0"/>
              <a:t> </a:t>
            </a:r>
            <a:r>
              <a:rPr lang="en-US" sz="2800" dirty="0" err="1"/>
              <a:t>che</a:t>
            </a:r>
            <a:r>
              <a:rPr lang="en-US" sz="2800" dirty="0"/>
              <a:t> è </a:t>
            </a:r>
            <a:r>
              <a:rPr lang="en-US" sz="2800" dirty="0" err="1"/>
              <a:t>stato</a:t>
            </a:r>
            <a:r>
              <a:rPr lang="en-US" sz="2800" dirty="0"/>
              <a:t> </a:t>
            </a:r>
            <a:r>
              <a:rPr lang="en-US" sz="2800" dirty="0" err="1"/>
              <a:t>stipulato</a:t>
            </a:r>
            <a:r>
              <a:rPr lang="en-US" sz="2800" dirty="0"/>
              <a:t> un </a:t>
            </a:r>
            <a:r>
              <a:rPr lang="en-US" sz="2800" dirty="0" err="1"/>
              <a:t>contratto</a:t>
            </a:r>
            <a:r>
              <a:rPr lang="en-US" sz="2800" dirty="0"/>
              <a:t> </a:t>
            </a:r>
            <a:r>
              <a:rPr lang="en-US" sz="2800" dirty="0" err="1"/>
              <a:t>fra</a:t>
            </a:r>
            <a:r>
              <a:rPr lang="en-US" sz="2800" dirty="0"/>
              <a:t> medico e </a:t>
            </a:r>
            <a:r>
              <a:rPr lang="en-US" sz="2800" dirty="0" err="1"/>
              <a:t>paziente</a:t>
            </a:r>
            <a:r>
              <a:rPr lang="en-US" sz="2800" dirty="0"/>
              <a:t>, la </a:t>
            </a:r>
            <a:r>
              <a:rPr lang="en-US" sz="2800" dirty="0" err="1"/>
              <a:t>responsabilità</a:t>
            </a:r>
            <a:r>
              <a:rPr lang="en-US" sz="2800" dirty="0"/>
              <a:t> del medico è </a:t>
            </a:r>
            <a:r>
              <a:rPr lang="en-US" sz="2800" dirty="0" err="1"/>
              <a:t>disciplinata</a:t>
            </a:r>
            <a:r>
              <a:rPr lang="en-US" sz="2800" dirty="0"/>
              <a:t> </a:t>
            </a:r>
            <a:r>
              <a:rPr lang="en-US" sz="2800" dirty="0" err="1"/>
              <a:t>dall’art</a:t>
            </a:r>
            <a:r>
              <a:rPr lang="en-US" sz="2800" dirty="0"/>
              <a:t>. 2043 cc</a:t>
            </a:r>
          </a:p>
          <a:p>
            <a:r>
              <a:rPr lang="en-US" sz="2800" dirty="0"/>
              <a:t>Ma </a:t>
            </a:r>
            <a:r>
              <a:rPr lang="en-US" sz="2800" dirty="0" err="1"/>
              <a:t>vi</a:t>
            </a:r>
            <a:r>
              <a:rPr lang="en-US" sz="2800" dirty="0"/>
              <a:t> è di </a:t>
            </a:r>
            <a:r>
              <a:rPr lang="en-US" sz="2800" dirty="0" err="1"/>
              <a:t>più</a:t>
            </a:r>
            <a:r>
              <a:rPr lang="en-US" sz="2800" dirty="0"/>
              <a:t>: </a:t>
            </a:r>
            <a:r>
              <a:rPr lang="en-US" sz="2800" dirty="0" err="1"/>
              <a:t>il</a:t>
            </a:r>
            <a:r>
              <a:rPr lang="en-US" sz="2800" dirty="0"/>
              <a:t> </a:t>
            </a:r>
            <a:r>
              <a:rPr lang="en-US" sz="2800" dirty="0" err="1"/>
              <a:t>giudice</a:t>
            </a:r>
            <a:r>
              <a:rPr lang="en-US" sz="2800" dirty="0"/>
              <a:t> (</a:t>
            </a:r>
            <a:r>
              <a:rPr lang="en-US" sz="2800" dirty="0" err="1"/>
              <a:t>civile</a:t>
            </a:r>
            <a:r>
              <a:rPr lang="en-US" sz="2800" dirty="0"/>
              <a:t>) </a:t>
            </a:r>
            <a:r>
              <a:rPr lang="en-US" sz="2800" dirty="0" err="1"/>
              <a:t>nella</a:t>
            </a:r>
            <a:r>
              <a:rPr lang="en-US" sz="2800" dirty="0"/>
              <a:t> </a:t>
            </a:r>
            <a:r>
              <a:rPr lang="en-US" sz="2800" dirty="0" err="1"/>
              <a:t>determinazione</a:t>
            </a:r>
            <a:r>
              <a:rPr lang="en-US" sz="2800" dirty="0"/>
              <a:t> del </a:t>
            </a:r>
            <a:r>
              <a:rPr lang="en-US" sz="2800" dirty="0" err="1"/>
              <a:t>danno</a:t>
            </a:r>
            <a:r>
              <a:rPr lang="en-US" sz="2800" dirty="0"/>
              <a:t>, </a:t>
            </a:r>
            <a:r>
              <a:rPr lang="en-US" sz="2800" i="1" dirty="0" err="1"/>
              <a:t>tiene</a:t>
            </a:r>
            <a:r>
              <a:rPr lang="en-US" sz="2800" i="1" dirty="0"/>
              <a:t> </a:t>
            </a:r>
            <a:r>
              <a:rPr lang="en-US" sz="2800" i="1" dirty="0" err="1"/>
              <a:t>conto</a:t>
            </a:r>
            <a:r>
              <a:rPr lang="en-US" sz="2800" i="1" dirty="0"/>
              <a:t> </a:t>
            </a:r>
            <a:r>
              <a:rPr lang="en-US" sz="2800" dirty="0"/>
              <a:t>(</a:t>
            </a:r>
            <a:r>
              <a:rPr lang="en-US" sz="2800" dirty="0" err="1"/>
              <a:t>attenzione</a:t>
            </a:r>
            <a:r>
              <a:rPr lang="en-US" sz="2800" dirty="0"/>
              <a:t>, non “</a:t>
            </a:r>
            <a:r>
              <a:rPr lang="en-US" sz="2800" dirty="0" err="1"/>
              <a:t>può</a:t>
            </a:r>
            <a:r>
              <a:rPr lang="en-US" sz="2800" dirty="0"/>
              <a:t>” </a:t>
            </a:r>
            <a:r>
              <a:rPr lang="en-US" sz="2800" dirty="0" err="1"/>
              <a:t>tener</a:t>
            </a:r>
            <a:r>
              <a:rPr lang="en-US" sz="2800" dirty="0"/>
              <a:t> </a:t>
            </a:r>
            <a:r>
              <a:rPr lang="en-US" sz="2800" dirty="0" err="1"/>
              <a:t>conto</a:t>
            </a:r>
            <a:r>
              <a:rPr lang="en-US" sz="2800" dirty="0"/>
              <a:t>) </a:t>
            </a:r>
            <a:r>
              <a:rPr lang="en-US" sz="2800" dirty="0" err="1"/>
              <a:t>della</a:t>
            </a:r>
            <a:r>
              <a:rPr lang="en-US" sz="2800" dirty="0"/>
              <a:t> </a:t>
            </a:r>
            <a:r>
              <a:rPr lang="en-US" sz="2800" dirty="0" err="1"/>
              <a:t>condotta</a:t>
            </a:r>
            <a:r>
              <a:rPr lang="en-US" sz="2800" dirty="0"/>
              <a:t> del medico </a:t>
            </a:r>
            <a:r>
              <a:rPr lang="en-US" sz="2800" dirty="0" err="1"/>
              <a:t>ai</a:t>
            </a:r>
            <a:r>
              <a:rPr lang="en-US" sz="2800" dirty="0"/>
              <a:t> </a:t>
            </a:r>
            <a:r>
              <a:rPr lang="en-US" sz="2800" dirty="0" err="1"/>
              <a:t>sensi</a:t>
            </a:r>
            <a:r>
              <a:rPr lang="en-US" sz="2800" dirty="0"/>
              <a:t> </a:t>
            </a:r>
            <a:r>
              <a:rPr lang="en-US" sz="2800" dirty="0" err="1"/>
              <a:t>dell’art</a:t>
            </a:r>
            <a:r>
              <a:rPr lang="en-US" sz="2800" dirty="0"/>
              <a:t>. 5 </a:t>
            </a:r>
            <a:r>
              <a:rPr lang="en-US" sz="2800" dirty="0" err="1"/>
              <a:t>della</a:t>
            </a:r>
            <a:r>
              <a:rPr lang="en-US" sz="2800" dirty="0"/>
              <a:t> </a:t>
            </a:r>
            <a:r>
              <a:rPr lang="en-US" sz="2800" dirty="0" err="1"/>
              <a:t>legge</a:t>
            </a:r>
            <a:r>
              <a:rPr lang="en-US" sz="2800" dirty="0"/>
              <a:t> e </a:t>
            </a:r>
            <a:r>
              <a:rPr lang="en-US" sz="2800" dirty="0" err="1"/>
              <a:t>dell’art</a:t>
            </a:r>
            <a:r>
              <a:rPr lang="en-US" sz="2800" dirty="0"/>
              <a:t>. 590 </a:t>
            </a:r>
            <a:r>
              <a:rPr lang="en-US" sz="2800" dirty="0" err="1"/>
              <a:t>sexies</a:t>
            </a:r>
            <a:r>
              <a:rPr lang="en-US" sz="2800" dirty="0"/>
              <a:t> </a:t>
            </a:r>
            <a:r>
              <a:rPr lang="en-US" sz="2800" dirty="0" err="1"/>
              <a:t>cp</a:t>
            </a:r>
            <a:r>
              <a:rPr lang="en-US" sz="2800" dirty="0"/>
              <a:t>, </a:t>
            </a:r>
            <a:r>
              <a:rPr lang="en-US" sz="2800" dirty="0" err="1"/>
              <a:t>ossia</a:t>
            </a:r>
            <a:r>
              <a:rPr lang="en-US" sz="2800" dirty="0"/>
              <a:t>: </a:t>
            </a:r>
            <a:r>
              <a:rPr lang="en-US" sz="2800" dirty="0" err="1"/>
              <a:t>rispetto</a:t>
            </a:r>
            <a:r>
              <a:rPr lang="en-US" sz="2800" dirty="0"/>
              <a:t> </a:t>
            </a:r>
            <a:r>
              <a:rPr lang="en-US" sz="2800" dirty="0" err="1"/>
              <a:t>delle</a:t>
            </a:r>
            <a:r>
              <a:rPr lang="en-US" sz="2800" dirty="0"/>
              <a:t> </a:t>
            </a:r>
            <a:r>
              <a:rPr lang="en-US" sz="2800" dirty="0" err="1"/>
              <a:t>buone</a:t>
            </a:r>
            <a:r>
              <a:rPr lang="en-US" sz="2800" dirty="0"/>
              <a:t> </a:t>
            </a:r>
            <a:r>
              <a:rPr lang="en-US" sz="2800" dirty="0" err="1"/>
              <a:t>pratiche</a:t>
            </a:r>
            <a:r>
              <a:rPr lang="en-US" sz="2800" dirty="0"/>
              <a:t> e </a:t>
            </a:r>
            <a:r>
              <a:rPr lang="en-US" sz="2800" dirty="0" err="1"/>
              <a:t>raccomandazioni</a:t>
            </a:r>
            <a:r>
              <a:rPr lang="en-US" sz="2800" dirty="0"/>
              <a:t> </a:t>
            </a:r>
            <a:r>
              <a:rPr lang="en-US" sz="2800" dirty="0" err="1"/>
              <a:t>delle</a:t>
            </a:r>
            <a:r>
              <a:rPr lang="en-US" sz="2800" dirty="0"/>
              <a:t> </a:t>
            </a:r>
            <a:r>
              <a:rPr lang="en-US" sz="2800" dirty="0" err="1"/>
              <a:t>linee</a:t>
            </a:r>
            <a:r>
              <a:rPr lang="en-US" sz="2800" dirty="0"/>
              <a:t> </a:t>
            </a:r>
            <a:r>
              <a:rPr lang="en-US" sz="2800" dirty="0" err="1"/>
              <a:t>guida</a:t>
            </a:r>
            <a:r>
              <a:rPr lang="en-US" sz="2800" dirty="0"/>
              <a:t> e </a:t>
            </a:r>
            <a:r>
              <a:rPr lang="en-US" sz="2800" dirty="0" err="1"/>
              <a:t>limitazione</a:t>
            </a:r>
            <a:r>
              <a:rPr lang="en-US" sz="2800" dirty="0"/>
              <a:t> di </a:t>
            </a:r>
            <a:r>
              <a:rPr lang="en-US" sz="2800" dirty="0" err="1"/>
              <a:t>responsabilità</a:t>
            </a:r>
            <a:r>
              <a:rPr lang="en-US" sz="2800" dirty="0"/>
              <a:t> </a:t>
            </a:r>
            <a:r>
              <a:rPr lang="en-US" sz="2800" dirty="0" err="1"/>
              <a:t>introdotta</a:t>
            </a:r>
            <a:r>
              <a:rPr lang="en-US" sz="2800" dirty="0"/>
              <a:t> </a:t>
            </a:r>
            <a:r>
              <a:rPr lang="en-US" sz="2800" dirty="0" err="1"/>
              <a:t>dalla</a:t>
            </a:r>
            <a:r>
              <a:rPr lang="en-US" sz="2800" dirty="0"/>
              <a:t> </a:t>
            </a:r>
            <a:r>
              <a:rPr lang="en-US" sz="2800" dirty="0" err="1"/>
              <a:t>norma</a:t>
            </a:r>
            <a:r>
              <a:rPr lang="en-US" sz="2800" dirty="0"/>
              <a:t> penale   </a:t>
            </a:r>
          </a:p>
          <a:p>
            <a:endParaRPr lang="it-IT" dirty="0"/>
          </a:p>
        </p:txBody>
      </p:sp>
    </p:spTree>
    <p:extLst>
      <p:ext uri="{BB962C8B-B14F-4D97-AF65-F5344CB8AC3E}">
        <p14:creationId xmlns:p14="http://schemas.microsoft.com/office/powerpoint/2010/main" val="3774696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a:t>Rapporti</a:t>
            </a:r>
            <a:r>
              <a:rPr lang="en-US" dirty="0"/>
              <a:t> </a:t>
            </a:r>
            <a:r>
              <a:rPr lang="en-US" dirty="0" err="1"/>
              <a:t>fra</a:t>
            </a:r>
            <a:r>
              <a:rPr lang="en-US" dirty="0"/>
              <a:t> </a:t>
            </a:r>
            <a:r>
              <a:rPr lang="en-US" dirty="0" err="1"/>
              <a:t>giudizio</a:t>
            </a:r>
            <a:r>
              <a:rPr lang="en-US" dirty="0"/>
              <a:t> </a:t>
            </a:r>
            <a:r>
              <a:rPr lang="en-US" dirty="0" err="1"/>
              <a:t>civile</a:t>
            </a:r>
            <a:r>
              <a:rPr lang="en-US" dirty="0"/>
              <a:t> e penale </a:t>
            </a:r>
          </a:p>
        </p:txBody>
      </p:sp>
      <p:sp>
        <p:nvSpPr>
          <p:cNvPr id="3" name="Segnaposto contenuto 2"/>
          <p:cNvSpPr>
            <a:spLocks noGrp="1"/>
          </p:cNvSpPr>
          <p:nvPr>
            <p:ph idx="1"/>
          </p:nvPr>
        </p:nvSpPr>
        <p:spPr>
          <a:xfrm>
            <a:off x="693812" y="1905000"/>
            <a:ext cx="11305256" cy="4548336"/>
          </a:xfrm>
        </p:spPr>
        <p:txBody>
          <a:bodyPr>
            <a:normAutofit fontScale="92500" lnSpcReduction="10000"/>
          </a:bodyPr>
          <a:lstStyle/>
          <a:p>
            <a:r>
              <a:rPr lang="en-US" sz="2600" dirty="0"/>
              <a:t>Norma </a:t>
            </a:r>
            <a:r>
              <a:rPr lang="en-US" sz="2600" dirty="0" err="1"/>
              <a:t>rivolta</a:t>
            </a:r>
            <a:r>
              <a:rPr lang="en-US" sz="2600" dirty="0"/>
              <a:t> al </a:t>
            </a:r>
            <a:r>
              <a:rPr lang="en-US" sz="2600" dirty="0" err="1"/>
              <a:t>giudice</a:t>
            </a:r>
            <a:r>
              <a:rPr lang="en-US" sz="2600" dirty="0"/>
              <a:t> </a:t>
            </a:r>
            <a:r>
              <a:rPr lang="en-US" sz="2600" i="1" dirty="0" err="1"/>
              <a:t>civile</a:t>
            </a:r>
            <a:r>
              <a:rPr lang="en-US" sz="2600" i="1" dirty="0"/>
              <a:t> </a:t>
            </a:r>
            <a:r>
              <a:rPr lang="en-US" sz="2600" dirty="0"/>
              <a:t>o al </a:t>
            </a:r>
            <a:r>
              <a:rPr lang="en-US" sz="2600" dirty="0" err="1"/>
              <a:t>giudice</a:t>
            </a:r>
            <a:r>
              <a:rPr lang="en-US" sz="2600" dirty="0"/>
              <a:t> </a:t>
            </a:r>
            <a:r>
              <a:rPr lang="en-US" sz="2600" i="1" dirty="0"/>
              <a:t>penale </a:t>
            </a:r>
            <a:r>
              <a:rPr lang="en-US" sz="2600" dirty="0" err="1"/>
              <a:t>che</a:t>
            </a:r>
            <a:r>
              <a:rPr lang="en-US" sz="2600" dirty="0"/>
              <a:t> </a:t>
            </a:r>
            <a:r>
              <a:rPr lang="en-US" sz="2600" dirty="0" err="1"/>
              <a:t>si</a:t>
            </a:r>
            <a:r>
              <a:rPr lang="en-US" sz="2600" dirty="0"/>
              <a:t> </a:t>
            </a:r>
            <a:r>
              <a:rPr lang="en-US" sz="2600" dirty="0" err="1"/>
              <a:t>trova</a:t>
            </a:r>
            <a:r>
              <a:rPr lang="en-US" sz="2600" dirty="0"/>
              <a:t> a dover </a:t>
            </a:r>
            <a:r>
              <a:rPr lang="en-US" sz="2600" dirty="0" err="1"/>
              <a:t>trattare</a:t>
            </a:r>
            <a:r>
              <a:rPr lang="en-US" sz="2600" dirty="0"/>
              <a:t> </a:t>
            </a:r>
            <a:r>
              <a:rPr lang="en-US" sz="2600" dirty="0" err="1"/>
              <a:t>dell’azione</a:t>
            </a:r>
            <a:r>
              <a:rPr lang="en-US" sz="2600" dirty="0"/>
              <a:t> </a:t>
            </a:r>
            <a:r>
              <a:rPr lang="en-US" sz="2600" dirty="0" err="1"/>
              <a:t>civile</a:t>
            </a:r>
            <a:r>
              <a:rPr lang="en-US" sz="2600" dirty="0"/>
              <a:t> </a:t>
            </a:r>
            <a:r>
              <a:rPr lang="en-US" sz="2600" dirty="0" err="1"/>
              <a:t>esercitata</a:t>
            </a:r>
            <a:r>
              <a:rPr lang="en-US" sz="2600" dirty="0"/>
              <a:t> in </a:t>
            </a:r>
            <a:r>
              <a:rPr lang="en-US" sz="2600" dirty="0" err="1"/>
              <a:t>sede</a:t>
            </a:r>
            <a:r>
              <a:rPr lang="en-US" sz="2600" dirty="0"/>
              <a:t> penale?</a:t>
            </a:r>
            <a:endParaRPr lang="en-US" sz="2600" i="1" dirty="0"/>
          </a:p>
          <a:p>
            <a:r>
              <a:rPr lang="en-US" sz="2600" dirty="0" err="1"/>
              <a:t>Presuppone</a:t>
            </a:r>
            <a:r>
              <a:rPr lang="en-US" sz="2600" dirty="0"/>
              <a:t> la </a:t>
            </a:r>
            <a:r>
              <a:rPr lang="en-US" sz="2600" dirty="0" err="1"/>
              <a:t>pendenza</a:t>
            </a:r>
            <a:r>
              <a:rPr lang="en-US" sz="2600" dirty="0"/>
              <a:t> di due </a:t>
            </a:r>
            <a:r>
              <a:rPr lang="en-US" sz="2600" dirty="0" err="1"/>
              <a:t>giudizi</a:t>
            </a:r>
            <a:r>
              <a:rPr lang="en-US" sz="2600" dirty="0"/>
              <a:t>, in </a:t>
            </a:r>
            <a:r>
              <a:rPr lang="en-US" sz="2600" dirty="0" err="1"/>
              <a:t>sede</a:t>
            </a:r>
            <a:r>
              <a:rPr lang="en-US" sz="2600" dirty="0"/>
              <a:t> penale e </a:t>
            </a:r>
            <a:r>
              <a:rPr lang="en-US" sz="2600" dirty="0" err="1"/>
              <a:t>civile</a:t>
            </a:r>
            <a:r>
              <a:rPr lang="en-US" sz="2600" dirty="0"/>
              <a:t>?</a:t>
            </a:r>
          </a:p>
          <a:p>
            <a:r>
              <a:rPr lang="en-US" sz="2600" dirty="0" err="1"/>
              <a:t>Presuppone</a:t>
            </a:r>
            <a:r>
              <a:rPr lang="en-US" sz="2600" dirty="0"/>
              <a:t> </a:t>
            </a:r>
            <a:r>
              <a:rPr lang="en-US" sz="2600" dirty="0" err="1"/>
              <a:t>il</a:t>
            </a:r>
            <a:r>
              <a:rPr lang="en-US" sz="2600" dirty="0"/>
              <a:t> </a:t>
            </a:r>
            <a:r>
              <a:rPr lang="en-US" sz="2600" dirty="0" err="1"/>
              <a:t>passaggio</a:t>
            </a:r>
            <a:r>
              <a:rPr lang="en-US" sz="2600" dirty="0"/>
              <a:t> in </a:t>
            </a:r>
            <a:r>
              <a:rPr lang="en-US" sz="2600" dirty="0" err="1"/>
              <a:t>giudicato</a:t>
            </a:r>
            <a:r>
              <a:rPr lang="en-US" sz="2600" dirty="0"/>
              <a:t> </a:t>
            </a:r>
            <a:r>
              <a:rPr lang="en-US" sz="2600" dirty="0" err="1"/>
              <a:t>della</a:t>
            </a:r>
            <a:r>
              <a:rPr lang="en-US" sz="2600" dirty="0"/>
              <a:t> </a:t>
            </a:r>
            <a:r>
              <a:rPr lang="en-US" sz="2600" dirty="0" err="1"/>
              <a:t>sentenza</a:t>
            </a:r>
            <a:r>
              <a:rPr lang="en-US" sz="2600" dirty="0"/>
              <a:t> penale, </a:t>
            </a:r>
            <a:r>
              <a:rPr lang="en-US" sz="2600" dirty="0" err="1"/>
              <a:t>sicchè</a:t>
            </a:r>
            <a:r>
              <a:rPr lang="en-US" sz="2600" dirty="0"/>
              <a:t> </a:t>
            </a:r>
            <a:r>
              <a:rPr lang="en-US" sz="2600" dirty="0" err="1"/>
              <a:t>il</a:t>
            </a:r>
            <a:r>
              <a:rPr lang="en-US" sz="2600" dirty="0"/>
              <a:t> </a:t>
            </a:r>
            <a:r>
              <a:rPr lang="en-US" sz="2600" dirty="0" err="1"/>
              <a:t>giudice</a:t>
            </a:r>
            <a:r>
              <a:rPr lang="en-US" sz="2600" dirty="0"/>
              <a:t> </a:t>
            </a:r>
            <a:r>
              <a:rPr lang="en-US" sz="2600" dirty="0" err="1"/>
              <a:t>civile</a:t>
            </a:r>
            <a:r>
              <a:rPr lang="en-US" sz="2600" dirty="0"/>
              <a:t> </a:t>
            </a:r>
            <a:r>
              <a:rPr lang="en-US" sz="2600" dirty="0" err="1"/>
              <a:t>possa</a:t>
            </a:r>
            <a:r>
              <a:rPr lang="en-US" sz="2600" dirty="0"/>
              <a:t> </a:t>
            </a:r>
            <a:r>
              <a:rPr lang="en-US" sz="2600" dirty="0" err="1"/>
              <a:t>ritenere</a:t>
            </a:r>
            <a:r>
              <a:rPr lang="en-US" sz="2600" dirty="0"/>
              <a:t> “</a:t>
            </a:r>
            <a:r>
              <a:rPr lang="en-US" sz="2600" dirty="0" err="1"/>
              <a:t>accertata</a:t>
            </a:r>
            <a:r>
              <a:rPr lang="en-US" sz="2600" dirty="0"/>
              <a:t>” la </a:t>
            </a:r>
            <a:r>
              <a:rPr lang="en-US" sz="2600" dirty="0" err="1"/>
              <a:t>applicazione</a:t>
            </a:r>
            <a:r>
              <a:rPr lang="en-US" sz="2600" dirty="0"/>
              <a:t> </a:t>
            </a:r>
            <a:r>
              <a:rPr lang="en-US" sz="2600" dirty="0" err="1"/>
              <a:t>dell’art</a:t>
            </a:r>
            <a:r>
              <a:rPr lang="en-US" sz="2600" dirty="0"/>
              <a:t>. 590 </a:t>
            </a:r>
            <a:r>
              <a:rPr lang="en-US" sz="2600" dirty="0" err="1"/>
              <a:t>sexies</a:t>
            </a:r>
            <a:r>
              <a:rPr lang="en-US" sz="2600" dirty="0"/>
              <a:t> </a:t>
            </a:r>
            <a:r>
              <a:rPr lang="en-US" sz="2600" dirty="0" err="1"/>
              <a:t>cp</a:t>
            </a:r>
            <a:r>
              <a:rPr lang="en-US" sz="2600" dirty="0"/>
              <a:t>? </a:t>
            </a:r>
          </a:p>
          <a:p>
            <a:r>
              <a:rPr lang="en-US" sz="2600" dirty="0" err="1"/>
              <a:t>Potrebbe</a:t>
            </a:r>
            <a:r>
              <a:rPr lang="en-US" sz="2600" dirty="0"/>
              <a:t> </a:t>
            </a:r>
            <a:r>
              <a:rPr lang="en-US" sz="2600" dirty="0" err="1"/>
              <a:t>prospettarsi</a:t>
            </a:r>
            <a:r>
              <a:rPr lang="en-US" sz="2600" dirty="0"/>
              <a:t> un </a:t>
            </a:r>
            <a:r>
              <a:rPr lang="en-US" sz="2600" dirty="0" err="1"/>
              <a:t>caso</a:t>
            </a:r>
            <a:r>
              <a:rPr lang="en-US" sz="2600" dirty="0"/>
              <a:t> di </a:t>
            </a:r>
            <a:r>
              <a:rPr lang="en-US" sz="2600" i="1" dirty="0" err="1"/>
              <a:t>sospensione</a:t>
            </a:r>
            <a:r>
              <a:rPr lang="en-US" sz="2600" i="1" dirty="0"/>
              <a:t> </a:t>
            </a:r>
            <a:r>
              <a:rPr lang="en-US" sz="2600" i="1" dirty="0" err="1"/>
              <a:t>necessaria</a:t>
            </a:r>
            <a:r>
              <a:rPr lang="en-US" sz="2600" i="1" dirty="0"/>
              <a:t> </a:t>
            </a:r>
            <a:r>
              <a:rPr lang="en-US" sz="2600" dirty="0"/>
              <a:t>del </a:t>
            </a:r>
            <a:r>
              <a:rPr lang="en-US" sz="2600" dirty="0" err="1"/>
              <a:t>processo</a:t>
            </a:r>
            <a:r>
              <a:rPr lang="en-US" sz="2600" dirty="0"/>
              <a:t> </a:t>
            </a:r>
            <a:r>
              <a:rPr lang="en-US" sz="2600" dirty="0" err="1"/>
              <a:t>civile</a:t>
            </a:r>
            <a:r>
              <a:rPr lang="en-US" sz="2600" dirty="0"/>
              <a:t>? </a:t>
            </a:r>
          </a:p>
          <a:p>
            <a:r>
              <a:rPr lang="en-US" sz="2600" dirty="0" err="1"/>
              <a:t>Demanda</a:t>
            </a:r>
            <a:r>
              <a:rPr lang="en-US" sz="2600" dirty="0"/>
              <a:t> al </a:t>
            </a:r>
            <a:r>
              <a:rPr lang="en-US" sz="2600" dirty="0" err="1"/>
              <a:t>giudice</a:t>
            </a:r>
            <a:r>
              <a:rPr lang="en-US" sz="2600" dirty="0"/>
              <a:t> </a:t>
            </a:r>
            <a:r>
              <a:rPr lang="en-US" sz="2600" dirty="0" err="1"/>
              <a:t>civile</a:t>
            </a:r>
            <a:r>
              <a:rPr lang="en-US" sz="2600" dirty="0"/>
              <a:t> un </a:t>
            </a:r>
            <a:r>
              <a:rPr lang="en-US" sz="2600" dirty="0" err="1"/>
              <a:t>accertamento</a:t>
            </a:r>
            <a:r>
              <a:rPr lang="en-US" sz="2600" dirty="0"/>
              <a:t> </a:t>
            </a:r>
            <a:r>
              <a:rPr lang="en-US" sz="2600" i="1" dirty="0" err="1"/>
              <a:t>incidentale</a:t>
            </a:r>
            <a:r>
              <a:rPr lang="en-US" sz="2600" dirty="0"/>
              <a:t> </a:t>
            </a:r>
            <a:r>
              <a:rPr lang="en-US" sz="2600" dirty="0" err="1"/>
              <a:t>sugli</a:t>
            </a:r>
            <a:r>
              <a:rPr lang="en-US" sz="2600" dirty="0"/>
              <a:t> </a:t>
            </a:r>
            <a:r>
              <a:rPr lang="en-US" sz="2600" dirty="0" err="1"/>
              <a:t>esiti</a:t>
            </a:r>
            <a:r>
              <a:rPr lang="en-US" sz="2600" dirty="0"/>
              <a:t> “</a:t>
            </a:r>
            <a:r>
              <a:rPr lang="en-US" sz="2600" dirty="0" err="1"/>
              <a:t>penalistici</a:t>
            </a:r>
            <a:r>
              <a:rPr lang="en-US" sz="2600" dirty="0"/>
              <a:t>” </a:t>
            </a:r>
            <a:r>
              <a:rPr lang="en-US" sz="2600" dirty="0" err="1"/>
              <a:t>della</a:t>
            </a:r>
            <a:r>
              <a:rPr lang="en-US" sz="2600" dirty="0"/>
              <a:t> </a:t>
            </a:r>
            <a:r>
              <a:rPr lang="en-US" sz="2600" dirty="0" err="1"/>
              <a:t>fattispecie</a:t>
            </a:r>
            <a:r>
              <a:rPr lang="en-US" sz="2600" dirty="0"/>
              <a:t> </a:t>
            </a:r>
            <a:r>
              <a:rPr lang="en-US" sz="2600" dirty="0" err="1"/>
              <a:t>sottoposta</a:t>
            </a:r>
            <a:r>
              <a:rPr lang="en-US" sz="2600" dirty="0"/>
              <a:t> al </a:t>
            </a:r>
            <a:r>
              <a:rPr lang="en-US" sz="2600" dirty="0" err="1"/>
              <a:t>suo</a:t>
            </a:r>
            <a:r>
              <a:rPr lang="en-US" sz="2600" dirty="0"/>
              <a:t> </a:t>
            </a:r>
            <a:r>
              <a:rPr lang="en-US" sz="2600" dirty="0" err="1"/>
              <a:t>giudizio</a:t>
            </a:r>
            <a:r>
              <a:rPr lang="en-US" sz="2600" dirty="0"/>
              <a:t>? </a:t>
            </a:r>
          </a:p>
          <a:p>
            <a:r>
              <a:rPr lang="en-US" sz="2600" dirty="0"/>
              <a:t>E </a:t>
            </a:r>
            <a:r>
              <a:rPr lang="en-US" sz="2600" dirty="0" err="1"/>
              <a:t>si</a:t>
            </a:r>
            <a:r>
              <a:rPr lang="en-US" sz="2600" dirty="0"/>
              <a:t> </a:t>
            </a:r>
            <a:r>
              <a:rPr lang="en-US" sz="2600" dirty="0" err="1"/>
              <a:t>tratta</a:t>
            </a:r>
            <a:r>
              <a:rPr lang="en-US" sz="2600" dirty="0"/>
              <a:t> di </a:t>
            </a:r>
            <a:r>
              <a:rPr lang="en-US" sz="2600" dirty="0" err="1"/>
              <a:t>una</a:t>
            </a:r>
            <a:r>
              <a:rPr lang="en-US" sz="2600" dirty="0"/>
              <a:t> </a:t>
            </a:r>
            <a:r>
              <a:rPr lang="en-US" sz="2600" dirty="0" err="1"/>
              <a:t>valutazione</a:t>
            </a:r>
            <a:r>
              <a:rPr lang="en-US" sz="2600" dirty="0"/>
              <a:t> </a:t>
            </a:r>
            <a:r>
              <a:rPr lang="en-US" sz="2600" dirty="0" err="1"/>
              <a:t>sull’</a:t>
            </a:r>
            <a:r>
              <a:rPr lang="en-US" sz="2600" i="1" dirty="0" err="1"/>
              <a:t>an</a:t>
            </a:r>
            <a:r>
              <a:rPr lang="en-US" sz="2600" dirty="0"/>
              <a:t> o </a:t>
            </a:r>
            <a:r>
              <a:rPr lang="en-US" sz="2600" dirty="0" err="1"/>
              <a:t>sul</a:t>
            </a:r>
            <a:r>
              <a:rPr lang="en-US" sz="2600" dirty="0"/>
              <a:t> </a:t>
            </a:r>
            <a:r>
              <a:rPr lang="en-US" sz="2600" i="1" dirty="0"/>
              <a:t>quantum</a:t>
            </a:r>
            <a:r>
              <a:rPr lang="en-US" sz="2600" dirty="0"/>
              <a:t>? </a:t>
            </a:r>
          </a:p>
          <a:p>
            <a:r>
              <a:rPr lang="en-US" sz="2600" dirty="0"/>
              <a:t>E </a:t>
            </a:r>
            <a:r>
              <a:rPr lang="en-US" sz="2600" dirty="0" err="1"/>
              <a:t>potrebbe</a:t>
            </a:r>
            <a:r>
              <a:rPr lang="en-US" sz="2600" dirty="0"/>
              <a:t> </a:t>
            </a:r>
            <a:r>
              <a:rPr lang="en-US" sz="2600" dirty="0" err="1"/>
              <a:t>costituire</a:t>
            </a:r>
            <a:r>
              <a:rPr lang="en-US" sz="2600" dirty="0"/>
              <a:t> </a:t>
            </a:r>
            <a:r>
              <a:rPr lang="en-US" sz="2600" dirty="0" err="1"/>
              <a:t>una</a:t>
            </a:r>
            <a:r>
              <a:rPr lang="en-US" sz="2600" dirty="0"/>
              <a:t> </a:t>
            </a:r>
            <a:r>
              <a:rPr lang="en-US" sz="2600" dirty="0" err="1"/>
              <a:t>deroga</a:t>
            </a:r>
            <a:r>
              <a:rPr lang="en-US" sz="2600" dirty="0"/>
              <a:t> al </a:t>
            </a:r>
            <a:r>
              <a:rPr lang="en-US" sz="2600" dirty="0" err="1"/>
              <a:t>disposto</a:t>
            </a:r>
            <a:r>
              <a:rPr lang="en-US" sz="2600" dirty="0"/>
              <a:t> </a:t>
            </a:r>
            <a:r>
              <a:rPr lang="en-US" sz="2600" dirty="0" err="1"/>
              <a:t>dell’art</a:t>
            </a:r>
            <a:r>
              <a:rPr lang="en-US" sz="2600" dirty="0"/>
              <a:t>. 652 </a:t>
            </a:r>
            <a:r>
              <a:rPr lang="en-US" sz="2600" dirty="0" err="1"/>
              <a:t>cpp</a:t>
            </a:r>
            <a:r>
              <a:rPr lang="en-US" sz="2600" dirty="0"/>
              <a:t>?</a:t>
            </a:r>
          </a:p>
        </p:txBody>
      </p:sp>
    </p:spTree>
    <p:extLst>
      <p:ext uri="{BB962C8B-B14F-4D97-AF65-F5344CB8AC3E}">
        <p14:creationId xmlns:p14="http://schemas.microsoft.com/office/powerpoint/2010/main" val="3807657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701924" y="2276872"/>
            <a:ext cx="9143998" cy="1020762"/>
          </a:xfrm>
        </p:spPr>
        <p:txBody>
          <a:bodyPr/>
          <a:lstStyle/>
          <a:p>
            <a:pPr algn="ctr"/>
            <a:r>
              <a:rPr lang="en-US" dirty="0"/>
              <a:t>3. La </a:t>
            </a:r>
            <a:r>
              <a:rPr lang="en-US" dirty="0" err="1"/>
              <a:t>circolazione</a:t>
            </a:r>
            <a:r>
              <a:rPr lang="en-US" dirty="0"/>
              <a:t> </a:t>
            </a:r>
            <a:r>
              <a:rPr lang="en-US" dirty="0" err="1"/>
              <a:t>delle</a:t>
            </a:r>
            <a:r>
              <a:rPr lang="en-US" dirty="0"/>
              <a:t> prove </a:t>
            </a:r>
            <a:r>
              <a:rPr lang="en-US" dirty="0" err="1"/>
              <a:t>fra</a:t>
            </a:r>
            <a:r>
              <a:rPr lang="en-US" dirty="0"/>
              <a:t> </a:t>
            </a:r>
            <a:r>
              <a:rPr lang="en-US" dirty="0" err="1"/>
              <a:t>processo</a:t>
            </a:r>
            <a:r>
              <a:rPr lang="en-US" dirty="0"/>
              <a:t> </a:t>
            </a:r>
            <a:r>
              <a:rPr lang="en-US" dirty="0" err="1"/>
              <a:t>civile</a:t>
            </a:r>
            <a:r>
              <a:rPr lang="en-US" dirty="0"/>
              <a:t> e penale </a:t>
            </a:r>
          </a:p>
        </p:txBody>
      </p:sp>
    </p:spTree>
    <p:extLst>
      <p:ext uri="{BB962C8B-B14F-4D97-AF65-F5344CB8AC3E}">
        <p14:creationId xmlns:p14="http://schemas.microsoft.com/office/powerpoint/2010/main" val="48780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Le prove </a:t>
            </a:r>
            <a:r>
              <a:rPr lang="en-US" i="1" dirty="0" err="1"/>
              <a:t>atipiche</a:t>
            </a:r>
            <a:r>
              <a:rPr lang="en-US" i="1" dirty="0"/>
              <a:t>: </a:t>
            </a:r>
            <a:r>
              <a:rPr lang="en-US" dirty="0" err="1"/>
              <a:t>il</a:t>
            </a:r>
            <a:r>
              <a:rPr lang="en-US" dirty="0"/>
              <a:t> </a:t>
            </a:r>
            <a:r>
              <a:rPr lang="en-US" dirty="0" err="1"/>
              <a:t>contraddittorio</a:t>
            </a:r>
            <a:endParaRPr lang="en-US" dirty="0"/>
          </a:p>
        </p:txBody>
      </p:sp>
      <p:sp>
        <p:nvSpPr>
          <p:cNvPr id="3" name="Segnaposto contenuto 2"/>
          <p:cNvSpPr>
            <a:spLocks noGrp="1"/>
          </p:cNvSpPr>
          <p:nvPr>
            <p:ph idx="1"/>
          </p:nvPr>
        </p:nvSpPr>
        <p:spPr/>
        <p:txBody>
          <a:bodyPr/>
          <a:lstStyle/>
          <a:p>
            <a:pPr algn="just"/>
            <a:r>
              <a:rPr lang="en-US" dirty="0"/>
              <a:t>Cass. civ. 17392/15: </a:t>
            </a:r>
            <a:r>
              <a:rPr lang="it-IT" sz="2600" i="1" dirty="0"/>
              <a:t>Nell'ordinamento processuale vigente manca una norma di chiusura sulla tassatività tipologica dei mezzi di prova, sicché il giudice può legittimamente porre a base del proprio convincimento anche prove cd. atipiche, quali le dichiarazioni scritte provenienti da terzi, della cui utilizzazione fornisca adeguata motivazione e che siano idonee ad offrire elementi di giudizio sufficienti, non smentiti dal raffronto critico con le altre risultanze istruttorie, </a:t>
            </a:r>
            <a:r>
              <a:rPr lang="it-IT" sz="2600" i="1" u="sng" dirty="0"/>
              <a:t>senza che ne derivi la violazione del principio di cui all'art. 101 </a:t>
            </a:r>
            <a:r>
              <a:rPr lang="it-IT" sz="2600" i="1" u="sng" dirty="0" err="1"/>
              <a:t>c.p.c.</a:t>
            </a:r>
            <a:r>
              <a:rPr lang="it-IT" sz="2600" i="1" u="sng" dirty="0"/>
              <a:t>, atteso che, sebbene raccolte al di fuori del processo, il contraddittorio si instaura con la produzione in giudizio</a:t>
            </a:r>
            <a:endParaRPr lang="en-US" sz="2600" i="1" u="sng" dirty="0"/>
          </a:p>
        </p:txBody>
      </p:sp>
    </p:spTree>
    <p:extLst>
      <p:ext uri="{BB962C8B-B14F-4D97-AF65-F5344CB8AC3E}">
        <p14:creationId xmlns:p14="http://schemas.microsoft.com/office/powerpoint/2010/main" val="1235388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en-US" dirty="0"/>
              <a:t>Le prove </a:t>
            </a:r>
            <a:r>
              <a:rPr lang="en-US" i="1" dirty="0" err="1"/>
              <a:t>atipiche</a:t>
            </a:r>
            <a:r>
              <a:rPr lang="en-US" i="1" dirty="0"/>
              <a:t>: </a:t>
            </a:r>
            <a:r>
              <a:rPr lang="en-US" dirty="0" err="1"/>
              <a:t>il</a:t>
            </a:r>
            <a:r>
              <a:rPr lang="en-US" dirty="0"/>
              <a:t> regime di </a:t>
            </a:r>
            <a:r>
              <a:rPr lang="en-US" dirty="0" err="1"/>
              <a:t>assunzione</a:t>
            </a:r>
            <a:r>
              <a:rPr lang="en-US" dirty="0"/>
              <a:t> </a:t>
            </a:r>
            <a:r>
              <a:rPr lang="en-US" dirty="0" err="1"/>
              <a:t>della</a:t>
            </a:r>
            <a:r>
              <a:rPr lang="en-US" dirty="0"/>
              <a:t> </a:t>
            </a:r>
            <a:r>
              <a:rPr lang="en-US" dirty="0" err="1"/>
              <a:t>prova</a:t>
            </a:r>
            <a:r>
              <a:rPr lang="en-US" dirty="0"/>
              <a:t> </a:t>
            </a:r>
          </a:p>
        </p:txBody>
      </p:sp>
      <p:sp>
        <p:nvSpPr>
          <p:cNvPr id="3" name="Segnaposto contenuto 2"/>
          <p:cNvSpPr>
            <a:spLocks noGrp="1"/>
          </p:cNvSpPr>
          <p:nvPr>
            <p:ph idx="1"/>
          </p:nvPr>
        </p:nvSpPr>
        <p:spPr/>
        <p:txBody>
          <a:bodyPr/>
          <a:lstStyle/>
          <a:p>
            <a:r>
              <a:rPr lang="it-IT" dirty="0"/>
              <a:t>Cass. civ. 840/15 :</a:t>
            </a:r>
            <a:r>
              <a:rPr lang="it-IT" sz="2800" i="1" dirty="0"/>
              <a:t>Il giudice civile, in assenza di divieti di legge, può formare il proprio convincimento anche in base a prove atipiche come quelle raccolte </a:t>
            </a:r>
            <a:r>
              <a:rPr lang="it-IT" sz="2800" i="1" u="sng" dirty="0"/>
              <a:t>in un altro giudizio tra le stesse o tra altre parti</a:t>
            </a:r>
            <a:r>
              <a:rPr lang="it-IT" sz="2800" i="1" dirty="0"/>
              <a:t>, delle quali la sentenza ivi pronunciata costituisce documentazione, fornendo adeguata motivazione della relativa utilizzazione, senza che rilevi la divergenza delle regole, proprie di quel procedimento, relative all'ammissione e all'assunzione della prova</a:t>
            </a:r>
            <a:endParaRPr lang="en-US" sz="2800" i="1" dirty="0"/>
          </a:p>
        </p:txBody>
      </p:sp>
    </p:spTree>
    <p:extLst>
      <p:ext uri="{BB962C8B-B14F-4D97-AF65-F5344CB8AC3E}">
        <p14:creationId xmlns:p14="http://schemas.microsoft.com/office/powerpoint/2010/main" val="3840082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a:t>Principali</a:t>
            </a:r>
            <a:r>
              <a:rPr lang="en-US" dirty="0"/>
              <a:t> </a:t>
            </a:r>
            <a:r>
              <a:rPr lang="en-US" dirty="0" err="1"/>
              <a:t>problematiche</a:t>
            </a:r>
            <a:endParaRPr lang="en-US" dirty="0"/>
          </a:p>
        </p:txBody>
      </p:sp>
      <p:sp>
        <p:nvSpPr>
          <p:cNvPr id="3" name="Segnaposto contenuto 2"/>
          <p:cNvSpPr>
            <a:spLocks noGrp="1"/>
          </p:cNvSpPr>
          <p:nvPr>
            <p:ph idx="1"/>
          </p:nvPr>
        </p:nvSpPr>
        <p:spPr/>
        <p:txBody>
          <a:bodyPr/>
          <a:lstStyle/>
          <a:p>
            <a:r>
              <a:rPr lang="en-US" sz="2800" dirty="0"/>
              <a:t>La </a:t>
            </a:r>
            <a:r>
              <a:rPr lang="en-US" sz="2800" u="sng" dirty="0" err="1"/>
              <a:t>perizia</a:t>
            </a:r>
            <a:r>
              <a:rPr lang="en-US" sz="2800" dirty="0"/>
              <a:t> o la </a:t>
            </a:r>
            <a:r>
              <a:rPr lang="en-US" sz="2800" u="sng" dirty="0" err="1"/>
              <a:t>consulenza</a:t>
            </a:r>
            <a:r>
              <a:rPr lang="en-US" sz="2800" u="sng" dirty="0"/>
              <a:t> di </a:t>
            </a:r>
            <a:r>
              <a:rPr lang="en-US" sz="2800" u="sng" dirty="0" err="1"/>
              <a:t>parte</a:t>
            </a:r>
            <a:r>
              <a:rPr lang="en-US" sz="2800" dirty="0"/>
              <a:t> </a:t>
            </a:r>
            <a:r>
              <a:rPr lang="en-US" sz="2800" dirty="0" err="1"/>
              <a:t>espletate</a:t>
            </a:r>
            <a:r>
              <a:rPr lang="en-US" sz="2800" dirty="0"/>
              <a:t> in </a:t>
            </a:r>
            <a:r>
              <a:rPr lang="en-US" sz="2800" dirty="0" err="1"/>
              <a:t>sede</a:t>
            </a:r>
            <a:r>
              <a:rPr lang="en-US" sz="2800" dirty="0"/>
              <a:t> penale </a:t>
            </a:r>
          </a:p>
          <a:p>
            <a:r>
              <a:rPr lang="en-US" sz="2800" dirty="0" err="1"/>
              <a:t>L’ampiezza</a:t>
            </a:r>
            <a:r>
              <a:rPr lang="en-US" sz="2800" dirty="0"/>
              <a:t> del </a:t>
            </a:r>
            <a:r>
              <a:rPr lang="en-US" sz="2800" dirty="0" err="1"/>
              <a:t>quesito</a:t>
            </a:r>
            <a:r>
              <a:rPr lang="en-US" sz="2800" dirty="0"/>
              <a:t> </a:t>
            </a:r>
            <a:r>
              <a:rPr lang="en-US" sz="2800" dirty="0" err="1"/>
              <a:t>peritale</a:t>
            </a:r>
            <a:r>
              <a:rPr lang="en-US" sz="2800" dirty="0"/>
              <a:t> </a:t>
            </a:r>
            <a:r>
              <a:rPr lang="en-US" sz="2800" dirty="0" err="1"/>
              <a:t>demandato</a:t>
            </a:r>
            <a:r>
              <a:rPr lang="en-US" sz="2800" dirty="0"/>
              <a:t> dal </a:t>
            </a:r>
            <a:r>
              <a:rPr lang="en-US" sz="2800" dirty="0" err="1"/>
              <a:t>giudice</a:t>
            </a:r>
            <a:r>
              <a:rPr lang="en-US" sz="2800" dirty="0"/>
              <a:t> penale, </a:t>
            </a:r>
            <a:r>
              <a:rPr lang="en-US" sz="2800" dirty="0" err="1"/>
              <a:t>possibile</a:t>
            </a:r>
            <a:r>
              <a:rPr lang="en-US" sz="2800" dirty="0"/>
              <a:t> </a:t>
            </a:r>
            <a:r>
              <a:rPr lang="en-US" sz="2800" dirty="0" err="1"/>
              <a:t>insufficienza</a:t>
            </a:r>
            <a:r>
              <a:rPr lang="en-US" sz="2800" dirty="0"/>
              <a:t> </a:t>
            </a:r>
            <a:r>
              <a:rPr lang="en-US" sz="2800" dirty="0" err="1"/>
              <a:t>rispetto</a:t>
            </a:r>
            <a:r>
              <a:rPr lang="en-US" sz="2800" dirty="0"/>
              <a:t> </a:t>
            </a:r>
            <a:r>
              <a:rPr lang="en-US" sz="2800" dirty="0" err="1"/>
              <a:t>ai</a:t>
            </a:r>
            <a:r>
              <a:rPr lang="en-US" sz="2800" dirty="0"/>
              <a:t> confine </a:t>
            </a:r>
            <a:r>
              <a:rPr lang="en-US" sz="2800" dirty="0" err="1"/>
              <a:t>della</a:t>
            </a:r>
            <a:r>
              <a:rPr lang="en-US" sz="2800" dirty="0"/>
              <a:t> </a:t>
            </a:r>
            <a:r>
              <a:rPr lang="en-US" sz="2800" dirty="0" err="1"/>
              <a:t>domanda</a:t>
            </a:r>
            <a:r>
              <a:rPr lang="en-US" sz="2800" dirty="0"/>
              <a:t> in </a:t>
            </a:r>
            <a:r>
              <a:rPr lang="en-US" sz="2800" dirty="0" err="1"/>
              <a:t>sede</a:t>
            </a:r>
            <a:r>
              <a:rPr lang="en-US" sz="2800" dirty="0"/>
              <a:t> </a:t>
            </a:r>
            <a:r>
              <a:rPr lang="en-US" sz="2800" dirty="0" err="1"/>
              <a:t>civile</a:t>
            </a:r>
            <a:r>
              <a:rPr lang="en-US" sz="2800" dirty="0"/>
              <a:t> </a:t>
            </a:r>
          </a:p>
          <a:p>
            <a:r>
              <a:rPr lang="en-US" sz="2800" dirty="0"/>
              <a:t>I </a:t>
            </a:r>
            <a:r>
              <a:rPr lang="en-US" sz="2800" dirty="0" err="1"/>
              <a:t>verbali</a:t>
            </a:r>
            <a:r>
              <a:rPr lang="en-US" sz="2800" dirty="0"/>
              <a:t> </a:t>
            </a:r>
            <a:r>
              <a:rPr lang="en-US" sz="2800" dirty="0" err="1"/>
              <a:t>delle</a:t>
            </a:r>
            <a:r>
              <a:rPr lang="en-US" sz="2800" dirty="0"/>
              <a:t> prove </a:t>
            </a:r>
            <a:r>
              <a:rPr lang="en-US" sz="2800" dirty="0" err="1"/>
              <a:t>assunte</a:t>
            </a:r>
            <a:r>
              <a:rPr lang="en-US" sz="2800" dirty="0"/>
              <a:t> </a:t>
            </a:r>
            <a:r>
              <a:rPr lang="en-US" sz="2800" dirty="0" err="1"/>
              <a:t>nel</a:t>
            </a:r>
            <a:r>
              <a:rPr lang="en-US" sz="2800" dirty="0"/>
              <a:t> </a:t>
            </a:r>
            <a:r>
              <a:rPr lang="en-US" sz="2800" dirty="0" err="1"/>
              <a:t>processo</a:t>
            </a:r>
            <a:r>
              <a:rPr lang="en-US" sz="2800" dirty="0"/>
              <a:t> penale: </a:t>
            </a:r>
            <a:r>
              <a:rPr lang="en-US" sz="2800" dirty="0" err="1"/>
              <a:t>prova</a:t>
            </a:r>
            <a:r>
              <a:rPr lang="en-US" sz="2800" dirty="0"/>
              <a:t> </a:t>
            </a:r>
            <a:r>
              <a:rPr lang="en-US" sz="2800" dirty="0" err="1"/>
              <a:t>orale</a:t>
            </a:r>
            <a:r>
              <a:rPr lang="en-US" sz="2800" dirty="0"/>
              <a:t> e </a:t>
            </a:r>
            <a:r>
              <a:rPr lang="en-US" sz="2800" dirty="0" err="1"/>
              <a:t>prova</a:t>
            </a:r>
            <a:r>
              <a:rPr lang="en-US" sz="2800" dirty="0"/>
              <a:t> </a:t>
            </a:r>
            <a:r>
              <a:rPr lang="en-US" sz="2800" dirty="0" err="1"/>
              <a:t>documentale</a:t>
            </a:r>
            <a:r>
              <a:rPr lang="en-US" sz="2800" dirty="0"/>
              <a:t> </a:t>
            </a:r>
          </a:p>
          <a:p>
            <a:pPr marL="0" indent="0">
              <a:buNone/>
            </a:pPr>
            <a:r>
              <a:rPr lang="en-US" dirty="0"/>
              <a:t> </a:t>
            </a:r>
          </a:p>
          <a:p>
            <a:endParaRPr lang="en-US" dirty="0"/>
          </a:p>
          <a:p>
            <a:endParaRPr lang="en-US" dirty="0"/>
          </a:p>
        </p:txBody>
      </p:sp>
    </p:spTree>
    <p:extLst>
      <p:ext uri="{BB962C8B-B14F-4D97-AF65-F5344CB8AC3E}">
        <p14:creationId xmlns:p14="http://schemas.microsoft.com/office/powerpoint/2010/main" val="835908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a:t>L’art</a:t>
            </a:r>
            <a:r>
              <a:rPr lang="en-US" dirty="0"/>
              <a:t>. 238 </a:t>
            </a:r>
            <a:r>
              <a:rPr lang="en-US" dirty="0" err="1"/>
              <a:t>bis</a:t>
            </a:r>
            <a:r>
              <a:rPr lang="en-US" dirty="0"/>
              <a:t> </a:t>
            </a:r>
            <a:r>
              <a:rPr lang="en-US" dirty="0" err="1"/>
              <a:t>cpp</a:t>
            </a:r>
            <a:r>
              <a:rPr lang="en-US" dirty="0"/>
              <a:t> </a:t>
            </a:r>
          </a:p>
        </p:txBody>
      </p:sp>
      <p:sp>
        <p:nvSpPr>
          <p:cNvPr id="3" name="Segnaposto contenuto 2"/>
          <p:cNvSpPr>
            <a:spLocks noGrp="1"/>
          </p:cNvSpPr>
          <p:nvPr>
            <p:ph idx="1"/>
          </p:nvPr>
        </p:nvSpPr>
        <p:spPr>
          <a:xfrm>
            <a:off x="909836" y="1905000"/>
            <a:ext cx="10729192" cy="4404320"/>
          </a:xfrm>
        </p:spPr>
        <p:txBody>
          <a:bodyPr/>
          <a:lstStyle/>
          <a:p>
            <a:r>
              <a:rPr lang="en-US" dirty="0"/>
              <a:t>Si è </a:t>
            </a:r>
            <a:r>
              <a:rPr lang="en-US" dirty="0" err="1"/>
              <a:t>dato</a:t>
            </a:r>
            <a:r>
              <a:rPr lang="en-US" dirty="0"/>
              <a:t> per </a:t>
            </a:r>
            <a:r>
              <a:rPr lang="en-US" dirty="0" err="1"/>
              <a:t>scontato</a:t>
            </a:r>
            <a:r>
              <a:rPr lang="en-US" dirty="0"/>
              <a:t>, </a:t>
            </a:r>
            <a:r>
              <a:rPr lang="en-US" dirty="0" err="1"/>
              <a:t>sino</a:t>
            </a:r>
            <a:r>
              <a:rPr lang="en-US" dirty="0"/>
              <a:t> ad </a:t>
            </a:r>
            <a:r>
              <a:rPr lang="en-US" dirty="0" err="1"/>
              <a:t>ora</a:t>
            </a:r>
            <a:r>
              <a:rPr lang="en-US" dirty="0"/>
              <a:t>, </a:t>
            </a:r>
            <a:r>
              <a:rPr lang="en-US" dirty="0" err="1"/>
              <a:t>che</a:t>
            </a:r>
            <a:r>
              <a:rPr lang="en-US" dirty="0"/>
              <a:t> </a:t>
            </a:r>
            <a:r>
              <a:rPr lang="en-US" dirty="0" err="1"/>
              <a:t>il</a:t>
            </a:r>
            <a:r>
              <a:rPr lang="en-US" dirty="0"/>
              <a:t> </a:t>
            </a:r>
            <a:r>
              <a:rPr lang="en-US" dirty="0" err="1"/>
              <a:t>processo</a:t>
            </a:r>
            <a:r>
              <a:rPr lang="en-US" dirty="0"/>
              <a:t> penale </a:t>
            </a:r>
            <a:r>
              <a:rPr lang="en-US" dirty="0" err="1"/>
              <a:t>sia</a:t>
            </a:r>
            <a:r>
              <a:rPr lang="en-US" dirty="0"/>
              <a:t> </a:t>
            </a:r>
            <a:r>
              <a:rPr lang="en-US" dirty="0" err="1"/>
              <a:t>antecedente</a:t>
            </a:r>
            <a:r>
              <a:rPr lang="en-US" dirty="0"/>
              <a:t> a </a:t>
            </a:r>
            <a:r>
              <a:rPr lang="en-US" dirty="0" err="1"/>
              <a:t>quello</a:t>
            </a:r>
            <a:r>
              <a:rPr lang="en-US" dirty="0"/>
              <a:t> </a:t>
            </a:r>
            <a:r>
              <a:rPr lang="en-US" dirty="0" err="1"/>
              <a:t>civile</a:t>
            </a:r>
            <a:r>
              <a:rPr lang="en-US" dirty="0"/>
              <a:t>, ma </a:t>
            </a:r>
            <a:r>
              <a:rPr lang="en-US" dirty="0" err="1"/>
              <a:t>cosa</a:t>
            </a:r>
            <a:r>
              <a:rPr lang="en-US" dirty="0"/>
              <a:t> </a:t>
            </a:r>
            <a:r>
              <a:rPr lang="en-US" dirty="0" err="1"/>
              <a:t>succede</a:t>
            </a:r>
            <a:r>
              <a:rPr lang="en-US" dirty="0"/>
              <a:t> </a:t>
            </a:r>
            <a:r>
              <a:rPr lang="en-US" dirty="0" err="1"/>
              <a:t>nel</a:t>
            </a:r>
            <a:r>
              <a:rPr lang="en-US" dirty="0"/>
              <a:t> </a:t>
            </a:r>
            <a:r>
              <a:rPr lang="en-US" dirty="0" err="1"/>
              <a:t>caso</a:t>
            </a:r>
            <a:r>
              <a:rPr lang="en-US" dirty="0"/>
              <a:t> </a:t>
            </a:r>
            <a:r>
              <a:rPr lang="en-US" dirty="0" err="1"/>
              <a:t>contrario</a:t>
            </a:r>
            <a:r>
              <a:rPr lang="en-US" dirty="0"/>
              <a:t>? </a:t>
            </a:r>
          </a:p>
          <a:p>
            <a:r>
              <a:rPr lang="en-US" dirty="0" err="1"/>
              <a:t>Vedi</a:t>
            </a:r>
            <a:r>
              <a:rPr lang="it-IT" dirty="0"/>
              <a:t> Cass. </a:t>
            </a:r>
            <a:r>
              <a:rPr lang="it-IT" dirty="0" err="1"/>
              <a:t>pen</a:t>
            </a:r>
            <a:r>
              <a:rPr lang="it-IT" dirty="0"/>
              <a:t>. 41796/16: </a:t>
            </a:r>
            <a:r>
              <a:rPr lang="it-IT" i="1" dirty="0"/>
              <a:t>L'utilizzo delle sentenze irrevocabili, acquisite ai fini della prova dei fatti in esse accertati ex art. 238 bis cod. proc. </a:t>
            </a:r>
            <a:r>
              <a:rPr lang="it-IT" i="1" dirty="0" err="1"/>
              <a:t>pen</a:t>
            </a:r>
            <a:r>
              <a:rPr lang="it-IT" i="1" dirty="0"/>
              <a:t>., riguarda esclusivamente quelle rese in altro procedimento penale e non anche quelle rese in un procedimento civile, adottando i due ordinamenti processuali criteri asimmetrici nella valutazione della prova; pertanto le sentenze di un giudice diverso da quello penale, pur se definitive, non vincolano quest'ultimo, ma, una volta acquisite, sono dal medesimo liberamente valutabili.</a:t>
            </a:r>
            <a:r>
              <a:rPr lang="it-IT" dirty="0"/>
              <a:t> </a:t>
            </a:r>
            <a:endParaRPr lang="en-US" dirty="0"/>
          </a:p>
        </p:txBody>
      </p:sp>
    </p:spTree>
    <p:extLst>
      <p:ext uri="{BB962C8B-B14F-4D97-AF65-F5344CB8AC3E}">
        <p14:creationId xmlns:p14="http://schemas.microsoft.com/office/powerpoint/2010/main" val="3833270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845940" y="2276872"/>
            <a:ext cx="9143998" cy="1020762"/>
          </a:xfrm>
        </p:spPr>
        <p:txBody>
          <a:bodyPr/>
          <a:lstStyle/>
          <a:p>
            <a:r>
              <a:rPr lang="en-US" dirty="0"/>
              <a:t>1. </a:t>
            </a:r>
            <a:r>
              <a:rPr lang="it-IT" dirty="0"/>
              <a:t>Giudicato penale e giudizio civile </a:t>
            </a:r>
            <a:endParaRPr lang="en-US" dirty="0"/>
          </a:p>
        </p:txBody>
      </p:sp>
    </p:spTree>
    <p:extLst>
      <p:ext uri="{BB962C8B-B14F-4D97-AF65-F5344CB8AC3E}">
        <p14:creationId xmlns:p14="http://schemas.microsoft.com/office/powerpoint/2010/main" val="287915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dirty="0"/>
              <a:t>Giudicato penale e giudizio civile </a:t>
            </a:r>
          </a:p>
        </p:txBody>
      </p:sp>
      <p:sp>
        <p:nvSpPr>
          <p:cNvPr id="5" name="Segnaposto contenuto 4"/>
          <p:cNvSpPr>
            <a:spLocks noGrp="1"/>
          </p:cNvSpPr>
          <p:nvPr>
            <p:ph sz="half" idx="1"/>
          </p:nvPr>
        </p:nvSpPr>
        <p:spPr/>
        <p:txBody>
          <a:bodyPr rtlCol="0">
            <a:normAutofit fontScale="92500" lnSpcReduction="10000"/>
          </a:bodyPr>
          <a:lstStyle/>
          <a:p>
            <a:pPr rtl="0"/>
            <a:r>
              <a:rPr lang="it-IT" dirty="0"/>
              <a:t>Superamento del dogma della «unità della giurisdizione» e del primato della giurisdizione penale</a:t>
            </a:r>
          </a:p>
          <a:p>
            <a:pPr rtl="0"/>
            <a:r>
              <a:rPr lang="it-IT" dirty="0"/>
              <a:t>Originarietà dei diversi ordini</a:t>
            </a:r>
          </a:p>
          <a:p>
            <a:pPr rtl="0"/>
            <a:r>
              <a:rPr lang="it-IT" dirty="0"/>
              <a:t>Carattere «relativo» della verità affermata in sede penale, in un sistema accusatorio</a:t>
            </a:r>
          </a:p>
          <a:p>
            <a:pPr rtl="0"/>
            <a:r>
              <a:rPr lang="it-IT" dirty="0"/>
              <a:t>Disposizioni di carattere eccezionale: art. 651 ss </a:t>
            </a:r>
            <a:r>
              <a:rPr lang="it-IT" dirty="0" err="1"/>
              <a:t>cpp</a:t>
            </a:r>
            <a:r>
              <a:rPr lang="it-IT" dirty="0"/>
              <a:t> </a:t>
            </a:r>
          </a:p>
          <a:p>
            <a:pPr rtl="0"/>
            <a:r>
              <a:rPr lang="it-IT" dirty="0"/>
              <a:t>L’istituto della sospensione del processo (art. 295 </a:t>
            </a:r>
            <a:r>
              <a:rPr lang="it-IT" dirty="0" err="1"/>
              <a:t>cpc</a:t>
            </a:r>
            <a:r>
              <a:rPr lang="it-IT" dirty="0"/>
              <a:t>, 75 </a:t>
            </a:r>
            <a:r>
              <a:rPr lang="it-IT" dirty="0" err="1"/>
              <a:t>cpp</a:t>
            </a:r>
            <a:r>
              <a:rPr lang="it-IT" dirty="0"/>
              <a:t>) </a:t>
            </a:r>
          </a:p>
        </p:txBody>
      </p:sp>
      <p:pic>
        <p:nvPicPr>
          <p:cNvPr id="10" name="Segnaposto contenuto 9"/>
          <p:cNvPicPr>
            <a:picLocks noGrp="1" noChangeAspect="1"/>
          </p:cNvPicPr>
          <p:nvPr>
            <p:ph sz="half" idx="2"/>
          </p:nvPr>
        </p:nvPicPr>
        <p:blipFill>
          <a:blip r:embed="rId3"/>
          <a:stretch>
            <a:fillRect/>
          </a:stretch>
        </p:blipFill>
        <p:spPr>
          <a:xfrm>
            <a:off x="6147508" y="2046571"/>
            <a:ext cx="5275496" cy="3542669"/>
          </a:xfrm>
          <a:prstGeom prst="rect">
            <a:avLst/>
          </a:prstGeom>
        </p:spPr>
      </p:pic>
      <p:sp>
        <p:nvSpPr>
          <p:cNvPr id="12" name="CasellaDiTesto 11"/>
          <p:cNvSpPr txBox="1"/>
          <p:nvPr/>
        </p:nvSpPr>
        <p:spPr>
          <a:xfrm>
            <a:off x="6598468" y="4149080"/>
            <a:ext cx="1800200" cy="431272"/>
          </a:xfrm>
          <a:prstGeom prst="rect">
            <a:avLst/>
          </a:prstGeom>
          <a:noFill/>
        </p:spPr>
        <p:txBody>
          <a:bodyPr wrap="square" rtlCol="0">
            <a:spAutoFit/>
          </a:bodyPr>
          <a:lstStyle/>
          <a:p>
            <a:pPr>
              <a:lnSpc>
                <a:spcPct val="90000"/>
              </a:lnSpc>
            </a:pPr>
            <a:r>
              <a:rPr lang="en-US" sz="2400" b="1" dirty="0">
                <a:solidFill>
                  <a:schemeClr val="bg1"/>
                </a:solidFill>
                <a:latin typeface="Algerian" panose="04020705040A02060702" pitchFamily="82" charset="0"/>
              </a:rPr>
              <a:t>    </a:t>
            </a:r>
            <a:r>
              <a:rPr lang="en-US" sz="2400" b="1" dirty="0">
                <a:solidFill>
                  <a:schemeClr val="bg1"/>
                </a:solidFill>
                <a:latin typeface="Aharoni" panose="02010803020104030203" pitchFamily="2" charset="-79"/>
                <a:cs typeface="Aharoni" panose="02010803020104030203" pitchFamily="2" charset="-79"/>
              </a:rPr>
              <a:t>CIVILE </a:t>
            </a:r>
          </a:p>
        </p:txBody>
      </p:sp>
      <p:sp>
        <p:nvSpPr>
          <p:cNvPr id="13" name="CasellaDiTesto 12"/>
          <p:cNvSpPr txBox="1"/>
          <p:nvPr/>
        </p:nvSpPr>
        <p:spPr>
          <a:xfrm>
            <a:off x="9406780" y="4149080"/>
            <a:ext cx="1584176" cy="431272"/>
          </a:xfrm>
          <a:prstGeom prst="rect">
            <a:avLst/>
          </a:prstGeom>
          <a:noFill/>
        </p:spPr>
        <p:txBody>
          <a:bodyPr wrap="square" rtlCol="0">
            <a:spAutoFit/>
          </a:bodyPr>
          <a:lstStyle/>
          <a:p>
            <a:pPr>
              <a:lnSpc>
                <a:spcPct val="90000"/>
              </a:lnSpc>
            </a:pPr>
            <a:r>
              <a:rPr lang="en-US" sz="2400" dirty="0">
                <a:latin typeface="Algerian" panose="04020705040A02060702" pitchFamily="82" charset="0"/>
              </a:rPr>
              <a:t> </a:t>
            </a:r>
            <a:r>
              <a:rPr lang="en-US" sz="2400" dirty="0">
                <a:solidFill>
                  <a:schemeClr val="bg1"/>
                </a:solidFill>
                <a:latin typeface="Aharoni" panose="02010803020104030203" pitchFamily="2" charset="-79"/>
                <a:cs typeface="Aharoni" panose="02010803020104030203" pitchFamily="2" charset="-79"/>
              </a:rPr>
              <a:t>PENALE</a:t>
            </a:r>
            <a:endParaRPr lang="en-US" sz="24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57908" y="260648"/>
            <a:ext cx="9143998" cy="1020762"/>
          </a:xfrm>
        </p:spPr>
        <p:txBody>
          <a:bodyPr rtlCol="0"/>
          <a:lstStyle/>
          <a:p>
            <a:pPr rtl="0"/>
            <a:r>
              <a:rPr lang="it-IT" dirty="0"/>
              <a:t>ART. 651 e 652 CPP </a:t>
            </a:r>
          </a:p>
        </p:txBody>
      </p:sp>
      <p:sp>
        <p:nvSpPr>
          <p:cNvPr id="6" name="Segnaposto contenuto 5"/>
          <p:cNvSpPr>
            <a:spLocks noGrp="1"/>
          </p:cNvSpPr>
          <p:nvPr>
            <p:ph sz="half" idx="2"/>
          </p:nvPr>
        </p:nvSpPr>
        <p:spPr>
          <a:xfrm>
            <a:off x="7102524" y="1905000"/>
            <a:ext cx="4392488" cy="4267200"/>
          </a:xfrm>
        </p:spPr>
        <p:txBody>
          <a:bodyPr rtlCol="0">
            <a:normAutofit fontScale="77500" lnSpcReduction="20000"/>
          </a:bodyPr>
          <a:lstStyle/>
          <a:p>
            <a:pPr rtl="0"/>
            <a:endParaRPr lang="it-IT" dirty="0"/>
          </a:p>
          <a:p>
            <a:pPr rtl="0"/>
            <a:r>
              <a:rPr lang="it-IT" sz="3100" dirty="0"/>
              <a:t>I limiti della efficacia </a:t>
            </a:r>
            <a:r>
              <a:rPr lang="it-IT" sz="3100" dirty="0" err="1"/>
              <a:t>extrapenale</a:t>
            </a:r>
            <a:r>
              <a:rPr lang="it-IT" sz="3100" dirty="0"/>
              <a:t> del giudicato: </a:t>
            </a:r>
          </a:p>
          <a:p>
            <a:pPr marL="0" indent="0" rtl="0">
              <a:buNone/>
            </a:pPr>
            <a:r>
              <a:rPr lang="it-IT" sz="3100" dirty="0"/>
              <a:t>1) Identità di parti</a:t>
            </a:r>
          </a:p>
          <a:p>
            <a:pPr marL="0" indent="0" rtl="0">
              <a:buNone/>
            </a:pPr>
            <a:r>
              <a:rPr lang="it-IT" sz="3100" dirty="0"/>
              <a:t>2) Dibattimento </a:t>
            </a:r>
          </a:p>
          <a:p>
            <a:pPr marL="0" indent="0" rtl="0">
              <a:buNone/>
            </a:pPr>
            <a:r>
              <a:rPr lang="it-IT" sz="3100" dirty="0"/>
              <a:t>3) Elementi dell’accertamento      idonei a  «fare stato»</a:t>
            </a:r>
          </a:p>
          <a:p>
            <a:pPr marL="0" indent="0" rtl="0">
              <a:buNone/>
            </a:pPr>
            <a:endParaRPr lang="it-IT" dirty="0"/>
          </a:p>
          <a:p>
            <a:pPr marL="0" indent="0" rtl="0">
              <a:buNone/>
            </a:pPr>
            <a:endParaRPr lang="it-IT" dirty="0"/>
          </a:p>
        </p:txBody>
      </p:sp>
      <p:sp>
        <p:nvSpPr>
          <p:cNvPr id="3" name="Segnaposto contenuto 2"/>
          <p:cNvSpPr>
            <a:spLocks noGrp="1"/>
          </p:cNvSpPr>
          <p:nvPr>
            <p:ph sz="half" idx="1"/>
          </p:nvPr>
        </p:nvSpPr>
        <p:spPr>
          <a:xfrm>
            <a:off x="909836" y="1772816"/>
            <a:ext cx="5832647" cy="4824536"/>
          </a:xfrm>
        </p:spPr>
        <p:txBody>
          <a:bodyPr>
            <a:normAutofit fontScale="77500" lnSpcReduction="20000"/>
          </a:bodyPr>
          <a:lstStyle/>
          <a:p>
            <a:pPr marL="0" indent="0">
              <a:buNone/>
            </a:pPr>
            <a:r>
              <a:rPr lang="en-US" dirty="0"/>
              <a:t>Art. 651 </a:t>
            </a:r>
            <a:r>
              <a:rPr lang="en-US" dirty="0" err="1"/>
              <a:t>cpp</a:t>
            </a:r>
            <a:endParaRPr lang="en-US" dirty="0"/>
          </a:p>
          <a:p>
            <a:pPr marL="0" indent="0" algn="just">
              <a:buNone/>
            </a:pPr>
            <a:r>
              <a:rPr lang="it-IT" sz="2900" dirty="0"/>
              <a:t>La sentenza penale irrevocabile di condanna pronunciata in seguito a dibattimento ha efficacia di giudicato , quanto all'accertamento della sussistenza del fatto, della sua illiceità penale e all'affermazione che l'imputato lo ha commesso, nel giudizio civile o amministrativo per le restituzioni e il risarcimento del danno promosso nei confronti del condannato e del responsabile civile che sia stato citato ovvero sia intervenuto nel processo penale .</a:t>
            </a:r>
          </a:p>
          <a:p>
            <a:pPr marL="0" indent="0" algn="just">
              <a:buNone/>
            </a:pPr>
            <a:r>
              <a:rPr lang="it-IT" sz="2900" dirty="0"/>
              <a:t>La stessa efficacia ha la sentenza irrevocabile di condanna pronunciata a norma dell'articolo 442, salvo che vi si opponga la parte civile che non abbia accettato il rito abbreviato.</a:t>
            </a:r>
            <a:endParaRPr lang="en-US" sz="2900" dirty="0"/>
          </a:p>
        </p:txBody>
      </p:sp>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57908" y="260648"/>
            <a:ext cx="9143998" cy="1020762"/>
          </a:xfrm>
        </p:spPr>
        <p:txBody>
          <a:bodyPr rtlCol="0"/>
          <a:lstStyle/>
          <a:p>
            <a:pPr rtl="0"/>
            <a:r>
              <a:rPr lang="it-IT" dirty="0"/>
              <a:t>ART. 651 e 652 CPP </a:t>
            </a:r>
          </a:p>
        </p:txBody>
      </p:sp>
      <p:sp>
        <p:nvSpPr>
          <p:cNvPr id="6" name="Segnaposto contenuto 5"/>
          <p:cNvSpPr>
            <a:spLocks noGrp="1"/>
          </p:cNvSpPr>
          <p:nvPr>
            <p:ph sz="half" idx="2"/>
          </p:nvPr>
        </p:nvSpPr>
        <p:spPr>
          <a:xfrm>
            <a:off x="7102524" y="1905000"/>
            <a:ext cx="4392488" cy="4548336"/>
          </a:xfrm>
        </p:spPr>
        <p:txBody>
          <a:bodyPr rtlCol="0">
            <a:normAutofit fontScale="62500" lnSpcReduction="20000"/>
          </a:bodyPr>
          <a:lstStyle/>
          <a:p>
            <a:pPr rtl="0"/>
            <a:endParaRPr lang="it-IT" dirty="0"/>
          </a:p>
          <a:p>
            <a:pPr rtl="0"/>
            <a:r>
              <a:rPr lang="it-IT" sz="3200" dirty="0"/>
              <a:t>I limiti della efficacia </a:t>
            </a:r>
            <a:r>
              <a:rPr lang="it-IT" sz="3200" dirty="0" err="1"/>
              <a:t>extrapenale</a:t>
            </a:r>
            <a:r>
              <a:rPr lang="it-IT" sz="3200" dirty="0"/>
              <a:t> del giudicato: </a:t>
            </a:r>
          </a:p>
          <a:p>
            <a:pPr marL="0" indent="0" rtl="0">
              <a:buNone/>
            </a:pPr>
            <a:r>
              <a:rPr lang="it-IT" sz="3200" dirty="0"/>
              <a:t>1) Identità di parti</a:t>
            </a:r>
          </a:p>
          <a:p>
            <a:pPr marL="0" indent="0" rtl="0">
              <a:buNone/>
            </a:pPr>
            <a:r>
              <a:rPr lang="it-IT" sz="3200" dirty="0"/>
              <a:t>2) Dibattimento </a:t>
            </a:r>
          </a:p>
          <a:p>
            <a:pPr marL="0" indent="0" rtl="0">
              <a:buNone/>
            </a:pPr>
            <a:r>
              <a:rPr lang="it-IT" sz="3200" dirty="0"/>
              <a:t>3) Elementi dell’accertamento idonei a             «fare stato»: condotta, evento, nesso di causalità. </a:t>
            </a:r>
          </a:p>
          <a:p>
            <a:pPr marL="0" indent="0" rtl="0">
              <a:buNone/>
            </a:pPr>
            <a:r>
              <a:rPr lang="it-IT" sz="3200" dirty="0"/>
              <a:t>Le cause di giustificazione</a:t>
            </a:r>
          </a:p>
          <a:p>
            <a:pPr marL="0" indent="0" rtl="0">
              <a:buNone/>
            </a:pPr>
            <a:r>
              <a:rPr lang="it-IT" sz="3200" dirty="0"/>
              <a:t>L’assolutoria ex art. 530 co 2 </a:t>
            </a:r>
            <a:r>
              <a:rPr lang="it-IT" sz="3200" dirty="0" err="1"/>
              <a:t>cpp</a:t>
            </a:r>
            <a:endParaRPr lang="it-IT" sz="3200" dirty="0"/>
          </a:p>
          <a:p>
            <a:pPr marL="0" indent="0" rtl="0">
              <a:buNone/>
            </a:pPr>
            <a:endParaRPr lang="it-IT" dirty="0"/>
          </a:p>
          <a:p>
            <a:pPr marL="0" indent="0" rtl="0">
              <a:buNone/>
            </a:pPr>
            <a:r>
              <a:rPr lang="it-IT" dirty="0"/>
              <a:t>  </a:t>
            </a:r>
          </a:p>
          <a:p>
            <a:pPr marL="0" indent="0" rtl="0">
              <a:buNone/>
            </a:pPr>
            <a:endParaRPr lang="it-IT" dirty="0"/>
          </a:p>
          <a:p>
            <a:pPr marL="0" indent="0" rtl="0">
              <a:buNone/>
            </a:pPr>
            <a:endParaRPr lang="it-IT" dirty="0"/>
          </a:p>
        </p:txBody>
      </p:sp>
      <p:sp>
        <p:nvSpPr>
          <p:cNvPr id="3" name="Segnaposto contenuto 2"/>
          <p:cNvSpPr>
            <a:spLocks noGrp="1"/>
          </p:cNvSpPr>
          <p:nvPr>
            <p:ph sz="half" idx="1"/>
          </p:nvPr>
        </p:nvSpPr>
        <p:spPr>
          <a:xfrm>
            <a:off x="909836" y="1772816"/>
            <a:ext cx="6048672" cy="4896544"/>
          </a:xfrm>
        </p:spPr>
        <p:txBody>
          <a:bodyPr>
            <a:normAutofit fontScale="62500" lnSpcReduction="20000"/>
          </a:bodyPr>
          <a:lstStyle/>
          <a:p>
            <a:pPr marL="0" indent="0">
              <a:buNone/>
            </a:pPr>
            <a:r>
              <a:rPr lang="en-US" sz="3200" dirty="0"/>
              <a:t>Art. 652 </a:t>
            </a:r>
            <a:r>
              <a:rPr lang="en-US" sz="3200" dirty="0" err="1"/>
              <a:t>cpp</a:t>
            </a:r>
            <a:endParaRPr lang="en-US" sz="3200" dirty="0"/>
          </a:p>
          <a:p>
            <a:pPr marL="0" indent="0" algn="just">
              <a:buNone/>
            </a:pPr>
            <a:r>
              <a:rPr lang="it-IT" sz="3200" dirty="0"/>
              <a:t>  La sentenza penale irrevocabile di assoluzione pronunciata in seguito a dibattimento ha efficacia di giudicato, quanto all'accertamento che il fatto non sussiste o che l'imputato non lo ha commesso o che il fatto è stato compiuto nell'adempimento di un dovere o nell'esercizio di una facoltà legittima, nel giudizio civile o amministrativo per le restituzioni e il risarcimento del danno promosso dal danneggiato nell'interesse dello stesso, sempre che il danneggiato si sia costituito o sia stato posto in condizione di costituirsi parte civile, salvo che il danneggiato dal reato abbia esercitato l'azione in sede civile a norma dell'articolo 75 comma 2.</a:t>
            </a:r>
          </a:p>
          <a:p>
            <a:pPr marL="0" indent="0" algn="just">
              <a:buNone/>
            </a:pPr>
            <a:r>
              <a:rPr lang="it-IT" sz="3200" dirty="0"/>
              <a:t>2. La stessa efficacia ha la sentenza irrevocabile di assoluzione pronunciata a norma dell'articolo 442, se la parte civile ha accettato il rito abbreviato.</a:t>
            </a:r>
            <a:endParaRPr lang="en-US" sz="3200" dirty="0"/>
          </a:p>
        </p:txBody>
      </p:sp>
    </p:spTree>
    <p:extLst>
      <p:ext uri="{BB962C8B-B14F-4D97-AF65-F5344CB8AC3E}">
        <p14:creationId xmlns:p14="http://schemas.microsoft.com/office/powerpoint/2010/main" val="1440837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dirty="0" err="1"/>
              <a:t>Cass</a:t>
            </a:r>
            <a:r>
              <a:rPr lang="it-IT" dirty="0"/>
              <a:t>. Sez. 3 civ. n. 8035/16 </a:t>
            </a:r>
          </a:p>
        </p:txBody>
      </p:sp>
      <p:sp>
        <p:nvSpPr>
          <p:cNvPr id="3" name="Segnaposto testo 2"/>
          <p:cNvSpPr>
            <a:spLocks noGrp="1"/>
          </p:cNvSpPr>
          <p:nvPr>
            <p:ph type="body" idx="1"/>
          </p:nvPr>
        </p:nvSpPr>
        <p:spPr>
          <a:xfrm>
            <a:off x="1522413" y="1600200"/>
            <a:ext cx="9143999" cy="762000"/>
          </a:xfrm>
        </p:spPr>
        <p:txBody>
          <a:bodyPr rtlCol="0"/>
          <a:lstStyle/>
          <a:p>
            <a:pPr rtl="0"/>
            <a:r>
              <a:rPr lang="it-IT" dirty="0"/>
              <a:t>Assoluzione con la formula “più ampia” e responsabilità civile </a:t>
            </a:r>
          </a:p>
        </p:txBody>
      </p:sp>
      <p:sp>
        <p:nvSpPr>
          <p:cNvPr id="4" name="Segnaposto contenuto 3"/>
          <p:cNvSpPr>
            <a:spLocks noGrp="1"/>
          </p:cNvSpPr>
          <p:nvPr>
            <p:ph sz="half" idx="2"/>
          </p:nvPr>
        </p:nvSpPr>
        <p:spPr>
          <a:xfrm>
            <a:off x="1269876" y="2362200"/>
            <a:ext cx="10009112" cy="4163144"/>
          </a:xfrm>
        </p:spPr>
        <p:txBody>
          <a:bodyPr rtlCol="0">
            <a:normAutofit fontScale="85000" lnSpcReduction="20000"/>
          </a:bodyPr>
          <a:lstStyle/>
          <a:p>
            <a:pPr algn="just">
              <a:lnSpc>
                <a:spcPct val="120000"/>
              </a:lnSpc>
            </a:pPr>
            <a:r>
              <a:rPr lang="it-IT" dirty="0"/>
              <a:t>In materia di rapporti tra giudizio penale e civile, l'assoluzione dell'imputato secondo la formula </a:t>
            </a:r>
            <a:r>
              <a:rPr lang="it-IT" i="1" dirty="0"/>
              <a:t>"</a:t>
            </a:r>
            <a:r>
              <a:rPr lang="it-IT" b="1" i="1" dirty="0"/>
              <a:t>perché il fatto non sussiste" </a:t>
            </a:r>
            <a:r>
              <a:rPr lang="it-IT" dirty="0"/>
              <a:t>non preclude la possibilità di pervenire, nel giudizio di risarcimento dei danni intentato a carico dello stesso, all'affermazione della sua responsabilità civile, considerato il diverso atteggiarsi, in tale ambito, sia </a:t>
            </a:r>
            <a:r>
              <a:rPr lang="it-IT" i="1" dirty="0"/>
              <a:t>dell'elemento della colpa</a:t>
            </a:r>
            <a:r>
              <a:rPr lang="it-IT" dirty="0"/>
              <a:t> che delle </a:t>
            </a:r>
            <a:r>
              <a:rPr lang="it-IT" i="1" dirty="0"/>
              <a:t>modalità di accertamento del nesso di causalità</a:t>
            </a:r>
            <a:r>
              <a:rPr lang="it-IT" dirty="0"/>
              <a:t> di materiale. (Nella specie, la S.C. ha annullato la decisione con cui il giudice di merito, sul presupposto dell'intervenuta assoluzione, in via definitiva, di due medici dal delitto di lesioni personali, ne aveva per ciò solo escluso - ai sensi dell'art. 652 c.p.p. - la responsabilità civile, omettendo di valutare l'incidenza del loro contegno rispetto sia alla lamentata lesione dell'autonomo dritto del paziente ad esprimere un consenso informato in ordine al trattamento terapeutico praticatogli, sia all'accertata mancata disinfezione della camera operatoria, all'origine della contaminazione ambientale individuata come causa del danno alla salute dal medesimo subito).</a:t>
            </a:r>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dirty="0"/>
              <a:t>In particolare, il percorso motivazionale di </a:t>
            </a:r>
            <a:r>
              <a:rPr lang="it-IT" dirty="0" err="1"/>
              <a:t>Cass</a:t>
            </a:r>
            <a:r>
              <a:rPr lang="it-IT" dirty="0"/>
              <a:t>. 8035/16</a:t>
            </a:r>
          </a:p>
        </p:txBody>
      </p:sp>
      <p:sp>
        <p:nvSpPr>
          <p:cNvPr id="3" name="Segnaposto contenuto 2"/>
          <p:cNvSpPr>
            <a:spLocks noGrp="1"/>
          </p:cNvSpPr>
          <p:nvPr>
            <p:ph idx="1"/>
          </p:nvPr>
        </p:nvSpPr>
        <p:spPr>
          <a:xfrm>
            <a:off x="1522414" y="1700808"/>
            <a:ext cx="9144000" cy="4608512"/>
          </a:xfrm>
        </p:spPr>
        <p:txBody>
          <a:bodyPr/>
          <a:lstStyle/>
          <a:p>
            <a:pPr algn="just"/>
            <a:r>
              <a:rPr lang="it-IT" dirty="0"/>
              <a:t>E’ ormai da tempo tramontata la concezione etica della responsabilità civile informata sulla concezione psicologica della colpa, propria del diritto penale, rilevando essa in termini di “colpa obiettiva”, ossia violazione del modello di condotta cui il debitore del rapporto obbligatorio deve informare la propria condotta</a:t>
            </a:r>
          </a:p>
          <a:p>
            <a:pPr algn="just"/>
            <a:r>
              <a:rPr lang="it-IT" dirty="0"/>
              <a:t>Quanto al nesso di causalità: nel processo penale vige la regola della prova “oltre il ragionevole dubbio”, in materia civile la regola della “preponderanza dell’evidenza” o del “più probabile che non” = il nesso causale può ritenersi positivamente dimostrato in sede civile anche se vi è un giudicato assolutorio “oggettivo” </a:t>
            </a:r>
          </a:p>
          <a:p>
            <a:pPr algn="just"/>
            <a:r>
              <a:rPr lang="it-IT" dirty="0"/>
              <a:t>Ciò, peraltro, sulla base delle stesse prove raccolte in sede penale, autonomamente valutate dunque nel giudizio civile </a:t>
            </a:r>
          </a:p>
          <a:p>
            <a:pPr algn="just"/>
            <a:endParaRPr lang="it-IT" dirty="0"/>
          </a:p>
        </p:txBody>
      </p:sp>
    </p:spTree>
    <p:extLst>
      <p:ext uri="{BB962C8B-B14F-4D97-AF65-F5344CB8AC3E}">
        <p14:creationId xmlns:p14="http://schemas.microsoft.com/office/powerpoint/2010/main" val="330081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dirty="0"/>
              <a:t>Sulla base di tali premesse, ecco la conclusione della Corte </a:t>
            </a:r>
          </a:p>
        </p:txBody>
      </p:sp>
      <p:sp>
        <p:nvSpPr>
          <p:cNvPr id="4" name="Segnaposto testo 3"/>
          <p:cNvSpPr>
            <a:spLocks noGrp="1"/>
          </p:cNvSpPr>
          <p:nvPr>
            <p:ph type="body" sz="half" idx="2"/>
          </p:nvPr>
        </p:nvSpPr>
        <p:spPr>
          <a:xfrm>
            <a:off x="1701924" y="1844824"/>
            <a:ext cx="5688632" cy="4104456"/>
          </a:xfrm>
        </p:spPr>
        <p:txBody>
          <a:bodyPr rtlCol="0">
            <a:normAutofit/>
          </a:bodyPr>
          <a:lstStyle/>
          <a:p>
            <a:pPr algn="just" rtl="0"/>
            <a:r>
              <a:rPr lang="it-IT" sz="2000" dirty="0"/>
              <a:t>In una vicenda che aveva ad oggetto la censura dell’operato di due medici che avevano provocato lesioni eseguendo un intervento chirurgico in artroscopia, in sede penale i due medici erano stati assolti con la formula “perché il fatto non sussiste” </a:t>
            </a:r>
          </a:p>
          <a:p>
            <a:pPr algn="just" rtl="0"/>
            <a:r>
              <a:rPr lang="it-IT" sz="2000" dirty="0"/>
              <a:t>In sede civile </a:t>
            </a:r>
            <a:r>
              <a:rPr lang="mr-IN" sz="2000" dirty="0"/>
              <a:t>–</a:t>
            </a:r>
            <a:r>
              <a:rPr lang="it-IT" sz="2000" dirty="0"/>
              <a:t> sulla scorta di tali premesse </a:t>
            </a:r>
            <a:r>
              <a:rPr lang="mr-IN" sz="2000" dirty="0"/>
              <a:t>–</a:t>
            </a:r>
            <a:r>
              <a:rPr lang="it-IT" sz="2000" dirty="0"/>
              <a:t> si è affermato che potevano essere oggetto di valutazione, nonostante i confini tracciati dalla sentenza penale assolutoria, anche altri profili di censura dell’attività concretamente eseguita, quali l’acquisizione di un </a:t>
            </a:r>
            <a:r>
              <a:rPr lang="it-IT" sz="2000" i="1" dirty="0"/>
              <a:t>consenso informato  </a:t>
            </a:r>
            <a:r>
              <a:rPr lang="it-IT" sz="2000" dirty="0"/>
              <a:t>dal paziente in merito all’intervento e che tale valutazione poteva essere svolta sul materiale probatorio raccolto nel processo penale </a:t>
            </a:r>
          </a:p>
        </p:txBody>
      </p:sp>
    </p:spTree>
    <p:extLst>
      <p:ext uri="{BB962C8B-B14F-4D97-AF65-F5344CB8AC3E}">
        <p14:creationId xmlns:p14="http://schemas.microsoft.com/office/powerpoint/2010/main" val="1681172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avagna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77_TF02804846_TF02804846.potx" id="{3D20F840-C1CB-49AA-9B99-D1664C5D7955}" vid="{BDD8EBD5-EB77-4377-AE48-333448456E57}"/>
    </a:ext>
  </a:extLst>
</a:theme>
</file>

<file path=ppt/theme/theme2.xml><?xml version="1.0" encoding="utf-8"?>
<a:theme xmlns:a="http://schemas.openxmlformats.org/drawingml/2006/main" name="Tema di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TM02900720[[fn=Integrale]]</Template>
  <TotalTime>4961</TotalTime>
  <Words>2423</Words>
  <Application>Microsoft Office PowerPoint</Application>
  <PresentationFormat>Personalizzato</PresentationFormat>
  <Paragraphs>132</Paragraphs>
  <Slides>28</Slides>
  <Notes>10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28</vt:i4>
      </vt:variant>
    </vt:vector>
  </HeadingPairs>
  <TitlesOfParts>
    <vt:vector size="35" baseType="lpstr">
      <vt:lpstr>Aharoni</vt:lpstr>
      <vt:lpstr>Algerian</vt:lpstr>
      <vt:lpstr>Arial</vt:lpstr>
      <vt:lpstr>Consolas</vt:lpstr>
      <vt:lpstr>Corbel</vt:lpstr>
      <vt:lpstr>Mangal</vt:lpstr>
      <vt:lpstr>Lavagna 16x9</vt:lpstr>
      <vt:lpstr>Rapporti tra giudizio civile e giudizio penale</vt:lpstr>
      <vt:lpstr>Gli argomenti</vt:lpstr>
      <vt:lpstr>1. Giudicato penale e giudizio civile </vt:lpstr>
      <vt:lpstr>Giudicato penale e giudizio civile </vt:lpstr>
      <vt:lpstr>ART. 651 e 652 CPP </vt:lpstr>
      <vt:lpstr>ART. 651 e 652 CPP </vt:lpstr>
      <vt:lpstr>Cass. Sez. 3 civ. n. 8035/16 </vt:lpstr>
      <vt:lpstr>In particolare, il percorso motivazionale di Cass. 8035/16</vt:lpstr>
      <vt:lpstr>Sulla base di tali premesse, ecco la conclusione della Corte </vt:lpstr>
      <vt:lpstr>Cass. SSUU civ. n. 1768/2011 </vt:lpstr>
      <vt:lpstr>I passaggi essenziali di tale decisione</vt:lpstr>
      <vt:lpstr>L’istituto della “sospensione del processo”</vt:lpstr>
      <vt:lpstr>Sospensione del processo </vt:lpstr>
      <vt:lpstr>Azione civile e azione penale </vt:lpstr>
      <vt:lpstr>Giudicato penale che fa stato nel giudizio civile = sospensione ? </vt:lpstr>
      <vt:lpstr>Il sistema disegnato dalle norme (e dalla giurisprudenza) in tema di rapporti fra processo civile e penale </vt:lpstr>
      <vt:lpstr>2. Colpa medica civile e colpa medica penale </vt:lpstr>
      <vt:lpstr>La legge “Balduzzi” e la legge “Gelli” </vt:lpstr>
      <vt:lpstr>L’art. 3 legge “Balduzzi” </vt:lpstr>
      <vt:lpstr>Cass. Ord. 8940/14</vt:lpstr>
      <vt:lpstr>Tuttavia… Trib Milano 9693/14</vt:lpstr>
      <vt:lpstr>La disciplina attuale</vt:lpstr>
      <vt:lpstr>Rapporti fra giudizio civile e penale </vt:lpstr>
      <vt:lpstr>3. La circolazione delle prove fra processo civile e penale </vt:lpstr>
      <vt:lpstr>Le prove atipiche: il contraddittorio</vt:lpstr>
      <vt:lpstr>Le prove atipiche: il regime di assunzione della prova </vt:lpstr>
      <vt:lpstr>Principali problematiche</vt:lpstr>
      <vt:lpstr>L’art. 238 bis cpp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Rapporti tra giudizio civile e giudizio penale</dc:title>
  <dc:creator>Massimo Scarabello</dc:creator>
  <cp:lastModifiedBy>Utente02</cp:lastModifiedBy>
  <cp:revision>72</cp:revision>
  <cp:lastPrinted>2017-06-12T15:45:25Z</cp:lastPrinted>
  <dcterms:created xsi:type="dcterms:W3CDTF">2017-06-07T07:12:13Z</dcterms:created>
  <dcterms:modified xsi:type="dcterms:W3CDTF">2017-07-18T11:25:23Z</dcterms:modified>
</cp:coreProperties>
</file>